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6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0682D-9048-3548-E5B9-C81005A883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E08862-6151-C69D-7F98-9F3C980121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5576BC-3CB0-A4A0-6E26-77EB9CC920B2}"/>
              </a:ext>
            </a:extLst>
          </p:cNvPr>
          <p:cNvSpPr>
            <a:spLocks noGrp="1"/>
          </p:cNvSpPr>
          <p:nvPr>
            <p:ph type="dt" sz="half" idx="10"/>
          </p:nvPr>
        </p:nvSpPr>
        <p:spPr/>
        <p:txBody>
          <a:bodyPr/>
          <a:lstStyle/>
          <a:p>
            <a:fld id="{67567F66-2DEF-430B-86AE-F9554F7068DE}" type="datetimeFigureOut">
              <a:rPr lang="en-US" smtClean="0"/>
              <a:t>12/21/2022</a:t>
            </a:fld>
            <a:endParaRPr lang="en-US"/>
          </a:p>
        </p:txBody>
      </p:sp>
      <p:sp>
        <p:nvSpPr>
          <p:cNvPr id="5" name="Footer Placeholder 4">
            <a:extLst>
              <a:ext uri="{FF2B5EF4-FFF2-40B4-BE49-F238E27FC236}">
                <a16:creationId xmlns:a16="http://schemas.microsoft.com/office/drawing/2014/main" id="{88B10450-AB5A-80D8-8DDC-DEABF599C5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264537-7887-A31C-4A91-03A5B686A371}"/>
              </a:ext>
            </a:extLst>
          </p:cNvPr>
          <p:cNvSpPr>
            <a:spLocks noGrp="1"/>
          </p:cNvSpPr>
          <p:nvPr>
            <p:ph type="sldNum" sz="quarter" idx="12"/>
          </p:nvPr>
        </p:nvSpPr>
        <p:spPr/>
        <p:txBody>
          <a:bodyPr/>
          <a:lstStyle/>
          <a:p>
            <a:fld id="{025D6E0A-5E97-4181-99BD-7AAFE3D6B22C}" type="slidenum">
              <a:rPr lang="en-US" smtClean="0"/>
              <a:t>‹#›</a:t>
            </a:fld>
            <a:endParaRPr lang="en-US"/>
          </a:p>
        </p:txBody>
      </p:sp>
    </p:spTree>
    <p:extLst>
      <p:ext uri="{BB962C8B-B14F-4D97-AF65-F5344CB8AC3E}">
        <p14:creationId xmlns:p14="http://schemas.microsoft.com/office/powerpoint/2010/main" val="4281535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B7192-0C10-ADD9-44C5-F89A49B5FF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88DDEE-C666-A69E-540E-0278AA9488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DFE902-5ADE-525D-5646-A46278943A44}"/>
              </a:ext>
            </a:extLst>
          </p:cNvPr>
          <p:cNvSpPr>
            <a:spLocks noGrp="1"/>
          </p:cNvSpPr>
          <p:nvPr>
            <p:ph type="dt" sz="half" idx="10"/>
          </p:nvPr>
        </p:nvSpPr>
        <p:spPr/>
        <p:txBody>
          <a:bodyPr/>
          <a:lstStyle/>
          <a:p>
            <a:fld id="{67567F66-2DEF-430B-86AE-F9554F7068DE}" type="datetimeFigureOut">
              <a:rPr lang="en-US" smtClean="0"/>
              <a:t>12/21/2022</a:t>
            </a:fld>
            <a:endParaRPr lang="en-US"/>
          </a:p>
        </p:txBody>
      </p:sp>
      <p:sp>
        <p:nvSpPr>
          <p:cNvPr id="5" name="Footer Placeholder 4">
            <a:extLst>
              <a:ext uri="{FF2B5EF4-FFF2-40B4-BE49-F238E27FC236}">
                <a16:creationId xmlns:a16="http://schemas.microsoft.com/office/drawing/2014/main" id="{13A23F18-4D65-0AF2-3646-FD901CDE1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135356-EB63-C765-7802-FEB830E6398E}"/>
              </a:ext>
            </a:extLst>
          </p:cNvPr>
          <p:cNvSpPr>
            <a:spLocks noGrp="1"/>
          </p:cNvSpPr>
          <p:nvPr>
            <p:ph type="sldNum" sz="quarter" idx="12"/>
          </p:nvPr>
        </p:nvSpPr>
        <p:spPr/>
        <p:txBody>
          <a:bodyPr/>
          <a:lstStyle/>
          <a:p>
            <a:fld id="{025D6E0A-5E97-4181-99BD-7AAFE3D6B22C}" type="slidenum">
              <a:rPr lang="en-US" smtClean="0"/>
              <a:t>‹#›</a:t>
            </a:fld>
            <a:endParaRPr lang="en-US"/>
          </a:p>
        </p:txBody>
      </p:sp>
    </p:spTree>
    <p:extLst>
      <p:ext uri="{BB962C8B-B14F-4D97-AF65-F5344CB8AC3E}">
        <p14:creationId xmlns:p14="http://schemas.microsoft.com/office/powerpoint/2010/main" val="2412765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C1E16D-D846-A1BB-1A2D-2812CDF0A3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E95A1A-80D7-ED0C-C5B3-01D95C024E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AFDEF1-8337-4F15-AF4E-15C6907CEF56}"/>
              </a:ext>
            </a:extLst>
          </p:cNvPr>
          <p:cNvSpPr>
            <a:spLocks noGrp="1"/>
          </p:cNvSpPr>
          <p:nvPr>
            <p:ph type="dt" sz="half" idx="10"/>
          </p:nvPr>
        </p:nvSpPr>
        <p:spPr/>
        <p:txBody>
          <a:bodyPr/>
          <a:lstStyle/>
          <a:p>
            <a:fld id="{67567F66-2DEF-430B-86AE-F9554F7068DE}" type="datetimeFigureOut">
              <a:rPr lang="en-US" smtClean="0"/>
              <a:t>12/21/2022</a:t>
            </a:fld>
            <a:endParaRPr lang="en-US"/>
          </a:p>
        </p:txBody>
      </p:sp>
      <p:sp>
        <p:nvSpPr>
          <p:cNvPr id="5" name="Footer Placeholder 4">
            <a:extLst>
              <a:ext uri="{FF2B5EF4-FFF2-40B4-BE49-F238E27FC236}">
                <a16:creationId xmlns:a16="http://schemas.microsoft.com/office/drawing/2014/main" id="{1F4DA656-299C-C9F8-EA7D-B90CD3A4F5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B9F0D9-7433-EB74-7C49-D614CB5802C1}"/>
              </a:ext>
            </a:extLst>
          </p:cNvPr>
          <p:cNvSpPr>
            <a:spLocks noGrp="1"/>
          </p:cNvSpPr>
          <p:nvPr>
            <p:ph type="sldNum" sz="quarter" idx="12"/>
          </p:nvPr>
        </p:nvSpPr>
        <p:spPr/>
        <p:txBody>
          <a:bodyPr/>
          <a:lstStyle/>
          <a:p>
            <a:fld id="{025D6E0A-5E97-4181-99BD-7AAFE3D6B22C}" type="slidenum">
              <a:rPr lang="en-US" smtClean="0"/>
              <a:t>‹#›</a:t>
            </a:fld>
            <a:endParaRPr lang="en-US"/>
          </a:p>
        </p:txBody>
      </p:sp>
    </p:spTree>
    <p:extLst>
      <p:ext uri="{BB962C8B-B14F-4D97-AF65-F5344CB8AC3E}">
        <p14:creationId xmlns:p14="http://schemas.microsoft.com/office/powerpoint/2010/main" val="2536414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E64D7-E3F4-0A42-13CD-9E49324F6D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B45B4D-DA21-C0C7-AC8C-692B28B905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0A87A2-FD4F-5CE5-5CFE-99425836730F}"/>
              </a:ext>
            </a:extLst>
          </p:cNvPr>
          <p:cNvSpPr>
            <a:spLocks noGrp="1"/>
          </p:cNvSpPr>
          <p:nvPr>
            <p:ph type="dt" sz="half" idx="10"/>
          </p:nvPr>
        </p:nvSpPr>
        <p:spPr/>
        <p:txBody>
          <a:bodyPr/>
          <a:lstStyle/>
          <a:p>
            <a:fld id="{67567F66-2DEF-430B-86AE-F9554F7068DE}" type="datetimeFigureOut">
              <a:rPr lang="en-US" smtClean="0"/>
              <a:t>12/21/2022</a:t>
            </a:fld>
            <a:endParaRPr lang="en-US"/>
          </a:p>
        </p:txBody>
      </p:sp>
      <p:sp>
        <p:nvSpPr>
          <p:cNvPr id="5" name="Footer Placeholder 4">
            <a:extLst>
              <a:ext uri="{FF2B5EF4-FFF2-40B4-BE49-F238E27FC236}">
                <a16:creationId xmlns:a16="http://schemas.microsoft.com/office/drawing/2014/main" id="{F5BE9AC7-D550-C040-936F-EAE04980D0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C5B736-98EB-1CAF-BC10-59D4075DD5F0}"/>
              </a:ext>
            </a:extLst>
          </p:cNvPr>
          <p:cNvSpPr>
            <a:spLocks noGrp="1"/>
          </p:cNvSpPr>
          <p:nvPr>
            <p:ph type="sldNum" sz="quarter" idx="12"/>
          </p:nvPr>
        </p:nvSpPr>
        <p:spPr/>
        <p:txBody>
          <a:bodyPr/>
          <a:lstStyle/>
          <a:p>
            <a:fld id="{025D6E0A-5E97-4181-99BD-7AAFE3D6B22C}" type="slidenum">
              <a:rPr lang="en-US" smtClean="0"/>
              <a:t>‹#›</a:t>
            </a:fld>
            <a:endParaRPr lang="en-US"/>
          </a:p>
        </p:txBody>
      </p:sp>
    </p:spTree>
    <p:extLst>
      <p:ext uri="{BB962C8B-B14F-4D97-AF65-F5344CB8AC3E}">
        <p14:creationId xmlns:p14="http://schemas.microsoft.com/office/powerpoint/2010/main" val="3870433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09F89-7737-82C8-6BAD-C086CDF23C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1D8E10-D58F-CED3-66AF-9624A1C34B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B17D64-0E1D-7190-B4DF-EA7ACB60FCD8}"/>
              </a:ext>
            </a:extLst>
          </p:cNvPr>
          <p:cNvSpPr>
            <a:spLocks noGrp="1"/>
          </p:cNvSpPr>
          <p:nvPr>
            <p:ph type="dt" sz="half" idx="10"/>
          </p:nvPr>
        </p:nvSpPr>
        <p:spPr/>
        <p:txBody>
          <a:bodyPr/>
          <a:lstStyle/>
          <a:p>
            <a:fld id="{67567F66-2DEF-430B-86AE-F9554F7068DE}" type="datetimeFigureOut">
              <a:rPr lang="en-US" smtClean="0"/>
              <a:t>12/21/2022</a:t>
            </a:fld>
            <a:endParaRPr lang="en-US"/>
          </a:p>
        </p:txBody>
      </p:sp>
      <p:sp>
        <p:nvSpPr>
          <p:cNvPr id="5" name="Footer Placeholder 4">
            <a:extLst>
              <a:ext uri="{FF2B5EF4-FFF2-40B4-BE49-F238E27FC236}">
                <a16:creationId xmlns:a16="http://schemas.microsoft.com/office/drawing/2014/main" id="{E4DB5337-80D0-DF0C-2282-DC87AEFD60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675BFF-11A5-4378-9218-85F312A8722B}"/>
              </a:ext>
            </a:extLst>
          </p:cNvPr>
          <p:cNvSpPr>
            <a:spLocks noGrp="1"/>
          </p:cNvSpPr>
          <p:nvPr>
            <p:ph type="sldNum" sz="quarter" idx="12"/>
          </p:nvPr>
        </p:nvSpPr>
        <p:spPr/>
        <p:txBody>
          <a:bodyPr/>
          <a:lstStyle/>
          <a:p>
            <a:fld id="{025D6E0A-5E97-4181-99BD-7AAFE3D6B22C}" type="slidenum">
              <a:rPr lang="en-US" smtClean="0"/>
              <a:t>‹#›</a:t>
            </a:fld>
            <a:endParaRPr lang="en-US"/>
          </a:p>
        </p:txBody>
      </p:sp>
    </p:spTree>
    <p:extLst>
      <p:ext uri="{BB962C8B-B14F-4D97-AF65-F5344CB8AC3E}">
        <p14:creationId xmlns:p14="http://schemas.microsoft.com/office/powerpoint/2010/main" val="59496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75C1F-A942-CE2C-A432-89224FCD67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3F2F33-CDFC-4F71-5284-79471B7021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97346E-AC7F-9D9C-AB3F-563BD13EEA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DD5265-CE37-F0CC-9B70-A52B537A4016}"/>
              </a:ext>
            </a:extLst>
          </p:cNvPr>
          <p:cNvSpPr>
            <a:spLocks noGrp="1"/>
          </p:cNvSpPr>
          <p:nvPr>
            <p:ph type="dt" sz="half" idx="10"/>
          </p:nvPr>
        </p:nvSpPr>
        <p:spPr/>
        <p:txBody>
          <a:bodyPr/>
          <a:lstStyle/>
          <a:p>
            <a:fld id="{67567F66-2DEF-430B-86AE-F9554F7068DE}" type="datetimeFigureOut">
              <a:rPr lang="en-US" smtClean="0"/>
              <a:t>12/21/2022</a:t>
            </a:fld>
            <a:endParaRPr lang="en-US"/>
          </a:p>
        </p:txBody>
      </p:sp>
      <p:sp>
        <p:nvSpPr>
          <p:cNvPr id="6" name="Footer Placeholder 5">
            <a:extLst>
              <a:ext uri="{FF2B5EF4-FFF2-40B4-BE49-F238E27FC236}">
                <a16:creationId xmlns:a16="http://schemas.microsoft.com/office/drawing/2014/main" id="{F99D28A2-DD07-BAF1-6A01-D48E04E75D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DC421C-72CC-A8AA-9DBD-1E40324DA150}"/>
              </a:ext>
            </a:extLst>
          </p:cNvPr>
          <p:cNvSpPr>
            <a:spLocks noGrp="1"/>
          </p:cNvSpPr>
          <p:nvPr>
            <p:ph type="sldNum" sz="quarter" idx="12"/>
          </p:nvPr>
        </p:nvSpPr>
        <p:spPr/>
        <p:txBody>
          <a:bodyPr/>
          <a:lstStyle/>
          <a:p>
            <a:fld id="{025D6E0A-5E97-4181-99BD-7AAFE3D6B22C}" type="slidenum">
              <a:rPr lang="en-US" smtClean="0"/>
              <a:t>‹#›</a:t>
            </a:fld>
            <a:endParaRPr lang="en-US"/>
          </a:p>
        </p:txBody>
      </p:sp>
    </p:spTree>
    <p:extLst>
      <p:ext uri="{BB962C8B-B14F-4D97-AF65-F5344CB8AC3E}">
        <p14:creationId xmlns:p14="http://schemas.microsoft.com/office/powerpoint/2010/main" val="935481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C0A19-D5BE-4F5F-FD55-CB2F4438A7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5228AA-D870-8E45-7D41-627E70A7AB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D6E717-9B44-25FD-48A7-ADA02C3BCE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2FA4D6-11F5-1F60-7E56-8905385912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55F076-9A55-E746-0403-57953BB401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311B5B-6562-4BCB-064C-7FFD898F2680}"/>
              </a:ext>
            </a:extLst>
          </p:cNvPr>
          <p:cNvSpPr>
            <a:spLocks noGrp="1"/>
          </p:cNvSpPr>
          <p:nvPr>
            <p:ph type="dt" sz="half" idx="10"/>
          </p:nvPr>
        </p:nvSpPr>
        <p:spPr/>
        <p:txBody>
          <a:bodyPr/>
          <a:lstStyle/>
          <a:p>
            <a:fld id="{67567F66-2DEF-430B-86AE-F9554F7068DE}" type="datetimeFigureOut">
              <a:rPr lang="en-US" smtClean="0"/>
              <a:t>12/21/2022</a:t>
            </a:fld>
            <a:endParaRPr lang="en-US"/>
          </a:p>
        </p:txBody>
      </p:sp>
      <p:sp>
        <p:nvSpPr>
          <p:cNvPr id="8" name="Footer Placeholder 7">
            <a:extLst>
              <a:ext uri="{FF2B5EF4-FFF2-40B4-BE49-F238E27FC236}">
                <a16:creationId xmlns:a16="http://schemas.microsoft.com/office/drawing/2014/main" id="{1F8685E4-48F0-24AF-A5D4-1253C50F9D4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4EE68E-FA00-F093-A2FF-0890C90D6DCC}"/>
              </a:ext>
            </a:extLst>
          </p:cNvPr>
          <p:cNvSpPr>
            <a:spLocks noGrp="1"/>
          </p:cNvSpPr>
          <p:nvPr>
            <p:ph type="sldNum" sz="quarter" idx="12"/>
          </p:nvPr>
        </p:nvSpPr>
        <p:spPr/>
        <p:txBody>
          <a:bodyPr/>
          <a:lstStyle/>
          <a:p>
            <a:fld id="{025D6E0A-5E97-4181-99BD-7AAFE3D6B22C}" type="slidenum">
              <a:rPr lang="en-US" smtClean="0"/>
              <a:t>‹#›</a:t>
            </a:fld>
            <a:endParaRPr lang="en-US"/>
          </a:p>
        </p:txBody>
      </p:sp>
    </p:spTree>
    <p:extLst>
      <p:ext uri="{BB962C8B-B14F-4D97-AF65-F5344CB8AC3E}">
        <p14:creationId xmlns:p14="http://schemas.microsoft.com/office/powerpoint/2010/main" val="2115303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69F22-3B57-9D86-34F6-6114273018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DB692D-AE61-4B44-498C-C8707BB6B95D}"/>
              </a:ext>
            </a:extLst>
          </p:cNvPr>
          <p:cNvSpPr>
            <a:spLocks noGrp="1"/>
          </p:cNvSpPr>
          <p:nvPr>
            <p:ph type="dt" sz="half" idx="10"/>
          </p:nvPr>
        </p:nvSpPr>
        <p:spPr/>
        <p:txBody>
          <a:bodyPr/>
          <a:lstStyle/>
          <a:p>
            <a:fld id="{67567F66-2DEF-430B-86AE-F9554F7068DE}" type="datetimeFigureOut">
              <a:rPr lang="en-US" smtClean="0"/>
              <a:t>12/21/2022</a:t>
            </a:fld>
            <a:endParaRPr lang="en-US"/>
          </a:p>
        </p:txBody>
      </p:sp>
      <p:sp>
        <p:nvSpPr>
          <p:cNvPr id="4" name="Footer Placeholder 3">
            <a:extLst>
              <a:ext uri="{FF2B5EF4-FFF2-40B4-BE49-F238E27FC236}">
                <a16:creationId xmlns:a16="http://schemas.microsoft.com/office/drawing/2014/main" id="{9A067FC3-7238-8996-4397-75110732DA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55B663-B820-7A33-25AE-896F3F072BDA}"/>
              </a:ext>
            </a:extLst>
          </p:cNvPr>
          <p:cNvSpPr>
            <a:spLocks noGrp="1"/>
          </p:cNvSpPr>
          <p:nvPr>
            <p:ph type="sldNum" sz="quarter" idx="12"/>
          </p:nvPr>
        </p:nvSpPr>
        <p:spPr/>
        <p:txBody>
          <a:bodyPr/>
          <a:lstStyle/>
          <a:p>
            <a:fld id="{025D6E0A-5E97-4181-99BD-7AAFE3D6B22C}" type="slidenum">
              <a:rPr lang="en-US" smtClean="0"/>
              <a:t>‹#›</a:t>
            </a:fld>
            <a:endParaRPr lang="en-US"/>
          </a:p>
        </p:txBody>
      </p:sp>
    </p:spTree>
    <p:extLst>
      <p:ext uri="{BB962C8B-B14F-4D97-AF65-F5344CB8AC3E}">
        <p14:creationId xmlns:p14="http://schemas.microsoft.com/office/powerpoint/2010/main" val="273376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81E412-9C31-4557-FA9A-2D79D0A00FCD}"/>
              </a:ext>
            </a:extLst>
          </p:cNvPr>
          <p:cNvSpPr>
            <a:spLocks noGrp="1"/>
          </p:cNvSpPr>
          <p:nvPr>
            <p:ph type="dt" sz="half" idx="10"/>
          </p:nvPr>
        </p:nvSpPr>
        <p:spPr/>
        <p:txBody>
          <a:bodyPr/>
          <a:lstStyle/>
          <a:p>
            <a:fld id="{67567F66-2DEF-430B-86AE-F9554F7068DE}" type="datetimeFigureOut">
              <a:rPr lang="en-US" smtClean="0"/>
              <a:t>12/21/2022</a:t>
            </a:fld>
            <a:endParaRPr lang="en-US"/>
          </a:p>
        </p:txBody>
      </p:sp>
      <p:sp>
        <p:nvSpPr>
          <p:cNvPr id="3" name="Footer Placeholder 2">
            <a:extLst>
              <a:ext uri="{FF2B5EF4-FFF2-40B4-BE49-F238E27FC236}">
                <a16:creationId xmlns:a16="http://schemas.microsoft.com/office/drawing/2014/main" id="{16575AD8-F3A8-D80D-C2A6-F43FA26075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81AEA0-5553-D149-22AE-42C2FA155CFC}"/>
              </a:ext>
            </a:extLst>
          </p:cNvPr>
          <p:cNvSpPr>
            <a:spLocks noGrp="1"/>
          </p:cNvSpPr>
          <p:nvPr>
            <p:ph type="sldNum" sz="quarter" idx="12"/>
          </p:nvPr>
        </p:nvSpPr>
        <p:spPr/>
        <p:txBody>
          <a:bodyPr/>
          <a:lstStyle/>
          <a:p>
            <a:fld id="{025D6E0A-5E97-4181-99BD-7AAFE3D6B22C}" type="slidenum">
              <a:rPr lang="en-US" smtClean="0"/>
              <a:t>‹#›</a:t>
            </a:fld>
            <a:endParaRPr lang="en-US"/>
          </a:p>
        </p:txBody>
      </p:sp>
    </p:spTree>
    <p:extLst>
      <p:ext uri="{BB962C8B-B14F-4D97-AF65-F5344CB8AC3E}">
        <p14:creationId xmlns:p14="http://schemas.microsoft.com/office/powerpoint/2010/main" val="2964285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A0B12-1AEF-7501-8B2E-26A8BE808B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FE9710-D920-6DAD-FFF5-94AD7EA8DE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DCD1E5-70D2-656B-813A-11EEF7AB10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D132FF-85DB-0BEE-CD78-D140D6EDFA37}"/>
              </a:ext>
            </a:extLst>
          </p:cNvPr>
          <p:cNvSpPr>
            <a:spLocks noGrp="1"/>
          </p:cNvSpPr>
          <p:nvPr>
            <p:ph type="dt" sz="half" idx="10"/>
          </p:nvPr>
        </p:nvSpPr>
        <p:spPr/>
        <p:txBody>
          <a:bodyPr/>
          <a:lstStyle/>
          <a:p>
            <a:fld id="{67567F66-2DEF-430B-86AE-F9554F7068DE}" type="datetimeFigureOut">
              <a:rPr lang="en-US" smtClean="0"/>
              <a:t>12/21/2022</a:t>
            </a:fld>
            <a:endParaRPr lang="en-US"/>
          </a:p>
        </p:txBody>
      </p:sp>
      <p:sp>
        <p:nvSpPr>
          <p:cNvPr id="6" name="Footer Placeholder 5">
            <a:extLst>
              <a:ext uri="{FF2B5EF4-FFF2-40B4-BE49-F238E27FC236}">
                <a16:creationId xmlns:a16="http://schemas.microsoft.com/office/drawing/2014/main" id="{16A427E9-48B5-A2D7-5F3E-746938ACD4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DD86C0-5D3B-C774-CBDA-4A83334B7995}"/>
              </a:ext>
            </a:extLst>
          </p:cNvPr>
          <p:cNvSpPr>
            <a:spLocks noGrp="1"/>
          </p:cNvSpPr>
          <p:nvPr>
            <p:ph type="sldNum" sz="quarter" idx="12"/>
          </p:nvPr>
        </p:nvSpPr>
        <p:spPr/>
        <p:txBody>
          <a:bodyPr/>
          <a:lstStyle/>
          <a:p>
            <a:fld id="{025D6E0A-5E97-4181-99BD-7AAFE3D6B22C}" type="slidenum">
              <a:rPr lang="en-US" smtClean="0"/>
              <a:t>‹#›</a:t>
            </a:fld>
            <a:endParaRPr lang="en-US"/>
          </a:p>
        </p:txBody>
      </p:sp>
    </p:spTree>
    <p:extLst>
      <p:ext uri="{BB962C8B-B14F-4D97-AF65-F5344CB8AC3E}">
        <p14:creationId xmlns:p14="http://schemas.microsoft.com/office/powerpoint/2010/main" val="441753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8D945-D6B4-E10B-E5C7-0443516DB4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6E305A-D2AB-EC49-7A68-DD71D06B19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844C45-87E4-E65D-6C33-9E6BBECAFE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6E1D74-7C55-CF95-739D-7680F37FCEB4}"/>
              </a:ext>
            </a:extLst>
          </p:cNvPr>
          <p:cNvSpPr>
            <a:spLocks noGrp="1"/>
          </p:cNvSpPr>
          <p:nvPr>
            <p:ph type="dt" sz="half" idx="10"/>
          </p:nvPr>
        </p:nvSpPr>
        <p:spPr/>
        <p:txBody>
          <a:bodyPr/>
          <a:lstStyle/>
          <a:p>
            <a:fld id="{67567F66-2DEF-430B-86AE-F9554F7068DE}" type="datetimeFigureOut">
              <a:rPr lang="en-US" smtClean="0"/>
              <a:t>12/21/2022</a:t>
            </a:fld>
            <a:endParaRPr lang="en-US"/>
          </a:p>
        </p:txBody>
      </p:sp>
      <p:sp>
        <p:nvSpPr>
          <p:cNvPr id="6" name="Footer Placeholder 5">
            <a:extLst>
              <a:ext uri="{FF2B5EF4-FFF2-40B4-BE49-F238E27FC236}">
                <a16:creationId xmlns:a16="http://schemas.microsoft.com/office/drawing/2014/main" id="{AE2FA410-30D1-7A73-8E3F-FFB274426D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A5DFDB-D7C6-B27D-F328-E28EC2EA83B5}"/>
              </a:ext>
            </a:extLst>
          </p:cNvPr>
          <p:cNvSpPr>
            <a:spLocks noGrp="1"/>
          </p:cNvSpPr>
          <p:nvPr>
            <p:ph type="sldNum" sz="quarter" idx="12"/>
          </p:nvPr>
        </p:nvSpPr>
        <p:spPr/>
        <p:txBody>
          <a:bodyPr/>
          <a:lstStyle/>
          <a:p>
            <a:fld id="{025D6E0A-5E97-4181-99BD-7AAFE3D6B22C}" type="slidenum">
              <a:rPr lang="en-US" smtClean="0"/>
              <a:t>‹#›</a:t>
            </a:fld>
            <a:endParaRPr lang="en-US"/>
          </a:p>
        </p:txBody>
      </p:sp>
    </p:spTree>
    <p:extLst>
      <p:ext uri="{BB962C8B-B14F-4D97-AF65-F5344CB8AC3E}">
        <p14:creationId xmlns:p14="http://schemas.microsoft.com/office/powerpoint/2010/main" val="180945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6B2A8C-0A3C-B80E-29FB-A4E58F48A7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E11E2B-1BE2-025D-6AB0-7AEFFC92B4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99C73F-B156-9A2C-AF73-F5079DAD82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67F66-2DEF-430B-86AE-F9554F7068DE}" type="datetimeFigureOut">
              <a:rPr lang="en-US" smtClean="0"/>
              <a:t>12/21/2022</a:t>
            </a:fld>
            <a:endParaRPr lang="en-US"/>
          </a:p>
        </p:txBody>
      </p:sp>
      <p:sp>
        <p:nvSpPr>
          <p:cNvPr id="5" name="Footer Placeholder 4">
            <a:extLst>
              <a:ext uri="{FF2B5EF4-FFF2-40B4-BE49-F238E27FC236}">
                <a16:creationId xmlns:a16="http://schemas.microsoft.com/office/drawing/2014/main" id="{1F303B97-5044-1A0B-63C2-ACAAF26365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B16838-2811-CBB4-D066-670D1D21B9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5D6E0A-5E97-4181-99BD-7AAFE3D6B22C}" type="slidenum">
              <a:rPr lang="en-US" smtClean="0"/>
              <a:t>‹#›</a:t>
            </a:fld>
            <a:endParaRPr lang="en-US"/>
          </a:p>
        </p:txBody>
      </p:sp>
    </p:spTree>
    <p:extLst>
      <p:ext uri="{BB962C8B-B14F-4D97-AF65-F5344CB8AC3E}">
        <p14:creationId xmlns:p14="http://schemas.microsoft.com/office/powerpoint/2010/main" val="1668686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1454" y="1048674"/>
            <a:ext cx="11530326" cy="797070"/>
          </a:xfrm>
        </p:spPr>
        <p:txBody>
          <a:bodyPr/>
          <a:lstStyle/>
          <a:p>
            <a:r>
              <a:rPr lang="en-US" b="1" dirty="0"/>
              <a:t>Qualitative: </a:t>
            </a:r>
            <a:r>
              <a:rPr lang="en-US" dirty="0"/>
              <a:t>cumulative earned units - CORRECTED</a:t>
            </a:r>
          </a:p>
        </p:txBody>
      </p:sp>
      <p:sp>
        <p:nvSpPr>
          <p:cNvPr id="9" name="Content Placeholder 8"/>
          <p:cNvSpPr>
            <a:spLocks noGrp="1"/>
          </p:cNvSpPr>
          <p:nvPr>
            <p:ph idx="1"/>
          </p:nvPr>
        </p:nvSpPr>
        <p:spPr>
          <a:xfrm>
            <a:off x="255037" y="2023520"/>
            <a:ext cx="4766267" cy="4834479"/>
          </a:xfrm>
        </p:spPr>
        <p:txBody>
          <a:bodyPr/>
          <a:lstStyle/>
          <a:p>
            <a:r>
              <a:rPr lang="en-US" sz="1800" dirty="0"/>
              <a:t>Grade Exclusion </a:t>
            </a:r>
            <a:r>
              <a:rPr lang="en-US" sz="1800" b="1" i="1" dirty="0"/>
              <a:t>Disabled</a:t>
            </a:r>
            <a:r>
              <a:rPr lang="en-US" sz="1800" dirty="0"/>
              <a:t>:</a:t>
            </a:r>
          </a:p>
          <a:p>
            <a:pPr marL="461963" lvl="1" indent="-236538"/>
            <a:r>
              <a:rPr lang="en-US" sz="1400" dirty="0"/>
              <a:t>Reads the</a:t>
            </a:r>
            <a:r>
              <a:rPr lang="en-US" sz="1400" b="1" dirty="0"/>
              <a:t> Student Career Term</a:t>
            </a:r>
            <a:r>
              <a:rPr lang="en-US" sz="1400" dirty="0"/>
              <a:t> table (</a:t>
            </a:r>
            <a:r>
              <a:rPr lang="en-US" sz="1400" b="1" i="1" dirty="0"/>
              <a:t>Term History&gt; </a:t>
            </a:r>
            <a:r>
              <a:rPr lang="en-US" sz="1400" b="1" i="1" dirty="0">
                <a:solidFill>
                  <a:schemeClr val="accent1">
                    <a:lumMod val="50000"/>
                  </a:schemeClr>
                </a:solidFill>
              </a:rPr>
              <a:t>Cumulative </a:t>
            </a:r>
            <a:r>
              <a:rPr lang="en-US" sz="1400" b="1" i="1" dirty="0"/>
              <a:t>Statistics </a:t>
            </a:r>
            <a:r>
              <a:rPr lang="en-US" sz="1400" dirty="0"/>
              <a:t>page) in the Combined (Enrollment + Transfer Credit Units) section and </a:t>
            </a:r>
            <a:r>
              <a:rPr lang="en-US" sz="1400" u="sng" dirty="0"/>
              <a:t>sums</a:t>
            </a:r>
            <a:r>
              <a:rPr lang="en-US" sz="1400" dirty="0"/>
              <a:t> the “For GPA” </a:t>
            </a:r>
            <a:r>
              <a:rPr lang="en-US" sz="1400" b="1" dirty="0"/>
              <a:t>Earned Units </a:t>
            </a:r>
            <a:r>
              <a:rPr lang="en-US" sz="1400" dirty="0"/>
              <a:t>and “Not for GPA” </a:t>
            </a:r>
            <a:r>
              <a:rPr lang="en-US" sz="1400" b="1" dirty="0"/>
              <a:t>Earned Units: </a:t>
            </a:r>
          </a:p>
          <a:p>
            <a:pPr marL="685800" lvl="2" indent="-169863"/>
            <a:r>
              <a:rPr lang="en-US" sz="1100" dirty="0"/>
              <a:t>Cumulative Statistics where the Term is the MAXIMUM Term (less than or equal to Processing Term) a</a:t>
            </a:r>
            <a:r>
              <a:rPr lang="en-US" sz="1100" dirty="0">
                <a:highlight>
                  <a:srgbClr val="FFFF00"/>
                </a:highlight>
              </a:rPr>
              <a:t>nd has active Enrollment with no Audit Grading basis checked and fully graded.</a:t>
            </a:r>
          </a:p>
          <a:p>
            <a:pPr marL="225425" lvl="1" indent="0">
              <a:buNone/>
            </a:pPr>
            <a:r>
              <a:rPr lang="en-US" sz="1400" u="sng" dirty="0"/>
              <a:t>SAP Setup-Cumulative Earned Transfer Unit Criteria</a:t>
            </a:r>
            <a:r>
              <a:rPr lang="en-US" sz="1400" dirty="0"/>
              <a:t>:</a:t>
            </a:r>
          </a:p>
          <a:p>
            <a:pPr marL="461963" lvl="1" indent="-236538"/>
            <a:r>
              <a:rPr lang="en-US" sz="1400" b="1" dirty="0"/>
              <a:t>Towards GPA </a:t>
            </a:r>
            <a:r>
              <a:rPr lang="en-US" sz="1400" dirty="0"/>
              <a:t>or </a:t>
            </a:r>
            <a:r>
              <a:rPr lang="en-US" sz="1400" b="1" dirty="0"/>
              <a:t>No GPA </a:t>
            </a:r>
            <a:r>
              <a:rPr lang="en-US" sz="1400" dirty="0"/>
              <a:t>if boxes are </a:t>
            </a:r>
            <a:r>
              <a:rPr lang="en-US" sz="1400" b="1" dirty="0">
                <a:solidFill>
                  <a:srgbClr val="7030A0"/>
                </a:solidFill>
              </a:rPr>
              <a:t>CHECKED</a:t>
            </a:r>
            <a:r>
              <a:rPr lang="en-US" sz="1400" dirty="0"/>
              <a:t>, </a:t>
            </a:r>
            <a:br>
              <a:rPr lang="en-US" sz="1400" dirty="0"/>
            </a:br>
            <a:r>
              <a:rPr lang="en-US" sz="1400" dirty="0">
                <a:solidFill>
                  <a:srgbClr val="0070C0"/>
                </a:solidFill>
              </a:rPr>
              <a:t>no reduction</a:t>
            </a:r>
            <a:r>
              <a:rPr lang="en-US" sz="1400" dirty="0"/>
              <a:t> is made to the Combined Enrollment + Transfer (GPA/No GPA) for </a:t>
            </a:r>
            <a:r>
              <a:rPr lang="en-US" sz="1400" b="1" dirty="0"/>
              <a:t>Total Earned Units</a:t>
            </a:r>
            <a:r>
              <a:rPr lang="en-US" sz="1400" dirty="0"/>
              <a:t>.</a:t>
            </a:r>
          </a:p>
          <a:p>
            <a:pPr marL="461963" lvl="1" indent="-236538"/>
            <a:r>
              <a:rPr lang="en-US" sz="1400" b="1" dirty="0"/>
              <a:t>Towards GPA </a:t>
            </a:r>
            <a:r>
              <a:rPr lang="en-US" sz="1400" dirty="0"/>
              <a:t>or </a:t>
            </a:r>
            <a:r>
              <a:rPr lang="en-US" sz="1400" b="1" dirty="0"/>
              <a:t>No GPA </a:t>
            </a:r>
            <a:r>
              <a:rPr lang="en-US" sz="1400" dirty="0"/>
              <a:t>if boxes are </a:t>
            </a:r>
            <a:r>
              <a:rPr lang="en-US" sz="1400" b="1" i="1" dirty="0">
                <a:solidFill>
                  <a:schemeClr val="accent2">
                    <a:lumMod val="75000"/>
                  </a:schemeClr>
                </a:solidFill>
              </a:rPr>
              <a:t>UNCHECKED</a:t>
            </a:r>
            <a:r>
              <a:rPr lang="en-US" sz="1400" dirty="0"/>
              <a:t>, </a:t>
            </a:r>
            <a:br>
              <a:rPr lang="en-US" sz="1400" dirty="0"/>
            </a:br>
            <a:r>
              <a:rPr lang="en-US" sz="1400" dirty="0"/>
              <a:t>the program will </a:t>
            </a:r>
            <a:r>
              <a:rPr lang="en-US" sz="1400" b="1" dirty="0">
                <a:solidFill>
                  <a:schemeClr val="accent2">
                    <a:lumMod val="75000"/>
                  </a:schemeClr>
                </a:solidFill>
              </a:rPr>
              <a:t>DECREASE</a:t>
            </a:r>
            <a:r>
              <a:rPr lang="en-US" sz="1400" dirty="0"/>
              <a:t> the </a:t>
            </a:r>
            <a:r>
              <a:rPr lang="en-US" sz="1400" b="1" dirty="0"/>
              <a:t>Total Earned Units (</a:t>
            </a:r>
            <a:r>
              <a:rPr lang="en-US" sz="1400" dirty="0"/>
              <a:t>Earned GPA Units from the sum of For GPA and/or Not for GPA), since it is “Combined” Enrollment + </a:t>
            </a:r>
            <a:r>
              <a:rPr lang="en-US" sz="1400" u="sng" dirty="0"/>
              <a:t>Transfer</a:t>
            </a:r>
            <a:r>
              <a:rPr lang="en-US" sz="1400" dirty="0"/>
              <a:t>.</a:t>
            </a:r>
          </a:p>
          <a:p>
            <a:pPr marL="919163" lvl="2" indent="-236538"/>
            <a:r>
              <a:rPr lang="en-US" sz="1000" dirty="0"/>
              <a:t>Leaving unchecked will essentially remove transferred units from the earned unit total. In ctcLink, because we use this section for rebuilding of legacy transcripts we DO NOT want to remove those values as it will negatively impact the student’s Pace of Progress %.</a:t>
            </a:r>
          </a:p>
          <a:p>
            <a:pPr marL="461963" lvl="1" indent="-236538"/>
            <a:r>
              <a:rPr lang="en-US" sz="1400" dirty="0"/>
              <a:t>If the TC Units Adjust box is </a:t>
            </a:r>
            <a:r>
              <a:rPr lang="en-US" sz="1400" b="1" dirty="0">
                <a:solidFill>
                  <a:srgbClr val="7030A0"/>
                </a:solidFill>
              </a:rPr>
              <a:t>CHECKED</a:t>
            </a:r>
            <a:r>
              <a:rPr lang="en-US" sz="1400" dirty="0"/>
              <a:t>, then the program will </a:t>
            </a:r>
            <a:r>
              <a:rPr lang="en-US" sz="1400" b="1" dirty="0">
                <a:solidFill>
                  <a:srgbClr val="7030A0"/>
                </a:solidFill>
              </a:rPr>
              <a:t>DECREASE</a:t>
            </a:r>
            <a:r>
              <a:rPr lang="en-US" sz="1400" dirty="0"/>
              <a:t> the </a:t>
            </a:r>
            <a:r>
              <a:rPr lang="en-US" sz="1400" b="1" dirty="0"/>
              <a:t>Total Earned Units </a:t>
            </a:r>
            <a:r>
              <a:rPr lang="en-US" sz="1400" dirty="0"/>
              <a:t>by the Total Transfer Credit Units Adjustment value.</a:t>
            </a:r>
            <a:endParaRPr lang="en-US" sz="1600" dirty="0"/>
          </a:p>
        </p:txBody>
      </p:sp>
      <p:sp>
        <p:nvSpPr>
          <p:cNvPr id="4" name="Slide Number Placeholder 3"/>
          <p:cNvSpPr>
            <a:spLocks noGrp="1"/>
          </p:cNvSpPr>
          <p:nvPr>
            <p:ph type="sldNum" sz="quarter" idx="12"/>
          </p:nvPr>
        </p:nvSpPr>
        <p:spPr>
          <a:xfrm>
            <a:off x="0" y="50377"/>
            <a:ext cx="623453" cy="237549"/>
          </a:xfrm>
        </p:spPr>
        <p:txBody>
          <a:bodyPr/>
          <a:lstStyle/>
          <a:p>
            <a:fld id="{DEE5BC03-7CE3-4FE3-BC0A-0ACCA8AC1F24}" type="slidenum">
              <a:rPr lang="en-US" smtClean="0"/>
              <a:pPr/>
              <a:t>1</a:t>
            </a:fld>
            <a:endParaRPr lang="en-US" dirty="0"/>
          </a:p>
        </p:txBody>
      </p:sp>
      <p:sp>
        <p:nvSpPr>
          <p:cNvPr id="3" name="TextBox 2"/>
          <p:cNvSpPr txBox="1"/>
          <p:nvPr/>
        </p:nvSpPr>
        <p:spPr>
          <a:xfrm>
            <a:off x="410112" y="1527000"/>
            <a:ext cx="7832401" cy="461665"/>
          </a:xfrm>
          <a:prstGeom prst="rect">
            <a:avLst/>
          </a:prstGeom>
          <a:noFill/>
        </p:spPr>
        <p:txBody>
          <a:bodyPr wrap="none" rtlCol="0">
            <a:spAutoFit/>
          </a:bodyPr>
          <a:lstStyle/>
          <a:p>
            <a:r>
              <a:rPr lang="en-US" sz="2400" b="1" i="1" dirty="0">
                <a:solidFill>
                  <a:schemeClr val="accent1">
                    <a:lumMod val="50000"/>
                  </a:schemeClr>
                </a:solidFill>
              </a:rPr>
              <a:t>Earned Units </a:t>
            </a:r>
            <a:r>
              <a:rPr lang="en-US" sz="2400" i="1" dirty="0">
                <a:solidFill>
                  <a:schemeClr val="accent1">
                    <a:lumMod val="50000"/>
                  </a:schemeClr>
                </a:solidFill>
              </a:rPr>
              <a:t>are calculated different than </a:t>
            </a:r>
            <a:r>
              <a:rPr lang="en-US" sz="2400" b="1" i="1" dirty="0">
                <a:solidFill>
                  <a:schemeClr val="accent1">
                    <a:lumMod val="50000"/>
                  </a:schemeClr>
                </a:solidFill>
              </a:rPr>
              <a:t>Attempted Units</a:t>
            </a:r>
            <a:r>
              <a:rPr lang="en-US" sz="2400" i="1" dirty="0">
                <a:solidFill>
                  <a:schemeClr val="accent1">
                    <a:lumMod val="50000"/>
                  </a:schemeClr>
                </a:solidFill>
              </a:rPr>
              <a:t>:</a:t>
            </a:r>
          </a:p>
        </p:txBody>
      </p:sp>
      <p:pic>
        <p:nvPicPr>
          <p:cNvPr id="6" name="Picture 5"/>
          <p:cNvPicPr>
            <a:picLocks noChangeAspect="1"/>
          </p:cNvPicPr>
          <p:nvPr/>
        </p:nvPicPr>
        <p:blipFill>
          <a:blip r:embed="rId2"/>
          <a:stretch>
            <a:fillRect/>
          </a:stretch>
        </p:blipFill>
        <p:spPr>
          <a:xfrm>
            <a:off x="5935427" y="4508724"/>
            <a:ext cx="6070531" cy="2148727"/>
          </a:xfrm>
          <a:prstGeom prst="rect">
            <a:avLst/>
          </a:prstGeom>
          <a:ln>
            <a:noFill/>
          </a:ln>
          <a:effectLst>
            <a:outerShdw blurRad="292100" dist="139700" dir="2700000" algn="tl" rotWithShape="0">
              <a:srgbClr val="333333">
                <a:alpha val="65000"/>
              </a:srgbClr>
            </a:outerShdw>
          </a:effectLst>
        </p:spPr>
      </p:pic>
      <p:sp>
        <p:nvSpPr>
          <p:cNvPr id="44" name="Rectangle 43"/>
          <p:cNvSpPr/>
          <p:nvPr/>
        </p:nvSpPr>
        <p:spPr>
          <a:xfrm>
            <a:off x="6027036" y="5179267"/>
            <a:ext cx="3055602" cy="389981"/>
          </a:xfrm>
          <a:prstGeom prst="rect">
            <a:avLst/>
          </a:prstGeom>
          <a:solidFill>
            <a:schemeClr val="bg1">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p:cNvPicPr>
            <a:picLocks noChangeAspect="1"/>
          </p:cNvPicPr>
          <p:nvPr/>
        </p:nvPicPr>
        <p:blipFill>
          <a:blip r:embed="rId3"/>
          <a:stretch>
            <a:fillRect/>
          </a:stretch>
        </p:blipFill>
        <p:spPr>
          <a:xfrm>
            <a:off x="5342328" y="5154579"/>
            <a:ext cx="3143667" cy="439356"/>
          </a:xfrm>
          <a:prstGeom prst="rect">
            <a:avLst/>
          </a:prstGeom>
          <a:ln>
            <a:noFill/>
          </a:ln>
          <a:effectLst>
            <a:outerShdw blurRad="292100" dist="139700" dir="2700000" algn="tl" rotWithShape="0">
              <a:srgbClr val="333333">
                <a:alpha val="65000"/>
              </a:srgbClr>
            </a:outerShdw>
          </a:effectLst>
        </p:spPr>
      </p:pic>
      <p:cxnSp>
        <p:nvCxnSpPr>
          <p:cNvPr id="53" name="Straight Arrow Connector 52"/>
          <p:cNvCxnSpPr/>
          <p:nvPr/>
        </p:nvCxnSpPr>
        <p:spPr>
          <a:xfrm>
            <a:off x="4353561" y="4122219"/>
            <a:ext cx="1190734" cy="114942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5503336" y="5271641"/>
            <a:ext cx="1560551" cy="149807"/>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ounded Rectangle 60"/>
          <p:cNvSpPr/>
          <p:nvPr/>
        </p:nvSpPr>
        <p:spPr>
          <a:xfrm>
            <a:off x="7976746" y="24148"/>
            <a:ext cx="3855034" cy="1038043"/>
          </a:xfrm>
          <a:prstGeom prst="roundRect">
            <a:avLst/>
          </a:prstGeom>
          <a:solidFill>
            <a:srgbClr val="FFEF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lumMod val="75000"/>
                  </a:schemeClr>
                </a:solidFill>
              </a:rPr>
              <a:t>UPDATED CONTENT</a:t>
            </a:r>
          </a:p>
          <a:p>
            <a:pPr algn="ctr"/>
            <a:r>
              <a:rPr lang="en-US" sz="1200" b="1" dirty="0">
                <a:solidFill>
                  <a:schemeClr val="accent1">
                    <a:lumMod val="75000"/>
                  </a:schemeClr>
                </a:solidFill>
              </a:rPr>
              <a:t>(This content differs from the </a:t>
            </a:r>
            <a:r>
              <a:rPr lang="en-US" sz="1200" b="1" dirty="0">
                <a:solidFill>
                  <a:srgbClr val="7030A0"/>
                </a:solidFill>
              </a:rPr>
              <a:t>incorrect</a:t>
            </a:r>
            <a:r>
              <a:rPr lang="en-US" sz="1200" b="1" dirty="0">
                <a:solidFill>
                  <a:schemeClr val="accent1">
                    <a:lumMod val="75000"/>
                  </a:schemeClr>
                </a:solidFill>
              </a:rPr>
              <a:t> information provided in the session on 12/16/2022.</a:t>
            </a:r>
          </a:p>
        </p:txBody>
      </p:sp>
      <p:pic>
        <p:nvPicPr>
          <p:cNvPr id="18" name="Picture 17"/>
          <p:cNvPicPr>
            <a:picLocks noChangeAspect="1"/>
          </p:cNvPicPr>
          <p:nvPr/>
        </p:nvPicPr>
        <p:blipFill>
          <a:blip r:embed="rId4"/>
          <a:stretch>
            <a:fillRect/>
          </a:stretch>
        </p:blipFill>
        <p:spPr>
          <a:xfrm>
            <a:off x="5503336" y="2016277"/>
            <a:ext cx="6019800" cy="2457450"/>
          </a:xfrm>
          <a:prstGeom prst="rect">
            <a:avLst/>
          </a:prstGeom>
          <a:ln>
            <a:noFill/>
          </a:ln>
          <a:effectLst>
            <a:outerShdw blurRad="292100" dist="139700" dir="2700000" algn="tl" rotWithShape="0">
              <a:srgbClr val="333333">
                <a:alpha val="65000"/>
              </a:srgbClr>
            </a:outerShdw>
          </a:effectLst>
        </p:spPr>
      </p:pic>
      <p:sp>
        <p:nvSpPr>
          <p:cNvPr id="26" name="Rectangle 25"/>
          <p:cNvSpPr/>
          <p:nvPr/>
        </p:nvSpPr>
        <p:spPr>
          <a:xfrm>
            <a:off x="5614403" y="2543014"/>
            <a:ext cx="819340" cy="446765"/>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7920503" y="2300134"/>
            <a:ext cx="597309" cy="686828"/>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9525428" y="4941261"/>
            <a:ext cx="931447" cy="1077218"/>
          </a:xfrm>
          <a:prstGeom prst="rect">
            <a:avLst/>
          </a:prstGeom>
          <a:noFill/>
        </p:spPr>
        <p:txBody>
          <a:bodyPr wrap="square" rtlCol="0">
            <a:spAutoFit/>
          </a:bodyPr>
          <a:lstStyle/>
          <a:p>
            <a:r>
              <a:rPr lang="en-US" sz="800" i="1" dirty="0">
                <a:solidFill>
                  <a:srgbClr val="0070C0"/>
                </a:solidFill>
              </a:rPr>
              <a:t>(*Hidden fields, do not display on Cumulative Statistics page, but can be seen in Query of Student Career Term table)</a:t>
            </a:r>
          </a:p>
        </p:txBody>
      </p:sp>
      <p:pic>
        <p:nvPicPr>
          <p:cNvPr id="37" name="Picture 36"/>
          <p:cNvPicPr>
            <a:picLocks noChangeAspect="1"/>
          </p:cNvPicPr>
          <p:nvPr/>
        </p:nvPicPr>
        <p:blipFill>
          <a:blip r:embed="rId5"/>
          <a:stretch>
            <a:fillRect/>
          </a:stretch>
        </p:blipFill>
        <p:spPr>
          <a:xfrm>
            <a:off x="8219158" y="2067718"/>
            <a:ext cx="1152525" cy="180975"/>
          </a:xfrm>
          <a:prstGeom prst="rect">
            <a:avLst/>
          </a:prstGeom>
        </p:spPr>
      </p:pic>
      <p:cxnSp>
        <p:nvCxnSpPr>
          <p:cNvPr id="56" name="Straight Arrow Connector 55"/>
          <p:cNvCxnSpPr/>
          <p:nvPr/>
        </p:nvCxnSpPr>
        <p:spPr>
          <a:xfrm flipV="1">
            <a:off x="4354286" y="2986962"/>
            <a:ext cx="1260117" cy="11409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5109950" y="5822816"/>
            <a:ext cx="914122" cy="347157"/>
          </a:xfrm>
          <a:prstGeom prst="ellipse">
            <a:avLst/>
          </a:prstGeom>
          <a:solidFill>
            <a:srgbClr val="D2FEC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Caveat" panose="00000500000000000000" pitchFamily="2" charset="0"/>
              </a:rPr>
              <a:t>Do This!</a:t>
            </a:r>
          </a:p>
        </p:txBody>
      </p:sp>
      <p:cxnSp>
        <p:nvCxnSpPr>
          <p:cNvPr id="36" name="Straight Arrow Connector 35"/>
          <p:cNvCxnSpPr/>
          <p:nvPr/>
        </p:nvCxnSpPr>
        <p:spPr>
          <a:xfrm flipV="1">
            <a:off x="6024073" y="5822816"/>
            <a:ext cx="259538" cy="87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Oval 50"/>
          <p:cNvSpPr/>
          <p:nvPr/>
        </p:nvSpPr>
        <p:spPr>
          <a:xfrm>
            <a:off x="7519283" y="4869952"/>
            <a:ext cx="1409501" cy="34715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Caveat" panose="00000500000000000000" pitchFamily="2" charset="0"/>
              </a:rPr>
              <a:t>Don’t do This!</a:t>
            </a:r>
          </a:p>
        </p:txBody>
      </p:sp>
      <p:cxnSp>
        <p:nvCxnSpPr>
          <p:cNvPr id="48" name="Straight Arrow Connector 47"/>
          <p:cNvCxnSpPr/>
          <p:nvPr/>
        </p:nvCxnSpPr>
        <p:spPr>
          <a:xfrm flipH="1">
            <a:off x="7063887" y="5154579"/>
            <a:ext cx="512570" cy="117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6687470" y="5768704"/>
            <a:ext cx="319318" cy="369332"/>
          </a:xfrm>
          <a:prstGeom prst="rect">
            <a:avLst/>
          </a:prstGeom>
          <a:noFill/>
        </p:spPr>
        <p:txBody>
          <a:bodyPr wrap="none" rtlCol="0">
            <a:spAutoFit/>
          </a:bodyPr>
          <a:lstStyle/>
          <a:p>
            <a:r>
              <a:rPr lang="en-US" dirty="0">
                <a:solidFill>
                  <a:schemeClr val="accent1">
                    <a:lumMod val="75000"/>
                  </a:schemeClr>
                </a:solidFill>
              </a:rPr>
              <a:t>*</a:t>
            </a:r>
          </a:p>
        </p:txBody>
      </p:sp>
      <p:sp>
        <p:nvSpPr>
          <p:cNvPr id="57" name="TextBox 56"/>
          <p:cNvSpPr txBox="1"/>
          <p:nvPr/>
        </p:nvSpPr>
        <p:spPr>
          <a:xfrm>
            <a:off x="7726903" y="5744017"/>
            <a:ext cx="319318" cy="369332"/>
          </a:xfrm>
          <a:prstGeom prst="rect">
            <a:avLst/>
          </a:prstGeom>
          <a:noFill/>
        </p:spPr>
        <p:txBody>
          <a:bodyPr wrap="none" rtlCol="0">
            <a:spAutoFit/>
          </a:bodyPr>
          <a:lstStyle/>
          <a:p>
            <a:r>
              <a:rPr lang="en-US" dirty="0">
                <a:solidFill>
                  <a:schemeClr val="accent1">
                    <a:lumMod val="75000"/>
                  </a:schemeClr>
                </a:solidFill>
              </a:rPr>
              <a:t>*</a:t>
            </a:r>
          </a:p>
        </p:txBody>
      </p:sp>
      <p:sp>
        <p:nvSpPr>
          <p:cNvPr id="58" name="Rectangle 57"/>
          <p:cNvSpPr/>
          <p:nvPr/>
        </p:nvSpPr>
        <p:spPr>
          <a:xfrm>
            <a:off x="7886562" y="3671814"/>
            <a:ext cx="597309" cy="686828"/>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Elbow Connector 53"/>
          <p:cNvCxnSpPr/>
          <p:nvPr/>
        </p:nvCxnSpPr>
        <p:spPr>
          <a:xfrm>
            <a:off x="4836924" y="3058703"/>
            <a:ext cx="3049638" cy="956525"/>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3614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303</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Caveat</vt:lpstr>
      <vt:lpstr>Office Theme</vt:lpstr>
      <vt:lpstr>Qualitative: cumulative earned units - CORRECTED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cumulative earned units - CORRECTED</dc:title>
  <dc:creator>Reuth Kim</dc:creator>
  <cp:lastModifiedBy>Reuth Kim</cp:lastModifiedBy>
  <cp:revision>1</cp:revision>
  <dcterms:created xsi:type="dcterms:W3CDTF">2022-12-21T22:26:34Z</dcterms:created>
  <dcterms:modified xsi:type="dcterms:W3CDTF">2022-12-21T22:27:59Z</dcterms:modified>
</cp:coreProperties>
</file>