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5.xml" ContentType="application/vnd.openxmlformats-officedocument.presentationml.tags+xml"/>
  <Override PartName="/ppt/notesSlides/notesSlide15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</p:sldMasterIdLst>
  <p:notesMasterIdLst>
    <p:notesMasterId r:id="rId29"/>
  </p:notesMasterIdLst>
  <p:handoutMasterIdLst>
    <p:handoutMasterId r:id="rId30"/>
  </p:handoutMasterIdLst>
  <p:sldIdLst>
    <p:sldId id="259" r:id="rId6"/>
    <p:sldId id="543" r:id="rId7"/>
    <p:sldId id="402" r:id="rId8"/>
    <p:sldId id="262" r:id="rId9"/>
    <p:sldId id="689" r:id="rId10"/>
    <p:sldId id="697" r:id="rId11"/>
    <p:sldId id="716" r:id="rId12"/>
    <p:sldId id="687" r:id="rId13"/>
    <p:sldId id="685" r:id="rId14"/>
    <p:sldId id="686" r:id="rId15"/>
    <p:sldId id="692" r:id="rId16"/>
    <p:sldId id="710" r:id="rId17"/>
    <p:sldId id="711" r:id="rId18"/>
    <p:sldId id="714" r:id="rId19"/>
    <p:sldId id="712" r:id="rId20"/>
    <p:sldId id="715" r:id="rId21"/>
    <p:sldId id="717" r:id="rId22"/>
    <p:sldId id="694" r:id="rId23"/>
    <p:sldId id="709" r:id="rId24"/>
    <p:sldId id="718" r:id="rId25"/>
    <p:sldId id="713" r:id="rId26"/>
    <p:sldId id="281" r:id="rId27"/>
    <p:sldId id="261" r:id="rId28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645" autoAdjust="0"/>
  </p:normalViewPr>
  <p:slideViewPr>
    <p:cSldViewPr snapToGrid="0">
      <p:cViewPr varScale="1">
        <p:scale>
          <a:sx n="114" d="100"/>
          <a:sy n="114" d="100"/>
        </p:scale>
        <p:origin x="852" y="102"/>
      </p:cViewPr>
      <p:guideLst>
        <p:guide orient="horz" pos="314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50" dirty="0"/>
              <a:t>Welcome to the</a:t>
            </a:r>
            <a:r>
              <a:rPr lang="en-US" sz="1050" baseline="0" dirty="0"/>
              <a:t> world of Financial Aid SAP in ctcLink, your End User Training session!</a:t>
            </a: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46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18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59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455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77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462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23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384A02-D147-49A8-A06D-A5C08FF69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7532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73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58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3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5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63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44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68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12/19/2022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12/19/2022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98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kern="120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Except where otherwise noted, this work is licensed under </a:t>
            </a:r>
            <a:r>
              <a:rPr lang="en-US" sz="750" b="0" i="1" u="sng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  <a:endParaRPr lang="en-US" sz="75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12/19/2022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12/19/2022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12/19/2022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12/19/2022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12/19/2022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12/19/2022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12/19/2022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12/19/2022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tclinkreferencecenter.ctclink.us/m/92428/l/1279519-9-2-assigning-and-generating-sap-status-notifications-to-student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tclinkreferencecenter.ctclink.us/m/92436/l/798606-sap-process-and-set-up-business-process-guid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0557" y="4540398"/>
            <a:ext cx="8542885" cy="999259"/>
          </a:xfrm>
        </p:spPr>
        <p:txBody>
          <a:bodyPr/>
          <a:lstStyle/>
          <a:p>
            <a:r>
              <a:rPr lang="en-US" dirty="0"/>
              <a:t>SAP processing refresher</a:t>
            </a:r>
            <a:br>
              <a:rPr lang="en-US" dirty="0"/>
            </a:br>
            <a:r>
              <a:rPr lang="en-US" dirty="0"/>
              <a:t>just-in-time training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7" y="5928821"/>
            <a:ext cx="6430306" cy="1400114"/>
          </a:xfrm>
        </p:spPr>
        <p:txBody>
          <a:bodyPr/>
          <a:lstStyle/>
          <a:p>
            <a:r>
              <a:rPr lang="en-US" dirty="0"/>
              <a:t>Kelly Forsberg</a:t>
            </a:r>
          </a:p>
          <a:p>
            <a:r>
              <a:rPr lang="en-US" dirty="0"/>
              <a:t>December 2022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80AEF0F-E57C-8245-7403-1DEBA38436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1" y="1301644"/>
            <a:ext cx="5497829" cy="54388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1" y="232757"/>
            <a:ext cx="8547556" cy="826878"/>
          </a:xfrm>
        </p:spPr>
        <p:txBody>
          <a:bodyPr/>
          <a:lstStyle/>
          <a:p>
            <a:r>
              <a:rPr lang="en-US" dirty="0"/>
              <a:t>OVERRIDING SAP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74322" y="806335"/>
            <a:ext cx="8582194" cy="5429287"/>
          </a:xfrm>
        </p:spPr>
        <p:txBody>
          <a:bodyPr/>
          <a:lstStyle/>
          <a:p>
            <a:r>
              <a:rPr lang="en-US" b="1" dirty="0"/>
              <a:t>MAINTAIN STUDENT SAP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72856" y="2726021"/>
            <a:ext cx="1488763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After override is performed, date timestamp and user ID is displayed in the row.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5536276" y="2552007"/>
            <a:ext cx="1914446" cy="13431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471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idx="1"/>
          </p:nvPr>
        </p:nvSpPr>
        <p:spPr>
          <a:xfrm>
            <a:off x="519540" y="154942"/>
            <a:ext cx="8336975" cy="5920099"/>
          </a:xfrm>
        </p:spPr>
        <p:txBody>
          <a:bodyPr/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CAREER AND TERM </a:t>
            </a:r>
          </a:p>
          <a:p>
            <a:pPr marL="0" indent="0" algn="ctr">
              <a:buNone/>
            </a:pPr>
            <a:r>
              <a:rPr lang="en-US" sz="4000" b="1" dirty="0"/>
              <a:t>EXCEPTION</a:t>
            </a:r>
          </a:p>
          <a:p>
            <a:pPr marL="0" indent="0" algn="ctr">
              <a:buNone/>
            </a:pPr>
            <a:r>
              <a:rPr lang="en-US" sz="4000" b="1" dirty="0"/>
              <a:t>PROCESSING</a:t>
            </a:r>
          </a:p>
        </p:txBody>
      </p:sp>
    </p:spTree>
    <p:extLst>
      <p:ext uri="{BB962C8B-B14F-4D97-AF65-F5344CB8AC3E}">
        <p14:creationId xmlns:p14="http://schemas.microsoft.com/office/powerpoint/2010/main" val="3713214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51B72A2D-D7A2-019D-039F-F78FC8562D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81" y="1130194"/>
            <a:ext cx="5618344" cy="556664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4108" y="163198"/>
            <a:ext cx="8637769" cy="786457"/>
          </a:xfrm>
        </p:spPr>
        <p:txBody>
          <a:bodyPr/>
          <a:lstStyle/>
          <a:p>
            <a:r>
              <a:rPr lang="en-US" dirty="0"/>
              <a:t>EXCEPTION PROCESSING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84108" y="711714"/>
            <a:ext cx="8672408" cy="5382591"/>
          </a:xfrm>
        </p:spPr>
        <p:txBody>
          <a:bodyPr/>
          <a:lstStyle/>
          <a:p>
            <a:r>
              <a:rPr lang="en-US" b="1" dirty="0"/>
              <a:t>CAREER EXCEPTION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72856" y="2726021"/>
            <a:ext cx="1488763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Student was MAXT (SUSP) for exceeding 150% (not meeting max timeframe)</a:t>
            </a: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 flipH="1">
            <a:off x="4238625" y="3261668"/>
            <a:ext cx="3234231" cy="7864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095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4107" y="273177"/>
            <a:ext cx="8637769" cy="786457"/>
          </a:xfrm>
        </p:spPr>
        <p:txBody>
          <a:bodyPr/>
          <a:lstStyle/>
          <a:p>
            <a:r>
              <a:rPr lang="en-US" dirty="0"/>
              <a:t>EXCEPTION PROCESSING CONT’D</a:t>
            </a:r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4ABAFA0-A2EB-2A01-71C3-5DA08D3C4B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95" y="1260090"/>
            <a:ext cx="7692257" cy="544271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84108" y="853030"/>
            <a:ext cx="8672408" cy="5382591"/>
          </a:xfrm>
        </p:spPr>
        <p:txBody>
          <a:bodyPr/>
          <a:lstStyle/>
          <a:p>
            <a:r>
              <a:rPr lang="en-US" b="1" dirty="0"/>
              <a:t>CAREER EXCEPTION CONT’D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87560" y="2726021"/>
            <a:ext cx="1774060" cy="31393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After student appeals/follows your business process, you can allow the student to complete 150 units for this program so that they are “Meeting SAP”</a:t>
            </a: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 flipH="1" flipV="1">
            <a:off x="2636967" y="3042458"/>
            <a:ext cx="4550592" cy="10597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10C3BEA-A9CC-4C0D-BB9B-7CA50067CC0D}"/>
              </a:ext>
            </a:extLst>
          </p:cNvPr>
          <p:cNvSpPr txBox="1"/>
          <p:nvPr/>
        </p:nvSpPr>
        <p:spPr>
          <a:xfrm>
            <a:off x="3485946" y="5937046"/>
            <a:ext cx="352423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Enter comments as needed so staff know what is being updated.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99C618D-89A3-4A4E-861E-D0DDA19B73DE}"/>
              </a:ext>
            </a:extLst>
          </p:cNvPr>
          <p:cNvCxnSpPr>
            <a:cxnSpLocks/>
          </p:cNvCxnSpPr>
          <p:nvPr/>
        </p:nvCxnSpPr>
        <p:spPr>
          <a:xfrm flipH="1" flipV="1">
            <a:off x="2636967" y="5251508"/>
            <a:ext cx="848979" cy="6855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74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0EFF0A4-E55D-AD60-0997-84697923A3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84" y="1258239"/>
            <a:ext cx="5505733" cy="533427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4107" y="273177"/>
            <a:ext cx="8637769" cy="786457"/>
          </a:xfrm>
        </p:spPr>
        <p:txBody>
          <a:bodyPr/>
          <a:lstStyle/>
          <a:p>
            <a:r>
              <a:rPr lang="en-US" dirty="0"/>
              <a:t>EXCEPTION PROCESSING CONT’D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84108" y="853030"/>
            <a:ext cx="8672408" cy="5382591"/>
          </a:xfrm>
          <a:effectLst>
            <a:softEdge rad="12700"/>
          </a:effectLst>
        </p:spPr>
        <p:txBody>
          <a:bodyPr/>
          <a:lstStyle/>
          <a:p>
            <a:r>
              <a:rPr lang="en-US" b="1" dirty="0"/>
              <a:t>CAREER EXCEPTION CONT’D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87560" y="2726021"/>
            <a:ext cx="1774060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After re-running Calculate SAP for the SAME term, a new row is added and the student is now as “Meets SAP”</a:t>
            </a: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 flipH="1" flipV="1">
            <a:off x="2685012" y="2622719"/>
            <a:ext cx="4502548" cy="2066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662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idx="1"/>
          </p:nvPr>
        </p:nvSpPr>
        <p:spPr>
          <a:xfrm>
            <a:off x="519540" y="220929"/>
            <a:ext cx="8336975" cy="5920099"/>
          </a:xfrm>
        </p:spPr>
        <p:txBody>
          <a:bodyPr/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DEMONSTRATION</a:t>
            </a:r>
          </a:p>
        </p:txBody>
      </p:sp>
    </p:spTree>
    <p:extLst>
      <p:ext uri="{BB962C8B-B14F-4D97-AF65-F5344CB8AC3E}">
        <p14:creationId xmlns:p14="http://schemas.microsoft.com/office/powerpoint/2010/main" val="2464489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8095" y="273177"/>
            <a:ext cx="8653782" cy="786457"/>
          </a:xfrm>
        </p:spPr>
        <p:txBody>
          <a:bodyPr/>
          <a:lstStyle/>
          <a:p>
            <a:r>
              <a:rPr lang="en-US" dirty="0"/>
              <a:t>Term exception processing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79164" y="861514"/>
            <a:ext cx="8336975" cy="30393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Very similar to Career Exceptions processing, however, it is limited to the term specified.</a:t>
            </a:r>
          </a:p>
        </p:txBody>
      </p:sp>
      <p:pic>
        <p:nvPicPr>
          <p:cNvPr id="6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D40D878-7A8C-3031-848F-1BD519C3B4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64" y="1742953"/>
            <a:ext cx="6968256" cy="486835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7445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8095" y="273177"/>
            <a:ext cx="8653782" cy="786457"/>
          </a:xfrm>
        </p:spPr>
        <p:txBody>
          <a:bodyPr/>
          <a:lstStyle/>
          <a:p>
            <a:r>
              <a:rPr lang="en-US" dirty="0"/>
              <a:t>Additional queries!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79164" y="861514"/>
            <a:ext cx="8336975" cy="30393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Here are some additional “clean up” queries to work BEFORE sending your communications.</a:t>
            </a:r>
          </a:p>
          <a:p>
            <a:r>
              <a:rPr lang="it-IT" dirty="0"/>
              <a:t>CTC_FA_SAP_PASS_2_LIST</a:t>
            </a:r>
          </a:p>
          <a:p>
            <a:r>
              <a:rPr lang="en-US" dirty="0"/>
              <a:t>CTC_FA_SAP_ZERO_PASS_2_LIST</a:t>
            </a:r>
          </a:p>
          <a:p>
            <a:endParaRPr lang="en-US" dirty="0"/>
          </a:p>
          <a:p>
            <a:r>
              <a:rPr lang="en-US" dirty="0"/>
              <a:t>Refer to SAP BPG for additional queries!</a:t>
            </a:r>
          </a:p>
        </p:txBody>
      </p:sp>
    </p:spTree>
    <p:extLst>
      <p:ext uri="{BB962C8B-B14F-4D97-AF65-F5344CB8AC3E}">
        <p14:creationId xmlns:p14="http://schemas.microsoft.com/office/powerpoint/2010/main" val="274333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idx="1"/>
          </p:nvPr>
        </p:nvSpPr>
        <p:spPr>
          <a:xfrm>
            <a:off x="519540" y="220929"/>
            <a:ext cx="8336975" cy="5920099"/>
          </a:xfrm>
        </p:spPr>
        <p:txBody>
          <a:bodyPr/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ASSIGNING AND </a:t>
            </a:r>
          </a:p>
          <a:p>
            <a:pPr marL="0" indent="0" algn="ctr">
              <a:buNone/>
            </a:pPr>
            <a:r>
              <a:rPr lang="en-US" sz="4000" b="1" dirty="0"/>
              <a:t>SENDING SAP NOTIFICATIONS </a:t>
            </a:r>
          </a:p>
        </p:txBody>
      </p:sp>
    </p:spTree>
    <p:extLst>
      <p:ext uri="{BB962C8B-B14F-4D97-AF65-F5344CB8AC3E}">
        <p14:creationId xmlns:p14="http://schemas.microsoft.com/office/powerpoint/2010/main" val="246761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8095" y="273177"/>
            <a:ext cx="8653782" cy="786457"/>
          </a:xfrm>
        </p:spPr>
        <p:txBody>
          <a:bodyPr/>
          <a:lstStyle/>
          <a:p>
            <a:r>
              <a:rPr lang="en-US" dirty="0"/>
              <a:t>Notifying students about sap status 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79164" y="861514"/>
            <a:ext cx="8336975" cy="5352753"/>
          </a:xfrm>
        </p:spPr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Log in to ctcLink and ensure you have all the available Event Definitions for WARN, PROB, SUSP,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ready to run, use the QRG: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9.2 Assigning and Generating SAP Status Notifications to Students | 9.2 FA - SAP | ctcLink Reference Center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862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930" y="1370909"/>
            <a:ext cx="7971806" cy="674586"/>
          </a:xfrm>
        </p:spPr>
        <p:txBody>
          <a:bodyPr/>
          <a:lstStyle/>
          <a:p>
            <a:pPr algn="ctr"/>
            <a:r>
              <a:rPr lang="en-US" dirty="0"/>
              <a:t>ground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930" y="2097595"/>
            <a:ext cx="8247905" cy="4193463"/>
          </a:xfrm>
        </p:spPr>
        <p:txBody>
          <a:bodyPr/>
          <a:lstStyle/>
          <a:p>
            <a:pPr marL="463550" indent="-463550">
              <a:buFont typeface="Wingdings" panose="05000000000000000000" pitchFamily="2" charset="2"/>
              <a:buChar char="ü"/>
              <a:defRPr/>
            </a:pPr>
            <a:r>
              <a:rPr lang="en-US" dirty="0"/>
              <a:t>Be ready to participate</a:t>
            </a:r>
          </a:p>
          <a:p>
            <a:pPr marL="463550" indent="-463550">
              <a:buFont typeface="Wingdings" panose="05000000000000000000" pitchFamily="2" charset="2"/>
              <a:buChar char="ü"/>
              <a:defRPr/>
            </a:pPr>
            <a:r>
              <a:rPr lang="en-US" dirty="0"/>
              <a:t>Remove external distractions</a:t>
            </a:r>
          </a:p>
          <a:p>
            <a:pPr marL="463550" indent="-463550">
              <a:buFont typeface="Wingdings" panose="05000000000000000000" pitchFamily="2" charset="2"/>
              <a:buChar char="ü"/>
              <a:defRPr/>
            </a:pPr>
            <a:r>
              <a:rPr lang="en-US" dirty="0"/>
              <a:t>Mute your line when not speaking</a:t>
            </a:r>
          </a:p>
          <a:p>
            <a:pPr marL="920750" lvl="2" indent="-463550">
              <a:buFont typeface="Wingdings" panose="05000000000000000000" pitchFamily="2" charset="2"/>
              <a:buChar char="§"/>
              <a:defRPr/>
            </a:pPr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</a:rPr>
              <a:t>Do NOT place Webex line on hold.  Use Mute.</a:t>
            </a:r>
          </a:p>
          <a:p>
            <a:pPr marL="920750" lvl="2" indent="-463550">
              <a:buFont typeface="Wingdings" panose="05000000000000000000" pitchFamily="2" charset="2"/>
              <a:buChar char="§"/>
              <a:defRPr/>
            </a:pPr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</a:rPr>
              <a:t>Please leave your line on Mute unless you are speaking</a:t>
            </a:r>
          </a:p>
          <a:p>
            <a:pPr marL="920750" lvl="2" indent="-463550">
              <a:buFont typeface="Wingdings" panose="05000000000000000000" pitchFamily="2" charset="2"/>
              <a:buChar char="§"/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Sessions are being recorded </a:t>
            </a:r>
          </a:p>
          <a:p>
            <a:pPr marL="463550" indent="-463550">
              <a:buFont typeface="Wingdings" panose="05000000000000000000" pitchFamily="2" charset="2"/>
              <a:buChar char="ü"/>
              <a:defRPr/>
            </a:pPr>
            <a:r>
              <a:rPr lang="en-US" dirty="0"/>
              <a:t>Allow your peers to complete their thoughts before </a:t>
            </a:r>
            <a:r>
              <a:rPr lang="en-US"/>
              <a:t>beginning yours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863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8095" y="273177"/>
            <a:ext cx="8653782" cy="786457"/>
          </a:xfrm>
        </p:spPr>
        <p:txBody>
          <a:bodyPr/>
          <a:lstStyle/>
          <a:p>
            <a:r>
              <a:rPr lang="en-US" dirty="0"/>
              <a:t>Additional queries!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79164" y="861514"/>
            <a:ext cx="8336975" cy="30393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Here are some additional “clean up” queries to work AFTER sending your communications.</a:t>
            </a:r>
          </a:p>
          <a:p>
            <a:r>
              <a:rPr lang="it-IT" dirty="0"/>
              <a:t>CTC_FA_INCOMP_COMM_STDNT_LIST</a:t>
            </a:r>
            <a:endParaRPr lang="en-US" dirty="0"/>
          </a:p>
          <a:p>
            <a:r>
              <a:rPr lang="it-IT" dirty="0"/>
              <a:t>CTC_FA_COMM_LIST_FINT</a:t>
            </a:r>
          </a:p>
          <a:p>
            <a:endParaRPr lang="en-US" dirty="0"/>
          </a:p>
          <a:p>
            <a:r>
              <a:rPr lang="en-US" dirty="0"/>
              <a:t>Refer to SAP BPG for some additional queries! </a:t>
            </a:r>
          </a:p>
        </p:txBody>
      </p:sp>
    </p:spTree>
    <p:extLst>
      <p:ext uri="{BB962C8B-B14F-4D97-AF65-F5344CB8AC3E}">
        <p14:creationId xmlns:p14="http://schemas.microsoft.com/office/powerpoint/2010/main" val="292838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idx="1"/>
          </p:nvPr>
        </p:nvSpPr>
        <p:spPr>
          <a:xfrm>
            <a:off x="519540" y="220929"/>
            <a:ext cx="8336975" cy="5920099"/>
          </a:xfrm>
        </p:spPr>
        <p:txBody>
          <a:bodyPr/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DEMONSTRATION</a:t>
            </a:r>
          </a:p>
        </p:txBody>
      </p:sp>
    </p:spTree>
    <p:extLst>
      <p:ext uri="{BB962C8B-B14F-4D97-AF65-F5344CB8AC3E}">
        <p14:creationId xmlns:p14="http://schemas.microsoft.com/office/powerpoint/2010/main" val="588083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6860" y="1245136"/>
            <a:ext cx="8336975" cy="797070"/>
          </a:xfrm>
        </p:spPr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6860" y="2042206"/>
            <a:ext cx="8336975" cy="412999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At training completion, you should be able to:</a:t>
            </a:r>
          </a:p>
          <a:p>
            <a:r>
              <a:rPr lang="en-US" sz="2400" dirty="0"/>
              <a:t>Understand the varying SAP processes (Pass 1 &amp; Pass 2)</a:t>
            </a:r>
          </a:p>
          <a:p>
            <a:r>
              <a:rPr lang="en-US" sz="2400" dirty="0"/>
              <a:t>Understand how to Override SAP</a:t>
            </a:r>
          </a:p>
          <a:p>
            <a:r>
              <a:rPr lang="en-US" sz="2400" dirty="0"/>
              <a:t>Understand when and how to use SAP Career and Term Exception Processing </a:t>
            </a:r>
          </a:p>
          <a:p>
            <a:r>
              <a:rPr lang="en-US" sz="2400" dirty="0"/>
              <a:t>Understand how to assign SAP Notification Statuses, and send out notifications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0870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26130"/>
            <a:ext cx="7886700" cy="611619"/>
          </a:xfrm>
        </p:spPr>
        <p:txBody>
          <a:bodyPr/>
          <a:lstStyle/>
          <a:p>
            <a:r>
              <a:rPr lang="en-US" dirty="0"/>
              <a:t>Congratulations!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8650" y="2017337"/>
            <a:ext cx="7886700" cy="3676886"/>
          </a:xfrm>
        </p:spPr>
        <p:txBody>
          <a:bodyPr/>
          <a:lstStyle/>
          <a:p>
            <a:r>
              <a:rPr lang="en-US" dirty="0"/>
              <a:t>You have successfully completed Processing SAP! </a:t>
            </a:r>
          </a:p>
          <a:p>
            <a:r>
              <a:rPr lang="en-US" dirty="0"/>
              <a:t>Please refer to the ctcLink Reference Center for additional resource materials on today’s topics</a:t>
            </a:r>
          </a:p>
          <a:p>
            <a:r>
              <a:rPr lang="en-US" dirty="0"/>
              <a:t>Thank you for your participation today!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22561" y="1146931"/>
            <a:ext cx="8534403" cy="719850"/>
          </a:xfrm>
        </p:spPr>
        <p:txBody>
          <a:bodyPr/>
          <a:lstStyle/>
          <a:p>
            <a:r>
              <a:rPr lang="en-US" dirty="0"/>
              <a:t>Logistics and Agenda</a:t>
            </a:r>
          </a:p>
        </p:txBody>
      </p:sp>
      <p:graphicFrame>
        <p:nvGraphicFramePr>
          <p:cNvPr id="9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8860583"/>
              </p:ext>
            </p:extLst>
          </p:nvPr>
        </p:nvGraphicFramePr>
        <p:xfrm>
          <a:off x="422561" y="1744532"/>
          <a:ext cx="5195925" cy="3108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28307">
                  <a:extLst>
                    <a:ext uri="{9D8B030D-6E8A-4147-A177-3AD203B41FA5}">
                      <a16:colId xmlns:a16="http://schemas.microsoft.com/office/drawing/2014/main" val="417772972"/>
                    </a:ext>
                  </a:extLst>
                </a:gridCol>
                <a:gridCol w="3167618">
                  <a:extLst>
                    <a:ext uri="{9D8B030D-6E8A-4147-A177-3AD203B41FA5}">
                      <a16:colId xmlns:a16="http://schemas.microsoft.com/office/drawing/2014/main" val="3415988646"/>
                    </a:ext>
                  </a:extLst>
                </a:gridCol>
              </a:tblGrid>
              <a:tr h="341314">
                <a:tc>
                  <a:txBody>
                    <a:bodyPr/>
                    <a:lstStyle/>
                    <a:p>
                      <a:r>
                        <a:rPr lang="en-US" dirty="0"/>
                        <a:t>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227883"/>
                  </a:ext>
                </a:extLst>
              </a:tr>
              <a:tr h="34131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9:00 – 9:10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Greet/Attendance/Objectives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039985"/>
                  </a:ext>
                </a:extLst>
              </a:tr>
              <a:tr h="34131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9:10</a:t>
                      </a:r>
                      <a:r>
                        <a:rPr lang="en-US" baseline="0" dirty="0"/>
                        <a:t> – 10:00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Standard/Normal SAP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220088"/>
                  </a:ext>
                </a:extLst>
              </a:tr>
              <a:tr h="34131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10:00</a:t>
                      </a:r>
                      <a:r>
                        <a:rPr lang="en-US" baseline="0" dirty="0"/>
                        <a:t> – 10:15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Overriding</a:t>
                      </a:r>
                      <a:r>
                        <a:rPr lang="en-US" baseline="0" dirty="0"/>
                        <a:t> SAP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426293"/>
                  </a:ext>
                </a:extLst>
              </a:tr>
              <a:tr h="34131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10:15 – 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Career</a:t>
                      </a:r>
                      <a:r>
                        <a:rPr lang="en-US" baseline="0" dirty="0"/>
                        <a:t> and Term Exception Processing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642867"/>
                  </a:ext>
                </a:extLst>
              </a:tr>
              <a:tr h="34131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10:30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– 10:45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Assigning</a:t>
                      </a:r>
                      <a:r>
                        <a:rPr lang="en-US" baseline="0" dirty="0"/>
                        <a:t> and Sending Out SAP Status Notifications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905465"/>
                  </a:ext>
                </a:extLst>
              </a:tr>
              <a:tr h="34131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10:45 – 11:00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Session</a:t>
                      </a:r>
                      <a:r>
                        <a:rPr lang="en-US" baseline="0" dirty="0"/>
                        <a:t> Wrap-Up/ Q&amp;A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208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80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6860" y="1329219"/>
            <a:ext cx="8336975" cy="79707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36860" y="2003740"/>
            <a:ext cx="8336975" cy="37570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After completing this training, you should be able to:</a:t>
            </a:r>
          </a:p>
          <a:p>
            <a:r>
              <a:rPr lang="en-US" sz="2600" dirty="0"/>
              <a:t>Understand the varying SAP processes (Pass 1 &amp; Pass 2)</a:t>
            </a:r>
          </a:p>
          <a:p>
            <a:r>
              <a:rPr lang="en-US" sz="2600" dirty="0"/>
              <a:t>Understand how to Override SAP</a:t>
            </a:r>
          </a:p>
          <a:p>
            <a:r>
              <a:rPr lang="en-US" sz="2600" dirty="0"/>
              <a:t>Understand when and how to use SAP Career and Term Exception Processing </a:t>
            </a:r>
          </a:p>
          <a:p>
            <a:r>
              <a:rPr lang="en-US" sz="2600" dirty="0"/>
              <a:t>Understand how to assign SAP Notification Statuses, and send out notifications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314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idx="1"/>
          </p:nvPr>
        </p:nvSpPr>
        <p:spPr>
          <a:xfrm>
            <a:off x="519540" y="220929"/>
            <a:ext cx="8336975" cy="5920099"/>
          </a:xfrm>
        </p:spPr>
        <p:txBody>
          <a:bodyPr/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NORMAL SAP </a:t>
            </a:r>
          </a:p>
          <a:p>
            <a:pPr marL="0" indent="0" algn="ctr">
              <a:buNone/>
            </a:pPr>
            <a:r>
              <a:rPr lang="en-US" sz="4000" b="1" dirty="0"/>
              <a:t>PROCESSING</a:t>
            </a:r>
          </a:p>
        </p:txBody>
      </p:sp>
    </p:spTree>
    <p:extLst>
      <p:ext uri="{BB962C8B-B14F-4D97-AF65-F5344CB8AC3E}">
        <p14:creationId xmlns:p14="http://schemas.microsoft.com/office/powerpoint/2010/main" val="956728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rocess SAP page with input parameters annotated ">
            <a:extLst>
              <a:ext uri="{FF2B5EF4-FFF2-40B4-BE49-F238E27FC236}">
                <a16:creationId xmlns:a16="http://schemas.microsoft.com/office/drawing/2014/main" id="{D00495BA-7C14-C9E9-3E9E-2501C2E59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24" y="1471296"/>
            <a:ext cx="8322014" cy="511352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4439" y="273177"/>
            <a:ext cx="8537437" cy="786457"/>
          </a:xfrm>
        </p:spPr>
        <p:txBody>
          <a:bodyPr/>
          <a:lstStyle/>
          <a:p>
            <a:r>
              <a:rPr lang="en-US" dirty="0"/>
              <a:t>Standard/normal SAP PROCESSING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84440" y="937103"/>
            <a:ext cx="8572076" cy="5298518"/>
          </a:xfrm>
        </p:spPr>
        <p:txBody>
          <a:bodyPr/>
          <a:lstStyle/>
          <a:p>
            <a:r>
              <a:rPr lang="en-US" b="1" dirty="0"/>
              <a:t>WINTER SAP 2231, FALL GRADES</a:t>
            </a:r>
          </a:p>
        </p:txBody>
      </p:sp>
      <p:sp>
        <p:nvSpPr>
          <p:cNvPr id="11" name="TextBox 2"/>
          <p:cNvSpPr txBox="1"/>
          <p:nvPr/>
        </p:nvSpPr>
        <p:spPr>
          <a:xfrm>
            <a:off x="5968810" y="852571"/>
            <a:ext cx="2887705" cy="738664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Navigation:  </a:t>
            </a:r>
            <a:r>
              <a:rPr lang="en-US" sz="1400" dirty="0" err="1">
                <a:solidFill>
                  <a:schemeClr val="tx1"/>
                </a:solidFill>
              </a:rPr>
              <a:t>Nav</a:t>
            </a:r>
            <a:r>
              <a:rPr lang="en-US" sz="1400" dirty="0">
                <a:solidFill>
                  <a:schemeClr val="tx1"/>
                </a:solidFill>
              </a:rPr>
              <a:t> Bar &gt; Navigator &gt; Financial Aid &gt; Satisfactory Academic Progress &gt; Process SAP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4572000" y="3429000"/>
            <a:ext cx="1846714" cy="7837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18714" y="2504577"/>
            <a:ext cx="2403162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Run in </a:t>
            </a:r>
            <a:r>
              <a:rPr lang="en-US" b="1" dirty="0"/>
              <a:t>“Report Only” </a:t>
            </a:r>
            <a:r>
              <a:rPr lang="en-US" dirty="0"/>
              <a:t>for a preliminary report.</a:t>
            </a:r>
          </a:p>
          <a:p>
            <a:endParaRPr lang="en-US" dirty="0"/>
          </a:p>
          <a:p>
            <a:r>
              <a:rPr lang="en-US" dirty="0"/>
              <a:t>Run in </a:t>
            </a:r>
            <a:r>
              <a:rPr lang="en-US" b="1" dirty="0"/>
              <a:t>“Update and Report” </a:t>
            </a:r>
            <a:r>
              <a:rPr lang="en-US" dirty="0"/>
              <a:t>for a final report and update to SAP status in </a:t>
            </a:r>
            <a:r>
              <a:rPr lang="en-US" b="1" dirty="0"/>
              <a:t>Maintain Student SAP Data page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4305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8095" y="273177"/>
            <a:ext cx="8653782" cy="786457"/>
          </a:xfrm>
        </p:spPr>
        <p:txBody>
          <a:bodyPr/>
          <a:lstStyle/>
          <a:p>
            <a:r>
              <a:rPr lang="en-US" dirty="0"/>
              <a:t>Helpful queries!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79164" y="861514"/>
            <a:ext cx="8336975" cy="535275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>
                <a:hlinkClick r:id="rId3"/>
              </a:rPr>
              <a:t>SAP Business Processing Guide</a:t>
            </a:r>
            <a:r>
              <a:rPr lang="en-US" dirty="0"/>
              <a:t> has a wonderful list of query to help with finding populations of students that may need adjustment or Overrides put back in place: </a:t>
            </a:r>
            <a:r>
              <a:rPr lang="en-US" dirty="0" err="1"/>
              <a:t>i.e</a:t>
            </a:r>
            <a:r>
              <a:rPr lang="en-US" dirty="0"/>
              <a:t> students on PLAN</a:t>
            </a:r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r>
              <a:rPr lang="en-US" b="1" dirty="0"/>
              <a:t>Nav: Reporting Tools &gt; Query &gt; Query Viewer</a:t>
            </a:r>
          </a:p>
          <a:p>
            <a:endParaRPr lang="en-US" dirty="0"/>
          </a:p>
        </p:txBody>
      </p:sp>
      <p:pic>
        <p:nvPicPr>
          <p:cNvPr id="4" name="Picture 3" descr="Query Viewer page with Folder Name of FA SAP displayed and annotated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34" y="3521173"/>
            <a:ext cx="7664334" cy="319165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4860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idx="1"/>
          </p:nvPr>
        </p:nvSpPr>
        <p:spPr>
          <a:xfrm>
            <a:off x="519540" y="220929"/>
            <a:ext cx="8336975" cy="5920099"/>
          </a:xfrm>
        </p:spPr>
        <p:txBody>
          <a:bodyPr/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OVERRIDING SAP</a:t>
            </a:r>
          </a:p>
        </p:txBody>
      </p:sp>
    </p:spTree>
    <p:extLst>
      <p:ext uri="{BB962C8B-B14F-4D97-AF65-F5344CB8AC3E}">
        <p14:creationId xmlns:p14="http://schemas.microsoft.com/office/powerpoint/2010/main" val="2782867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A8F7B26-5D6D-D823-E5F0-2C5130665E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91" y="1279419"/>
            <a:ext cx="5522809" cy="546369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5885" y="200903"/>
            <a:ext cx="8505992" cy="858732"/>
          </a:xfrm>
        </p:spPr>
        <p:txBody>
          <a:bodyPr/>
          <a:lstStyle/>
          <a:p>
            <a:r>
              <a:rPr lang="en-US" dirty="0"/>
              <a:t>OVERRIDING SAP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15886" y="814646"/>
            <a:ext cx="8540630" cy="5420975"/>
          </a:xfrm>
        </p:spPr>
        <p:txBody>
          <a:bodyPr/>
          <a:lstStyle/>
          <a:p>
            <a:r>
              <a:rPr lang="en-US" b="1" dirty="0"/>
              <a:t>MAINTAIN STUDENT SAP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67751" y="1772303"/>
            <a:ext cx="1488763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Enter the desired SAP Status value to be overridden in the </a:t>
            </a:r>
            <a:r>
              <a:rPr lang="en-US" b="1" dirty="0"/>
              <a:t>Override SAP Status </a:t>
            </a:r>
            <a:r>
              <a:rPr lang="en-US" dirty="0"/>
              <a:t>field.  </a:t>
            </a:r>
          </a:p>
          <a:p>
            <a:endParaRPr lang="en-US" dirty="0"/>
          </a:p>
          <a:p>
            <a:r>
              <a:rPr lang="en-US" dirty="0"/>
              <a:t>Select </a:t>
            </a:r>
            <a:r>
              <a:rPr lang="en-US" b="1" dirty="0"/>
              <a:t>Save</a:t>
            </a:r>
            <a:r>
              <a:rPr lang="en-US" dirty="0"/>
              <a:t>.</a:t>
            </a:r>
          </a:p>
        </p:txBody>
      </p:sp>
      <p:sp>
        <p:nvSpPr>
          <p:cNvPr id="11" name="TextBox 2"/>
          <p:cNvSpPr txBox="1"/>
          <p:nvPr/>
        </p:nvSpPr>
        <p:spPr>
          <a:xfrm>
            <a:off x="5485335" y="701498"/>
            <a:ext cx="2887705" cy="954107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Navigation:  </a:t>
            </a:r>
            <a:r>
              <a:rPr lang="en-US" sz="1400" dirty="0" err="1">
                <a:solidFill>
                  <a:schemeClr val="tx1"/>
                </a:solidFill>
              </a:rPr>
              <a:t>Nav</a:t>
            </a:r>
            <a:r>
              <a:rPr lang="en-US" sz="1400" dirty="0">
                <a:solidFill>
                  <a:schemeClr val="tx1"/>
                </a:solidFill>
              </a:rPr>
              <a:t> Bar &gt; Navigator &gt; Financial Aid &gt; Satisfactory Academic Progress &gt; Maintain Student SAP Data </a:t>
            </a: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 flipH="1">
            <a:off x="2057400" y="2269348"/>
            <a:ext cx="5310351" cy="4738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6488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5kNAVJby"/>
  <p:tag name="ARTICULATE_SLIDE_COUNT" val="20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40DD87E-4785-45E9-B131-EAD5809CCCB1}" vid="{7DCDFCDB-3C1F-4D58-92E6-3B863CA9BD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_x0020_Owner xmlns="686bc730-dfb5-4557-ac43-64e2aeb71117">
      <UserInfo>
        <DisplayName>Katie Rose</DisplayName>
        <AccountId>178</AccountId>
        <AccountType/>
      </UserInfo>
    </Content_x0020_Owner>
    <IconOverlay xmlns="http://schemas.microsoft.com/sharepoint/v4" xsi:nil="true"/>
    <Menu_x0020_Group xmlns="686bc730-dfb5-4557-ac43-64e2aeb71117">Publications &amp; Printing</Menu_x0020_Group>
    <PublishingExpirationDate xmlns="http://schemas.microsoft.com/sharepoint/v3" xsi:nil="true"/>
    <PublishingStartDate xmlns="http://schemas.microsoft.com/sharepoint/v3" xsi:nil="true"/>
    <Category xmlns="686bc730-dfb5-4557-ac43-64e2aeb71117">SBCTC Templates</Category>
    <_dlc_DocId xmlns="dbb9891f-5342-44b3-9004-2472729e727f">Z7X6SQ3F62JH-64-61</_dlc_DocId>
    <_dlc_DocIdUrl xmlns="dbb9891f-5342-44b3-9004-2472729e727f">
      <Url>https://portal.sbctc.edu/sites/Intranet/publications/_layouts/15/DocIdRedir.aspx?ID=Z7X6SQ3F62JH-64-61</Url>
      <Description>Z7X6SQ3F62JH-64-61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1EAAAF5A9A14C98C32A8D7B77B290" ma:contentTypeVersion="4" ma:contentTypeDescription="Create a new document." ma:contentTypeScope="" ma:versionID="e364fc523c39ff84877964d62bb0c69e">
  <xsd:schema xmlns:xsd="http://www.w3.org/2001/XMLSchema" xmlns:xs="http://www.w3.org/2001/XMLSchema" xmlns:p="http://schemas.microsoft.com/office/2006/metadata/properties" xmlns:ns1="http://schemas.microsoft.com/sharepoint/v3" xmlns:ns2="686bc730-dfb5-4557-ac43-64e2aeb71117" xmlns:ns3="dbb9891f-5342-44b3-9004-2472729e727f" xmlns:ns4="http://schemas.microsoft.com/sharepoint/v4" targetNamespace="http://schemas.microsoft.com/office/2006/metadata/properties" ma:root="true" ma:fieldsID="b59568911a8627c463a330b5927c98aa" ns1:_="" ns2:_="" ns3:_="" ns4:_="">
    <xsd:import namespace="http://schemas.microsoft.com/sharepoint/v3"/>
    <xsd:import namespace="686bc730-dfb5-4557-ac43-64e2aeb71117"/>
    <xsd:import namespace="dbb9891f-5342-44b3-9004-2472729e727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c730-dfb5-4557-ac43-64e2aeb71117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>
      <xsd:simpleType>
        <xsd:restriction base="dms:Choice">
          <xsd:enumeration value="Agency Issue Briefs"/>
          <xsd:enumeration value="Business Cards"/>
          <xsd:enumeration value="Name Badges"/>
          <xsd:enumeration value="Logos"/>
          <xsd:enumeration value="SBCTC Templates"/>
          <xsd:enumeration value="Style Guide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891f-5342-44b3-9004-2472729e727f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A79F04-4403-4038-BEAC-654037707E52}">
  <ds:schemaRefs>
    <ds:schemaRef ds:uri="http://schemas.microsoft.com/office/2006/metadata/properties"/>
    <ds:schemaRef ds:uri="http://purl.org/dc/elements/1.1/"/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686bc730-dfb5-4557-ac43-64e2aeb71117"/>
    <ds:schemaRef ds:uri="http://schemas.microsoft.com/office/infopath/2007/PartnerControls"/>
    <ds:schemaRef ds:uri="http://schemas.openxmlformats.org/package/2006/metadata/core-properties"/>
    <ds:schemaRef ds:uri="http://schemas.microsoft.com/sharepoint/v4"/>
    <ds:schemaRef ds:uri="dbb9891f-5342-44b3-9004-2472729e727f"/>
  </ds:schemaRefs>
</ds:datastoreItem>
</file>

<file path=customXml/itemProps2.xml><?xml version="1.0" encoding="utf-8"?>
<ds:datastoreItem xmlns:ds="http://schemas.openxmlformats.org/officeDocument/2006/customXml" ds:itemID="{1A12B45D-06A9-48FB-A785-0421146DFE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13AB1F-27E2-4157-81D5-1D948943FF6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A5511B7-C048-4A47-910D-B6EE757BB7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6bc730-dfb5-4557-ac43-64e2aeb71117"/>
    <ds:schemaRef ds:uri="dbb9891f-5342-44b3-9004-2472729e727f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SBCTC</Template>
  <TotalTime>24222</TotalTime>
  <Words>739</Words>
  <Application>Microsoft Office PowerPoint</Application>
  <PresentationFormat>On-screen Show (4:3)</PresentationFormat>
  <Paragraphs>142</Paragraphs>
  <Slides>23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Franklin Gothic Book</vt:lpstr>
      <vt:lpstr>Franklin Gothic Medium</vt:lpstr>
      <vt:lpstr>Wingdings</vt:lpstr>
      <vt:lpstr>Office Theme</vt:lpstr>
      <vt:lpstr>SAP processing refresher just-in-time training </vt:lpstr>
      <vt:lpstr>ground rules</vt:lpstr>
      <vt:lpstr>Logistics and Agenda</vt:lpstr>
      <vt:lpstr>Objectives</vt:lpstr>
      <vt:lpstr>PowerPoint Presentation</vt:lpstr>
      <vt:lpstr>Standard/normal SAP PROCESSING</vt:lpstr>
      <vt:lpstr>Helpful queries!</vt:lpstr>
      <vt:lpstr>PowerPoint Presentation</vt:lpstr>
      <vt:lpstr>OVERRIDING SAP</vt:lpstr>
      <vt:lpstr>OVERRIDING SAP</vt:lpstr>
      <vt:lpstr>PowerPoint Presentation</vt:lpstr>
      <vt:lpstr>EXCEPTION PROCESSING</vt:lpstr>
      <vt:lpstr>EXCEPTION PROCESSING CONT’D</vt:lpstr>
      <vt:lpstr>EXCEPTION PROCESSING CONT’D</vt:lpstr>
      <vt:lpstr>PowerPoint Presentation</vt:lpstr>
      <vt:lpstr>Term exception processing</vt:lpstr>
      <vt:lpstr>Additional queries!</vt:lpstr>
      <vt:lpstr>PowerPoint Presentation</vt:lpstr>
      <vt:lpstr>Notifying students about sap status </vt:lpstr>
      <vt:lpstr>Additional queries!</vt:lpstr>
      <vt:lpstr>PowerPoint Presentation</vt:lpstr>
      <vt:lpstr>Outcomes</vt:lpstr>
      <vt:lpstr>Congratulations!  </vt:lpstr>
    </vt:vector>
  </TitlesOfParts>
  <Company>GP Strategies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Requisitions Overview</dc:title>
  <dc:creator>Rathert, Janice</dc:creator>
  <cp:lastModifiedBy>Kelly Forsberg</cp:lastModifiedBy>
  <cp:revision>1116</cp:revision>
  <dcterms:created xsi:type="dcterms:W3CDTF">2019-02-17T19:57:33Z</dcterms:created>
  <dcterms:modified xsi:type="dcterms:W3CDTF">2022-12-19T22:11:36Z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0x0101007301EAAAF5A9A14C98C32A8D7B77B290</vt:lpwstr>
  </property>
  <property fmtid="{D5CDD505-2E9C-101B-9397-08002B2CF9AE}" pid="3" name="_dlc_DocIdItemGuid">
    <vt:lpwstr>7ff476bc-ac88-4604-9168-c48c069949f0</vt:lpwstr>
  </property>
  <property fmtid="{D5CDD505-2E9C-101B-9397-08002B2CF9AE}" pid="4" name="ArticulateGUID">
    <vt:lpwstr>6C61C780-FE3D-4F23-BE2C-E88392C5417A</vt:lpwstr>
  </property>
  <property fmtid="{D5CDD505-2E9C-101B-9397-08002B2CF9AE}" pid="5" name="ArticulatePath">
    <vt:lpwstr>Requisitions Overview</vt:lpwstr>
  </property>
</Properties>
</file>