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5"/>
  </p:sldMasterIdLst>
  <p:notesMasterIdLst>
    <p:notesMasterId r:id="rId39"/>
  </p:notesMasterIdLst>
  <p:handoutMasterIdLst>
    <p:handoutMasterId r:id="rId40"/>
  </p:handoutMasterIdLst>
  <p:sldIdLst>
    <p:sldId id="259" r:id="rId6"/>
    <p:sldId id="696" r:id="rId7"/>
    <p:sldId id="697" r:id="rId8"/>
    <p:sldId id="723" r:id="rId9"/>
    <p:sldId id="543" r:id="rId10"/>
    <p:sldId id="262" r:id="rId11"/>
    <p:sldId id="584" r:id="rId12"/>
    <p:sldId id="676" r:id="rId13"/>
    <p:sldId id="726" r:id="rId14"/>
    <p:sldId id="735" r:id="rId15"/>
    <p:sldId id="724" r:id="rId16"/>
    <p:sldId id="679" r:id="rId17"/>
    <p:sldId id="747" r:id="rId18"/>
    <p:sldId id="748" r:id="rId19"/>
    <p:sldId id="749" r:id="rId20"/>
    <p:sldId id="754" r:id="rId21"/>
    <p:sldId id="755" r:id="rId22"/>
    <p:sldId id="744" r:id="rId23"/>
    <p:sldId id="731" r:id="rId24"/>
    <p:sldId id="745" r:id="rId25"/>
    <p:sldId id="742" r:id="rId26"/>
    <p:sldId id="738" r:id="rId27"/>
    <p:sldId id="743" r:id="rId28"/>
    <p:sldId id="746" r:id="rId29"/>
    <p:sldId id="729" r:id="rId30"/>
    <p:sldId id="728" r:id="rId31"/>
    <p:sldId id="739" r:id="rId32"/>
    <p:sldId id="750" r:id="rId33"/>
    <p:sldId id="751" r:id="rId34"/>
    <p:sldId id="752" r:id="rId35"/>
    <p:sldId id="753" r:id="rId36"/>
    <p:sldId id="281" r:id="rId37"/>
    <p:sldId id="261" r:id="rId38"/>
  </p:sldIdLst>
  <p:sldSz cx="12192000" cy="6858000"/>
  <p:notesSz cx="6858000" cy="9144000"/>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0846" autoAdjust="0"/>
  </p:normalViewPr>
  <p:slideViewPr>
    <p:cSldViewPr snapToGrid="0">
      <p:cViewPr varScale="1">
        <p:scale>
          <a:sx n="114" d="100"/>
          <a:sy n="114" d="100"/>
        </p:scale>
        <p:origin x="414" y="102"/>
      </p:cViewPr>
      <p:guideLst>
        <p:guide orient="horz" pos="3144"/>
        <p:guide pos="3840"/>
      </p:guideLst>
    </p:cSldViewPr>
  </p:slideViewPr>
  <p:notesTextViewPr>
    <p:cViewPr>
      <p:scale>
        <a:sx n="3" d="2"/>
        <a:sy n="3" d="2"/>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tags" Target="tags/tag1.xml"/></Relationships>
</file>

<file path=ppt/diagrams/_rels/data1.xml.rels><?xml version="1.0" encoding="UTF-8" standalone="yes"?>
<Relationships xmlns="http://schemas.openxmlformats.org/package/2006/relationships"><Relationship Id="rId3" Type="http://schemas.openxmlformats.org/officeDocument/2006/relationships/hyperlink" Target="https://ctclinkreferencecenter.ctclink.us/m/92559/l/949092-9-2-invoice-a-third-party-contract" TargetMode="External"/><Relationship Id="rId2" Type="http://schemas.openxmlformats.org/officeDocument/2006/relationships/hyperlink" Target="https://ctclinkreferencecenter.ctclink.us/m/92559/l/947933-9-2-assign-and-cancel-a-student-from-a-third-party-contract" TargetMode="External"/><Relationship Id="rId1" Type="http://schemas.openxmlformats.org/officeDocument/2006/relationships/hyperlink" Target="https://ctclinkreferencecenter.ctclink.us/m/92559/l/947932-9-2-create-a-third-party-contract" TargetMode="External"/><Relationship Id="rId4" Type="http://schemas.openxmlformats.org/officeDocument/2006/relationships/hyperlink" Target="https://ctclinkreferencecenter.ctclink.us/m/92559/l/1337789-third-party-contract-invoice-query"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ctclinkreferencecenter.ctclink.us/m/92559/l/949092-9-2-invoice-a-third-party-contract" TargetMode="External"/><Relationship Id="rId2" Type="http://schemas.openxmlformats.org/officeDocument/2006/relationships/hyperlink" Target="https://ctclinkreferencecenter.ctclink.us/m/92559/l/947933-9-2-assign-and-cancel-a-student-from-a-third-party-contract" TargetMode="External"/><Relationship Id="rId1" Type="http://schemas.openxmlformats.org/officeDocument/2006/relationships/hyperlink" Target="https://ctclinkreferencecenter.ctclink.us/m/92559/l/947932-9-2-create-a-third-party-contract" TargetMode="External"/><Relationship Id="rId4" Type="http://schemas.openxmlformats.org/officeDocument/2006/relationships/hyperlink" Target="https://ctclinkreferencecenter.ctclink.us/m/92559/l/1337789-third-party-contract-invoice-query"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B07B33-51A3-4F12-BFC7-9EEA55BEF488}" type="doc">
      <dgm:prSet loTypeId="urn:microsoft.com/office/officeart/2005/8/layout/process3" loCatId="process" qsTypeId="urn:microsoft.com/office/officeart/2005/8/quickstyle/simple1" qsCatId="simple" csTypeId="urn:microsoft.com/office/officeart/2005/8/colors/accent3_2" csCatId="accent3" phldr="1"/>
      <dgm:spPr/>
    </dgm:pt>
    <dgm:pt modelId="{2EABE065-54CA-414F-8D6E-7A65DBD2BE5C}">
      <dgm:prSet phldrT="[Text]"/>
      <dgm:spPr/>
      <dgm:t>
        <a:bodyPr/>
        <a:lstStyle/>
        <a:p>
          <a:r>
            <a:rPr lang="en-US" dirty="0"/>
            <a:t>Student Enrolls</a:t>
          </a:r>
        </a:p>
      </dgm:t>
    </dgm:pt>
    <dgm:pt modelId="{084AF807-7A34-4DED-9DF6-4280879CF56B}" type="parTrans" cxnId="{E052370A-F32C-4581-9719-E584B7CC1BAA}">
      <dgm:prSet/>
      <dgm:spPr/>
      <dgm:t>
        <a:bodyPr/>
        <a:lstStyle/>
        <a:p>
          <a:endParaRPr lang="en-US"/>
        </a:p>
      </dgm:t>
    </dgm:pt>
    <dgm:pt modelId="{1EBCFDED-1BA4-46F7-BBE2-A03F92D201C6}" type="sibTrans" cxnId="{E052370A-F32C-4581-9719-E584B7CC1BAA}">
      <dgm:prSet/>
      <dgm:spPr/>
      <dgm:t>
        <a:bodyPr/>
        <a:lstStyle/>
        <a:p>
          <a:endParaRPr lang="en-US"/>
        </a:p>
      </dgm:t>
    </dgm:pt>
    <dgm:pt modelId="{2A2A2985-ACE3-4E72-A952-8FEA280A30A5}">
      <dgm:prSet phldrT="[Text]"/>
      <dgm:spPr/>
      <dgm:t>
        <a:bodyPr/>
        <a:lstStyle/>
        <a:p>
          <a:r>
            <a:rPr lang="en-US" dirty="0"/>
            <a:t>Third Party</a:t>
          </a:r>
        </a:p>
      </dgm:t>
    </dgm:pt>
    <dgm:pt modelId="{92069CBB-8443-4B6A-8D47-A65655907631}" type="parTrans" cxnId="{03D0372B-2107-4CA7-93AE-579B5F9BCBAF}">
      <dgm:prSet/>
      <dgm:spPr/>
      <dgm:t>
        <a:bodyPr/>
        <a:lstStyle/>
        <a:p>
          <a:endParaRPr lang="en-US"/>
        </a:p>
      </dgm:t>
    </dgm:pt>
    <dgm:pt modelId="{69442DF1-1BA3-480C-B870-18A44898A6D5}" type="sibTrans" cxnId="{03D0372B-2107-4CA7-93AE-579B5F9BCBAF}">
      <dgm:prSet/>
      <dgm:spPr/>
      <dgm:t>
        <a:bodyPr/>
        <a:lstStyle/>
        <a:p>
          <a:endParaRPr lang="en-US"/>
        </a:p>
      </dgm:t>
    </dgm:pt>
    <dgm:pt modelId="{155B92BF-C69E-45FC-8429-6AB794A623D5}">
      <dgm:prSet phldrT="[Text]"/>
      <dgm:spPr/>
      <dgm:t>
        <a:bodyPr/>
        <a:lstStyle/>
        <a:p>
          <a:r>
            <a:rPr lang="en-US" dirty="0"/>
            <a:t>Invoice</a:t>
          </a:r>
        </a:p>
      </dgm:t>
    </dgm:pt>
    <dgm:pt modelId="{6000B754-916A-4F87-8177-FDB578C202C7}" type="parTrans" cxnId="{78BAF9DF-B94A-4FE1-8892-304EEE447964}">
      <dgm:prSet/>
      <dgm:spPr/>
      <dgm:t>
        <a:bodyPr/>
        <a:lstStyle/>
        <a:p>
          <a:endParaRPr lang="en-US"/>
        </a:p>
      </dgm:t>
    </dgm:pt>
    <dgm:pt modelId="{EB77B799-AA87-4074-9BF0-D61F98809C72}" type="sibTrans" cxnId="{78BAF9DF-B94A-4FE1-8892-304EEE447964}">
      <dgm:prSet/>
      <dgm:spPr/>
      <dgm:t>
        <a:bodyPr/>
        <a:lstStyle/>
        <a:p>
          <a:endParaRPr lang="en-US"/>
        </a:p>
      </dgm:t>
    </dgm:pt>
    <dgm:pt modelId="{D3FB0505-9932-45F2-9403-8F9B628D33C6}">
      <dgm:prSet/>
      <dgm:spPr/>
      <dgm:t>
        <a:bodyPr/>
        <a:lstStyle/>
        <a:p>
          <a:r>
            <a:rPr lang="en-US" dirty="0"/>
            <a:t>Charges assessed on Student Account</a:t>
          </a:r>
        </a:p>
      </dgm:t>
    </dgm:pt>
    <dgm:pt modelId="{5BC589F0-5354-4223-A941-6C9CC51C4563}" type="parTrans" cxnId="{8A368DD5-A76D-4D67-B546-CD15440B0E74}">
      <dgm:prSet/>
      <dgm:spPr/>
      <dgm:t>
        <a:bodyPr/>
        <a:lstStyle/>
        <a:p>
          <a:endParaRPr lang="en-US"/>
        </a:p>
      </dgm:t>
    </dgm:pt>
    <dgm:pt modelId="{C39B33CF-3D75-4D7A-B8C9-F34EBCBC70DA}" type="sibTrans" cxnId="{8A368DD5-A76D-4D67-B546-CD15440B0E74}">
      <dgm:prSet/>
      <dgm:spPr/>
      <dgm:t>
        <a:bodyPr/>
        <a:lstStyle/>
        <a:p>
          <a:endParaRPr lang="en-US"/>
        </a:p>
      </dgm:t>
    </dgm:pt>
    <dgm:pt modelId="{118A0A73-0318-4DF6-9D9D-D28AE79FD4F5}">
      <dgm:prSet/>
      <dgm:spPr/>
      <dgm:t>
        <a:bodyPr/>
        <a:lstStyle/>
        <a:p>
          <a:r>
            <a:rPr lang="en-US" dirty="0">
              <a:hlinkClick xmlns:r="http://schemas.openxmlformats.org/officeDocument/2006/relationships" r:id="rId1"/>
            </a:rPr>
            <a:t>9.2 Create a Third Party Contract</a:t>
          </a:r>
          <a:endParaRPr lang="en-US" dirty="0"/>
        </a:p>
      </dgm:t>
    </dgm:pt>
    <dgm:pt modelId="{A56BAD19-03B4-4BD5-B608-6794835E159E}" type="parTrans" cxnId="{E232DB88-175B-437C-9B77-BA5900F49273}">
      <dgm:prSet/>
      <dgm:spPr/>
      <dgm:t>
        <a:bodyPr/>
        <a:lstStyle/>
        <a:p>
          <a:endParaRPr lang="en-US"/>
        </a:p>
      </dgm:t>
    </dgm:pt>
    <dgm:pt modelId="{86D31A7B-58E8-4850-A68B-D1824BDF1F3C}" type="sibTrans" cxnId="{E232DB88-175B-437C-9B77-BA5900F49273}">
      <dgm:prSet/>
      <dgm:spPr/>
      <dgm:t>
        <a:bodyPr/>
        <a:lstStyle/>
        <a:p>
          <a:endParaRPr lang="en-US"/>
        </a:p>
      </dgm:t>
    </dgm:pt>
    <dgm:pt modelId="{B6CF4707-3C67-41C4-9AEE-0E94B5670516}">
      <dgm:prSet/>
      <dgm:spPr/>
      <dgm:t>
        <a:bodyPr/>
        <a:lstStyle/>
        <a:p>
          <a:r>
            <a:rPr lang="en-US" dirty="0">
              <a:hlinkClick xmlns:r="http://schemas.openxmlformats.org/officeDocument/2006/relationships" r:id="rId2"/>
            </a:rPr>
            <a:t>9.2 Assign and Cancel a Student from a Third Party Contract</a:t>
          </a:r>
          <a:endParaRPr lang="en-US" dirty="0"/>
        </a:p>
      </dgm:t>
    </dgm:pt>
    <dgm:pt modelId="{A127C4FD-4F07-403C-AEE4-774DE590CFA2}" type="parTrans" cxnId="{C0673F30-E41D-4AF3-8499-307B6AD8D441}">
      <dgm:prSet/>
      <dgm:spPr/>
      <dgm:t>
        <a:bodyPr/>
        <a:lstStyle/>
        <a:p>
          <a:endParaRPr lang="en-US"/>
        </a:p>
      </dgm:t>
    </dgm:pt>
    <dgm:pt modelId="{B6A843F7-76D9-4A85-A56F-2BBFEE0266E9}" type="sibTrans" cxnId="{C0673F30-E41D-4AF3-8499-307B6AD8D441}">
      <dgm:prSet/>
      <dgm:spPr/>
      <dgm:t>
        <a:bodyPr/>
        <a:lstStyle/>
        <a:p>
          <a:endParaRPr lang="en-US"/>
        </a:p>
      </dgm:t>
    </dgm:pt>
    <dgm:pt modelId="{49E92074-8834-4627-AE62-8D081DE42963}">
      <dgm:prSet/>
      <dgm:spPr/>
      <dgm:t>
        <a:bodyPr/>
        <a:lstStyle/>
        <a:p>
          <a:r>
            <a:rPr lang="en-US" dirty="0">
              <a:hlinkClick xmlns:r="http://schemas.openxmlformats.org/officeDocument/2006/relationships" r:id="rId3"/>
            </a:rPr>
            <a:t>9.2 Invoice a Third Party Contract</a:t>
          </a:r>
          <a:endParaRPr lang="en-US" dirty="0"/>
        </a:p>
      </dgm:t>
    </dgm:pt>
    <dgm:pt modelId="{32E5C0D6-2548-4C1B-8CA7-9320FB9188D8}" type="parTrans" cxnId="{C0CCA3E1-D10F-496D-AE77-38BFF6DE0537}">
      <dgm:prSet/>
      <dgm:spPr/>
      <dgm:t>
        <a:bodyPr/>
        <a:lstStyle/>
        <a:p>
          <a:endParaRPr lang="en-US"/>
        </a:p>
      </dgm:t>
    </dgm:pt>
    <dgm:pt modelId="{A6886C1E-F36C-4C36-A3F3-9F8FDEE822FC}" type="sibTrans" cxnId="{C0CCA3E1-D10F-496D-AE77-38BFF6DE0537}">
      <dgm:prSet/>
      <dgm:spPr/>
      <dgm:t>
        <a:bodyPr/>
        <a:lstStyle/>
        <a:p>
          <a:endParaRPr lang="en-US"/>
        </a:p>
      </dgm:t>
    </dgm:pt>
    <dgm:pt modelId="{0D4BD9D2-787E-47C4-945E-218618522588}">
      <dgm:prSet/>
      <dgm:spPr/>
      <dgm:t>
        <a:bodyPr/>
        <a:lstStyle/>
        <a:p>
          <a:r>
            <a:rPr lang="en-US" dirty="0">
              <a:hlinkClick xmlns:r="http://schemas.openxmlformats.org/officeDocument/2006/relationships" r:id="rId4"/>
            </a:rPr>
            <a:t>Third Party Contract Invoice Query</a:t>
          </a:r>
          <a:endParaRPr lang="en-US" dirty="0"/>
        </a:p>
      </dgm:t>
    </dgm:pt>
    <dgm:pt modelId="{170EC18F-52E2-404A-BDE5-FA36B1A96BD0}" type="parTrans" cxnId="{E37C88E4-28C3-41AA-96E5-E3D475C37DD3}">
      <dgm:prSet/>
      <dgm:spPr/>
      <dgm:t>
        <a:bodyPr/>
        <a:lstStyle/>
        <a:p>
          <a:endParaRPr lang="en-US"/>
        </a:p>
      </dgm:t>
    </dgm:pt>
    <dgm:pt modelId="{BCADEDAE-37CB-497C-A6C0-0B8FA0387A4E}" type="sibTrans" cxnId="{E37C88E4-28C3-41AA-96E5-E3D475C37DD3}">
      <dgm:prSet/>
      <dgm:spPr/>
      <dgm:t>
        <a:bodyPr/>
        <a:lstStyle/>
        <a:p>
          <a:endParaRPr lang="en-US"/>
        </a:p>
      </dgm:t>
    </dgm:pt>
    <dgm:pt modelId="{C75E3C64-18A5-4B4F-8AB4-FE1AC2FFDAB9}" type="pres">
      <dgm:prSet presAssocID="{4AB07B33-51A3-4F12-BFC7-9EEA55BEF488}" presName="linearFlow" presStyleCnt="0">
        <dgm:presLayoutVars>
          <dgm:dir/>
          <dgm:animLvl val="lvl"/>
          <dgm:resizeHandles val="exact"/>
        </dgm:presLayoutVars>
      </dgm:prSet>
      <dgm:spPr/>
    </dgm:pt>
    <dgm:pt modelId="{3411EC5B-77C0-477A-B176-293D54158999}" type="pres">
      <dgm:prSet presAssocID="{2EABE065-54CA-414F-8D6E-7A65DBD2BE5C}" presName="composite" presStyleCnt="0"/>
      <dgm:spPr/>
    </dgm:pt>
    <dgm:pt modelId="{97472F73-5AEE-4084-BF31-F20CC4EF6F44}" type="pres">
      <dgm:prSet presAssocID="{2EABE065-54CA-414F-8D6E-7A65DBD2BE5C}" presName="parTx" presStyleLbl="node1" presStyleIdx="0" presStyleCnt="3">
        <dgm:presLayoutVars>
          <dgm:chMax val="0"/>
          <dgm:chPref val="0"/>
          <dgm:bulletEnabled val="1"/>
        </dgm:presLayoutVars>
      </dgm:prSet>
      <dgm:spPr/>
    </dgm:pt>
    <dgm:pt modelId="{0236EF95-5A20-4A11-8D47-AEDFE0B80365}" type="pres">
      <dgm:prSet presAssocID="{2EABE065-54CA-414F-8D6E-7A65DBD2BE5C}" presName="parSh" presStyleLbl="node1" presStyleIdx="0" presStyleCnt="3"/>
      <dgm:spPr/>
    </dgm:pt>
    <dgm:pt modelId="{1B581510-9B76-4349-9193-6A933295D773}" type="pres">
      <dgm:prSet presAssocID="{2EABE065-54CA-414F-8D6E-7A65DBD2BE5C}" presName="desTx" presStyleLbl="fgAcc1" presStyleIdx="0" presStyleCnt="3" custScaleX="102407" custScaleY="100022">
        <dgm:presLayoutVars>
          <dgm:bulletEnabled val="1"/>
        </dgm:presLayoutVars>
      </dgm:prSet>
      <dgm:spPr/>
    </dgm:pt>
    <dgm:pt modelId="{EF1EC5B8-B77F-4215-A093-B13294D4E3ED}" type="pres">
      <dgm:prSet presAssocID="{1EBCFDED-1BA4-46F7-BBE2-A03F92D201C6}" presName="sibTrans" presStyleLbl="sibTrans2D1" presStyleIdx="0" presStyleCnt="2"/>
      <dgm:spPr/>
    </dgm:pt>
    <dgm:pt modelId="{2064FDC5-789A-4C97-A399-4F7B3E313FB8}" type="pres">
      <dgm:prSet presAssocID="{1EBCFDED-1BA4-46F7-BBE2-A03F92D201C6}" presName="connTx" presStyleLbl="sibTrans2D1" presStyleIdx="0" presStyleCnt="2"/>
      <dgm:spPr/>
    </dgm:pt>
    <dgm:pt modelId="{3B5D597F-06F7-4CAE-B32D-30E71D3AD068}" type="pres">
      <dgm:prSet presAssocID="{2A2A2985-ACE3-4E72-A952-8FEA280A30A5}" presName="composite" presStyleCnt="0"/>
      <dgm:spPr/>
    </dgm:pt>
    <dgm:pt modelId="{E898A2FC-D7B6-4D84-B01D-4FD3113C9E10}" type="pres">
      <dgm:prSet presAssocID="{2A2A2985-ACE3-4E72-A952-8FEA280A30A5}" presName="parTx" presStyleLbl="node1" presStyleIdx="0" presStyleCnt="3">
        <dgm:presLayoutVars>
          <dgm:chMax val="0"/>
          <dgm:chPref val="0"/>
          <dgm:bulletEnabled val="1"/>
        </dgm:presLayoutVars>
      </dgm:prSet>
      <dgm:spPr/>
    </dgm:pt>
    <dgm:pt modelId="{32009F50-CEBF-45E7-9292-E0BF2430E739}" type="pres">
      <dgm:prSet presAssocID="{2A2A2985-ACE3-4E72-A952-8FEA280A30A5}" presName="parSh" presStyleLbl="node1" presStyleIdx="1" presStyleCnt="3"/>
      <dgm:spPr/>
    </dgm:pt>
    <dgm:pt modelId="{2310B4EF-6808-4572-9E36-7F7F1FF5BD17}" type="pres">
      <dgm:prSet presAssocID="{2A2A2985-ACE3-4E72-A952-8FEA280A30A5}" presName="desTx" presStyleLbl="fgAcc1" presStyleIdx="1" presStyleCnt="3">
        <dgm:presLayoutVars>
          <dgm:bulletEnabled val="1"/>
        </dgm:presLayoutVars>
      </dgm:prSet>
      <dgm:spPr/>
    </dgm:pt>
    <dgm:pt modelId="{22781CC2-910C-41B5-B534-40359C526595}" type="pres">
      <dgm:prSet presAssocID="{69442DF1-1BA3-480C-B870-18A44898A6D5}" presName="sibTrans" presStyleLbl="sibTrans2D1" presStyleIdx="1" presStyleCnt="2"/>
      <dgm:spPr/>
    </dgm:pt>
    <dgm:pt modelId="{A796C23D-EB2B-4F88-A05F-6B831FEC9903}" type="pres">
      <dgm:prSet presAssocID="{69442DF1-1BA3-480C-B870-18A44898A6D5}" presName="connTx" presStyleLbl="sibTrans2D1" presStyleIdx="1" presStyleCnt="2"/>
      <dgm:spPr/>
    </dgm:pt>
    <dgm:pt modelId="{ECFFD154-D6F4-4DF8-A6D2-F625B946679E}" type="pres">
      <dgm:prSet presAssocID="{155B92BF-C69E-45FC-8429-6AB794A623D5}" presName="composite" presStyleCnt="0"/>
      <dgm:spPr/>
    </dgm:pt>
    <dgm:pt modelId="{7B58BB12-899E-4EB2-BBF4-48071923C7C7}" type="pres">
      <dgm:prSet presAssocID="{155B92BF-C69E-45FC-8429-6AB794A623D5}" presName="parTx" presStyleLbl="node1" presStyleIdx="1" presStyleCnt="3">
        <dgm:presLayoutVars>
          <dgm:chMax val="0"/>
          <dgm:chPref val="0"/>
          <dgm:bulletEnabled val="1"/>
        </dgm:presLayoutVars>
      </dgm:prSet>
      <dgm:spPr/>
    </dgm:pt>
    <dgm:pt modelId="{27780094-2DB3-45FF-8DD1-085FD5039D3D}" type="pres">
      <dgm:prSet presAssocID="{155B92BF-C69E-45FC-8429-6AB794A623D5}" presName="parSh" presStyleLbl="node1" presStyleIdx="2" presStyleCnt="3"/>
      <dgm:spPr/>
    </dgm:pt>
    <dgm:pt modelId="{9254969F-538F-4776-A8BD-83C01D880FB0}" type="pres">
      <dgm:prSet presAssocID="{155B92BF-C69E-45FC-8429-6AB794A623D5}" presName="desTx" presStyleLbl="fgAcc1" presStyleIdx="2" presStyleCnt="3">
        <dgm:presLayoutVars>
          <dgm:bulletEnabled val="1"/>
        </dgm:presLayoutVars>
      </dgm:prSet>
      <dgm:spPr/>
    </dgm:pt>
  </dgm:ptLst>
  <dgm:cxnLst>
    <dgm:cxn modelId="{16E60504-BD26-4FD8-8416-ED3830F07AD9}" type="presOf" srcId="{2A2A2985-ACE3-4E72-A952-8FEA280A30A5}" destId="{32009F50-CEBF-45E7-9292-E0BF2430E739}" srcOrd="1" destOrd="0" presId="urn:microsoft.com/office/officeart/2005/8/layout/process3"/>
    <dgm:cxn modelId="{E052370A-F32C-4581-9719-E584B7CC1BAA}" srcId="{4AB07B33-51A3-4F12-BFC7-9EEA55BEF488}" destId="{2EABE065-54CA-414F-8D6E-7A65DBD2BE5C}" srcOrd="0" destOrd="0" parTransId="{084AF807-7A34-4DED-9DF6-4280879CF56B}" sibTransId="{1EBCFDED-1BA4-46F7-BBE2-A03F92D201C6}"/>
    <dgm:cxn modelId="{56C5DC11-51F9-4CF5-89B0-8C7BB2117EB1}" type="presOf" srcId="{2EABE065-54CA-414F-8D6E-7A65DBD2BE5C}" destId="{97472F73-5AEE-4084-BF31-F20CC4EF6F44}" srcOrd="0" destOrd="0" presId="urn:microsoft.com/office/officeart/2005/8/layout/process3"/>
    <dgm:cxn modelId="{03D0372B-2107-4CA7-93AE-579B5F9BCBAF}" srcId="{4AB07B33-51A3-4F12-BFC7-9EEA55BEF488}" destId="{2A2A2985-ACE3-4E72-A952-8FEA280A30A5}" srcOrd="1" destOrd="0" parTransId="{92069CBB-8443-4B6A-8D47-A65655907631}" sibTransId="{69442DF1-1BA3-480C-B870-18A44898A6D5}"/>
    <dgm:cxn modelId="{C0673F30-E41D-4AF3-8499-307B6AD8D441}" srcId="{2A2A2985-ACE3-4E72-A952-8FEA280A30A5}" destId="{B6CF4707-3C67-41C4-9AEE-0E94B5670516}" srcOrd="1" destOrd="0" parTransId="{A127C4FD-4F07-403C-AEE4-774DE590CFA2}" sibTransId="{B6A843F7-76D9-4A85-A56F-2BBFEE0266E9}"/>
    <dgm:cxn modelId="{D400443F-6D8A-4328-816E-23FC084D8171}" type="presOf" srcId="{118A0A73-0318-4DF6-9D9D-D28AE79FD4F5}" destId="{2310B4EF-6808-4572-9E36-7F7F1FF5BD17}" srcOrd="0" destOrd="0" presId="urn:microsoft.com/office/officeart/2005/8/layout/process3"/>
    <dgm:cxn modelId="{87F51649-65FF-4F65-A0F1-0EEB4FBF7AD8}" type="presOf" srcId="{4AB07B33-51A3-4F12-BFC7-9EEA55BEF488}" destId="{C75E3C64-18A5-4B4F-8AB4-FE1AC2FFDAB9}" srcOrd="0" destOrd="0" presId="urn:microsoft.com/office/officeart/2005/8/layout/process3"/>
    <dgm:cxn modelId="{6042BB69-6351-4DC9-9488-AD75C5A9148F}" type="presOf" srcId="{49E92074-8834-4627-AE62-8D081DE42963}" destId="{9254969F-538F-4776-A8BD-83C01D880FB0}" srcOrd="0" destOrd="0" presId="urn:microsoft.com/office/officeart/2005/8/layout/process3"/>
    <dgm:cxn modelId="{5A76BB6D-1DEF-4886-A7CB-5EBD202033DD}" type="presOf" srcId="{155B92BF-C69E-45FC-8429-6AB794A623D5}" destId="{7B58BB12-899E-4EB2-BBF4-48071923C7C7}" srcOrd="0" destOrd="0" presId="urn:microsoft.com/office/officeart/2005/8/layout/process3"/>
    <dgm:cxn modelId="{799C9D53-D1B0-45A0-9355-BEF55EF27DA8}" type="presOf" srcId="{2EABE065-54CA-414F-8D6E-7A65DBD2BE5C}" destId="{0236EF95-5A20-4A11-8D47-AEDFE0B80365}" srcOrd="1" destOrd="0" presId="urn:microsoft.com/office/officeart/2005/8/layout/process3"/>
    <dgm:cxn modelId="{DC76C576-D6E8-4082-9782-DEE4DFB2B36A}" type="presOf" srcId="{69442DF1-1BA3-480C-B870-18A44898A6D5}" destId="{22781CC2-910C-41B5-B534-40359C526595}" srcOrd="0" destOrd="0" presId="urn:microsoft.com/office/officeart/2005/8/layout/process3"/>
    <dgm:cxn modelId="{A9614978-0FC3-4836-8DD1-230EE5BEF19E}" type="presOf" srcId="{1EBCFDED-1BA4-46F7-BBE2-A03F92D201C6}" destId="{EF1EC5B8-B77F-4215-A093-B13294D4E3ED}" srcOrd="0" destOrd="0" presId="urn:microsoft.com/office/officeart/2005/8/layout/process3"/>
    <dgm:cxn modelId="{E232DB88-175B-437C-9B77-BA5900F49273}" srcId="{2A2A2985-ACE3-4E72-A952-8FEA280A30A5}" destId="{118A0A73-0318-4DF6-9D9D-D28AE79FD4F5}" srcOrd="0" destOrd="0" parTransId="{A56BAD19-03B4-4BD5-B608-6794835E159E}" sibTransId="{86D31A7B-58E8-4850-A68B-D1824BDF1F3C}"/>
    <dgm:cxn modelId="{5C8A738E-7F8E-439E-9CEC-67660010126B}" type="presOf" srcId="{2A2A2985-ACE3-4E72-A952-8FEA280A30A5}" destId="{E898A2FC-D7B6-4D84-B01D-4FD3113C9E10}" srcOrd="0" destOrd="0" presId="urn:microsoft.com/office/officeart/2005/8/layout/process3"/>
    <dgm:cxn modelId="{CEDCBF93-4812-4908-99F3-83AA46D2E097}" type="presOf" srcId="{B6CF4707-3C67-41C4-9AEE-0E94B5670516}" destId="{2310B4EF-6808-4572-9E36-7F7F1FF5BD17}" srcOrd="0" destOrd="1" presId="urn:microsoft.com/office/officeart/2005/8/layout/process3"/>
    <dgm:cxn modelId="{306EE09A-D016-403A-A1A3-C599D8411DDE}" type="presOf" srcId="{1EBCFDED-1BA4-46F7-BBE2-A03F92D201C6}" destId="{2064FDC5-789A-4C97-A399-4F7B3E313FB8}" srcOrd="1" destOrd="0" presId="urn:microsoft.com/office/officeart/2005/8/layout/process3"/>
    <dgm:cxn modelId="{31FBFCB4-A7C2-4DE9-907C-4B5D2118B066}" type="presOf" srcId="{D3FB0505-9932-45F2-9403-8F9B628D33C6}" destId="{1B581510-9B76-4349-9193-6A933295D773}" srcOrd="0" destOrd="0" presId="urn:microsoft.com/office/officeart/2005/8/layout/process3"/>
    <dgm:cxn modelId="{F02E1CC0-FE67-4D75-A4CD-79985761840E}" type="presOf" srcId="{155B92BF-C69E-45FC-8429-6AB794A623D5}" destId="{27780094-2DB3-45FF-8DD1-085FD5039D3D}" srcOrd="1" destOrd="0" presId="urn:microsoft.com/office/officeart/2005/8/layout/process3"/>
    <dgm:cxn modelId="{E1F75ECE-2C87-4095-A681-31DC4CF46487}" type="presOf" srcId="{0D4BD9D2-787E-47C4-945E-218618522588}" destId="{9254969F-538F-4776-A8BD-83C01D880FB0}" srcOrd="0" destOrd="1" presId="urn:microsoft.com/office/officeart/2005/8/layout/process3"/>
    <dgm:cxn modelId="{8A368DD5-A76D-4D67-B546-CD15440B0E74}" srcId="{2EABE065-54CA-414F-8D6E-7A65DBD2BE5C}" destId="{D3FB0505-9932-45F2-9403-8F9B628D33C6}" srcOrd="0" destOrd="0" parTransId="{5BC589F0-5354-4223-A941-6C9CC51C4563}" sibTransId="{C39B33CF-3D75-4D7A-B8C9-F34EBCBC70DA}"/>
    <dgm:cxn modelId="{78BAF9DF-B94A-4FE1-8892-304EEE447964}" srcId="{4AB07B33-51A3-4F12-BFC7-9EEA55BEF488}" destId="{155B92BF-C69E-45FC-8429-6AB794A623D5}" srcOrd="2" destOrd="0" parTransId="{6000B754-916A-4F87-8177-FDB578C202C7}" sibTransId="{EB77B799-AA87-4074-9BF0-D61F98809C72}"/>
    <dgm:cxn modelId="{370B7BE0-0D16-4B56-A358-E6F0288F55B9}" type="presOf" srcId="{69442DF1-1BA3-480C-B870-18A44898A6D5}" destId="{A796C23D-EB2B-4F88-A05F-6B831FEC9903}" srcOrd="1" destOrd="0" presId="urn:microsoft.com/office/officeart/2005/8/layout/process3"/>
    <dgm:cxn modelId="{C0CCA3E1-D10F-496D-AE77-38BFF6DE0537}" srcId="{155B92BF-C69E-45FC-8429-6AB794A623D5}" destId="{49E92074-8834-4627-AE62-8D081DE42963}" srcOrd="0" destOrd="0" parTransId="{32E5C0D6-2548-4C1B-8CA7-9320FB9188D8}" sibTransId="{A6886C1E-F36C-4C36-A3F3-9F8FDEE822FC}"/>
    <dgm:cxn modelId="{E37C88E4-28C3-41AA-96E5-E3D475C37DD3}" srcId="{155B92BF-C69E-45FC-8429-6AB794A623D5}" destId="{0D4BD9D2-787E-47C4-945E-218618522588}" srcOrd="1" destOrd="0" parTransId="{170EC18F-52E2-404A-BDE5-FA36B1A96BD0}" sibTransId="{BCADEDAE-37CB-497C-A6C0-0B8FA0387A4E}"/>
    <dgm:cxn modelId="{E7A8E0D5-CD55-4D68-99DE-DAEE5922A691}" type="presParOf" srcId="{C75E3C64-18A5-4B4F-8AB4-FE1AC2FFDAB9}" destId="{3411EC5B-77C0-477A-B176-293D54158999}" srcOrd="0" destOrd="0" presId="urn:microsoft.com/office/officeart/2005/8/layout/process3"/>
    <dgm:cxn modelId="{DEFF9632-C2D3-4ACD-8F74-6CB5A8D46424}" type="presParOf" srcId="{3411EC5B-77C0-477A-B176-293D54158999}" destId="{97472F73-5AEE-4084-BF31-F20CC4EF6F44}" srcOrd="0" destOrd="0" presId="urn:microsoft.com/office/officeart/2005/8/layout/process3"/>
    <dgm:cxn modelId="{38C1363B-A60F-4796-A721-84DB3FC20C10}" type="presParOf" srcId="{3411EC5B-77C0-477A-B176-293D54158999}" destId="{0236EF95-5A20-4A11-8D47-AEDFE0B80365}" srcOrd="1" destOrd="0" presId="urn:microsoft.com/office/officeart/2005/8/layout/process3"/>
    <dgm:cxn modelId="{2A34DCB9-BE7D-4E00-903F-019AC86A416F}" type="presParOf" srcId="{3411EC5B-77C0-477A-B176-293D54158999}" destId="{1B581510-9B76-4349-9193-6A933295D773}" srcOrd="2" destOrd="0" presId="urn:microsoft.com/office/officeart/2005/8/layout/process3"/>
    <dgm:cxn modelId="{61321A9E-1AA2-4C28-8B17-985999BE5F67}" type="presParOf" srcId="{C75E3C64-18A5-4B4F-8AB4-FE1AC2FFDAB9}" destId="{EF1EC5B8-B77F-4215-A093-B13294D4E3ED}" srcOrd="1" destOrd="0" presId="urn:microsoft.com/office/officeart/2005/8/layout/process3"/>
    <dgm:cxn modelId="{C7272BE8-4D74-46FB-9DFA-E2901EB8C29D}" type="presParOf" srcId="{EF1EC5B8-B77F-4215-A093-B13294D4E3ED}" destId="{2064FDC5-789A-4C97-A399-4F7B3E313FB8}" srcOrd="0" destOrd="0" presId="urn:microsoft.com/office/officeart/2005/8/layout/process3"/>
    <dgm:cxn modelId="{C11B25E2-D966-4AEC-BE41-0962D09231A9}" type="presParOf" srcId="{C75E3C64-18A5-4B4F-8AB4-FE1AC2FFDAB9}" destId="{3B5D597F-06F7-4CAE-B32D-30E71D3AD068}" srcOrd="2" destOrd="0" presId="urn:microsoft.com/office/officeart/2005/8/layout/process3"/>
    <dgm:cxn modelId="{633FDC90-2514-4310-BDDE-D6802F094794}" type="presParOf" srcId="{3B5D597F-06F7-4CAE-B32D-30E71D3AD068}" destId="{E898A2FC-D7B6-4D84-B01D-4FD3113C9E10}" srcOrd="0" destOrd="0" presId="urn:microsoft.com/office/officeart/2005/8/layout/process3"/>
    <dgm:cxn modelId="{239AA9A2-4105-42F4-9FBE-DB2D393C5D2B}" type="presParOf" srcId="{3B5D597F-06F7-4CAE-B32D-30E71D3AD068}" destId="{32009F50-CEBF-45E7-9292-E0BF2430E739}" srcOrd="1" destOrd="0" presId="urn:microsoft.com/office/officeart/2005/8/layout/process3"/>
    <dgm:cxn modelId="{198C0305-56F4-4865-8DEF-E0BD0E7EE1A0}" type="presParOf" srcId="{3B5D597F-06F7-4CAE-B32D-30E71D3AD068}" destId="{2310B4EF-6808-4572-9E36-7F7F1FF5BD17}" srcOrd="2" destOrd="0" presId="urn:microsoft.com/office/officeart/2005/8/layout/process3"/>
    <dgm:cxn modelId="{6F0BF681-97CC-4968-93C8-0071890F98C7}" type="presParOf" srcId="{C75E3C64-18A5-4B4F-8AB4-FE1AC2FFDAB9}" destId="{22781CC2-910C-41B5-B534-40359C526595}" srcOrd="3" destOrd="0" presId="urn:microsoft.com/office/officeart/2005/8/layout/process3"/>
    <dgm:cxn modelId="{5B2AB1BF-19D0-4533-ABB5-527388047181}" type="presParOf" srcId="{22781CC2-910C-41B5-B534-40359C526595}" destId="{A796C23D-EB2B-4F88-A05F-6B831FEC9903}" srcOrd="0" destOrd="0" presId="urn:microsoft.com/office/officeart/2005/8/layout/process3"/>
    <dgm:cxn modelId="{DB3B039D-0828-48E4-9948-1AD75948B015}" type="presParOf" srcId="{C75E3C64-18A5-4B4F-8AB4-FE1AC2FFDAB9}" destId="{ECFFD154-D6F4-4DF8-A6D2-F625B946679E}" srcOrd="4" destOrd="0" presId="urn:microsoft.com/office/officeart/2005/8/layout/process3"/>
    <dgm:cxn modelId="{A5384788-3971-4B4E-B69F-2AFAEB84DB95}" type="presParOf" srcId="{ECFFD154-D6F4-4DF8-A6D2-F625B946679E}" destId="{7B58BB12-899E-4EB2-BBF4-48071923C7C7}" srcOrd="0" destOrd="0" presId="urn:microsoft.com/office/officeart/2005/8/layout/process3"/>
    <dgm:cxn modelId="{9BE81BA0-0E3F-4429-8F0B-068F3116BC48}" type="presParOf" srcId="{ECFFD154-D6F4-4DF8-A6D2-F625B946679E}" destId="{27780094-2DB3-45FF-8DD1-085FD5039D3D}" srcOrd="1" destOrd="0" presId="urn:microsoft.com/office/officeart/2005/8/layout/process3"/>
    <dgm:cxn modelId="{A19231E3-67C3-4C1E-BB66-2150D8479739}" type="presParOf" srcId="{ECFFD154-D6F4-4DF8-A6D2-F625B946679E}" destId="{9254969F-538F-4776-A8BD-83C01D880FB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6EF95-5A20-4A11-8D47-AEDFE0B80365}">
      <dsp:nvSpPr>
        <dsp:cNvPr id="0" name=""/>
        <dsp:cNvSpPr/>
      </dsp:nvSpPr>
      <dsp:spPr>
        <a:xfrm>
          <a:off x="290" y="230517"/>
          <a:ext cx="1917707" cy="82080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kern="1200" dirty="0"/>
            <a:t>Student Enrolls</a:t>
          </a:r>
        </a:p>
      </dsp:txBody>
      <dsp:txXfrm>
        <a:off x="290" y="230517"/>
        <a:ext cx="1917707" cy="547200"/>
      </dsp:txXfrm>
    </dsp:sp>
    <dsp:sp modelId="{1B581510-9B76-4349-9193-6A933295D773}">
      <dsp:nvSpPr>
        <dsp:cNvPr id="0" name=""/>
        <dsp:cNvSpPr/>
      </dsp:nvSpPr>
      <dsp:spPr>
        <a:xfrm>
          <a:off x="369994" y="777451"/>
          <a:ext cx="1963866" cy="241804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Charges assessed on Student Account</a:t>
          </a:r>
        </a:p>
      </dsp:txBody>
      <dsp:txXfrm>
        <a:off x="427514" y="834971"/>
        <a:ext cx="1848826" cy="2303004"/>
      </dsp:txXfrm>
    </dsp:sp>
    <dsp:sp modelId="{EF1EC5B8-B77F-4215-A093-B13294D4E3ED}">
      <dsp:nvSpPr>
        <dsp:cNvPr id="0" name=""/>
        <dsp:cNvSpPr/>
      </dsp:nvSpPr>
      <dsp:spPr>
        <a:xfrm rot="147">
          <a:off x="2214485" y="265457"/>
          <a:ext cx="628553" cy="47745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214485" y="360945"/>
        <a:ext cx="485317" cy="286471"/>
      </dsp:txXfrm>
    </dsp:sp>
    <dsp:sp modelId="{32009F50-CEBF-45E7-9292-E0BF2430E739}">
      <dsp:nvSpPr>
        <dsp:cNvPr id="0" name=""/>
        <dsp:cNvSpPr/>
      </dsp:nvSpPr>
      <dsp:spPr>
        <a:xfrm>
          <a:off x="3103947" y="230650"/>
          <a:ext cx="1917707" cy="82080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kern="1200" dirty="0"/>
            <a:t>Third Party</a:t>
          </a:r>
        </a:p>
      </dsp:txBody>
      <dsp:txXfrm>
        <a:off x="3103947" y="230650"/>
        <a:ext cx="1917707" cy="547200"/>
      </dsp:txXfrm>
    </dsp:sp>
    <dsp:sp modelId="{2310B4EF-6808-4572-9E36-7F7F1FF5BD17}">
      <dsp:nvSpPr>
        <dsp:cNvPr id="0" name=""/>
        <dsp:cNvSpPr/>
      </dsp:nvSpPr>
      <dsp:spPr>
        <a:xfrm>
          <a:off x="3496730" y="777850"/>
          <a:ext cx="1917707" cy="241751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hlinkClick xmlns:r="http://schemas.openxmlformats.org/officeDocument/2006/relationships" r:id="rId1"/>
            </a:rPr>
            <a:t>9.2 Create a Third Party Contract</a:t>
          </a:r>
          <a:endParaRPr lang="en-US" sz="1900" kern="1200" dirty="0"/>
        </a:p>
        <a:p>
          <a:pPr marL="171450" lvl="1" indent="-171450" algn="l" defTabSz="844550">
            <a:lnSpc>
              <a:spcPct val="90000"/>
            </a:lnSpc>
            <a:spcBef>
              <a:spcPct val="0"/>
            </a:spcBef>
            <a:spcAft>
              <a:spcPct val="15000"/>
            </a:spcAft>
            <a:buChar char="•"/>
          </a:pPr>
          <a:r>
            <a:rPr lang="en-US" sz="1900" kern="1200" dirty="0">
              <a:hlinkClick xmlns:r="http://schemas.openxmlformats.org/officeDocument/2006/relationships" r:id="rId2"/>
            </a:rPr>
            <a:t>9.2 Assign and Cancel a Student from a Third Party Contract</a:t>
          </a:r>
          <a:endParaRPr lang="en-US" sz="1900" kern="1200" dirty="0"/>
        </a:p>
      </dsp:txBody>
      <dsp:txXfrm>
        <a:off x="3552898" y="834018"/>
        <a:ext cx="1805371" cy="2305176"/>
      </dsp:txXfrm>
    </dsp:sp>
    <dsp:sp modelId="{22781CC2-910C-41B5-B534-40359C526595}">
      <dsp:nvSpPr>
        <dsp:cNvPr id="0" name=""/>
        <dsp:cNvSpPr/>
      </dsp:nvSpPr>
      <dsp:spPr>
        <a:xfrm>
          <a:off x="5312372" y="265523"/>
          <a:ext cx="616321" cy="47745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312372" y="361014"/>
        <a:ext cx="473085" cy="286471"/>
      </dsp:txXfrm>
    </dsp:sp>
    <dsp:sp modelId="{27780094-2DB3-45FF-8DD1-085FD5039D3D}">
      <dsp:nvSpPr>
        <dsp:cNvPr id="0" name=""/>
        <dsp:cNvSpPr/>
      </dsp:nvSpPr>
      <dsp:spPr>
        <a:xfrm>
          <a:off x="6184524" y="230650"/>
          <a:ext cx="1917707" cy="82080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kern="1200" dirty="0"/>
            <a:t>Invoice</a:t>
          </a:r>
        </a:p>
      </dsp:txBody>
      <dsp:txXfrm>
        <a:off x="6184524" y="230650"/>
        <a:ext cx="1917707" cy="547200"/>
      </dsp:txXfrm>
    </dsp:sp>
    <dsp:sp modelId="{9254969F-538F-4776-A8BD-83C01D880FB0}">
      <dsp:nvSpPr>
        <dsp:cNvPr id="0" name=""/>
        <dsp:cNvSpPr/>
      </dsp:nvSpPr>
      <dsp:spPr>
        <a:xfrm>
          <a:off x="6577308" y="777850"/>
          <a:ext cx="1917707" cy="241751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hlinkClick xmlns:r="http://schemas.openxmlformats.org/officeDocument/2006/relationships" r:id="rId3"/>
            </a:rPr>
            <a:t>9.2 Invoice a Third Party Contract</a:t>
          </a:r>
          <a:endParaRPr lang="en-US" sz="1900" kern="1200" dirty="0"/>
        </a:p>
        <a:p>
          <a:pPr marL="171450" lvl="1" indent="-171450" algn="l" defTabSz="844550">
            <a:lnSpc>
              <a:spcPct val="90000"/>
            </a:lnSpc>
            <a:spcBef>
              <a:spcPct val="0"/>
            </a:spcBef>
            <a:spcAft>
              <a:spcPct val="15000"/>
            </a:spcAft>
            <a:buChar char="•"/>
          </a:pPr>
          <a:r>
            <a:rPr lang="en-US" sz="1900" kern="1200" dirty="0">
              <a:hlinkClick xmlns:r="http://schemas.openxmlformats.org/officeDocument/2006/relationships" r:id="rId4"/>
            </a:rPr>
            <a:t>Third Party Contract Invoice Query</a:t>
          </a:r>
          <a:endParaRPr lang="en-US" sz="1900" kern="1200" dirty="0"/>
        </a:p>
      </dsp:txBody>
      <dsp:txXfrm>
        <a:off x="6633476" y="834018"/>
        <a:ext cx="1805371" cy="23051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11/29/2022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11/29/2022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87384A02-D147-49A8-A06D-A5C08FF69055}" type="slidenum">
              <a:rPr lang="en-US" smtClean="0"/>
              <a:t>1</a:t>
            </a:fld>
            <a:endParaRPr lang="en-US" dirty="0"/>
          </a:p>
        </p:txBody>
      </p:sp>
    </p:spTree>
    <p:extLst>
      <p:ext uri="{BB962C8B-B14F-4D97-AF65-F5344CB8AC3E}">
        <p14:creationId xmlns:p14="http://schemas.microsoft.com/office/powerpoint/2010/main" val="193054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15</a:t>
            </a:fld>
            <a:endParaRPr lang="en-US"/>
          </a:p>
        </p:txBody>
      </p:sp>
    </p:spTree>
    <p:extLst>
      <p:ext uri="{BB962C8B-B14F-4D97-AF65-F5344CB8AC3E}">
        <p14:creationId xmlns:p14="http://schemas.microsoft.com/office/powerpoint/2010/main" val="3953155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17</a:t>
            </a:fld>
            <a:endParaRPr lang="en-US"/>
          </a:p>
        </p:txBody>
      </p:sp>
    </p:spTree>
    <p:extLst>
      <p:ext uri="{BB962C8B-B14F-4D97-AF65-F5344CB8AC3E}">
        <p14:creationId xmlns:p14="http://schemas.microsoft.com/office/powerpoint/2010/main" val="1016146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20</a:t>
            </a:fld>
            <a:endParaRPr lang="en-US"/>
          </a:p>
        </p:txBody>
      </p:sp>
    </p:spTree>
    <p:extLst>
      <p:ext uri="{BB962C8B-B14F-4D97-AF65-F5344CB8AC3E}">
        <p14:creationId xmlns:p14="http://schemas.microsoft.com/office/powerpoint/2010/main" val="2112997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21</a:t>
            </a:fld>
            <a:endParaRPr lang="en-US"/>
          </a:p>
        </p:txBody>
      </p:sp>
    </p:spTree>
    <p:extLst>
      <p:ext uri="{BB962C8B-B14F-4D97-AF65-F5344CB8AC3E}">
        <p14:creationId xmlns:p14="http://schemas.microsoft.com/office/powerpoint/2010/main" val="1522503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22</a:t>
            </a:fld>
            <a:endParaRPr lang="en-US"/>
          </a:p>
        </p:txBody>
      </p:sp>
    </p:spTree>
    <p:extLst>
      <p:ext uri="{BB962C8B-B14F-4D97-AF65-F5344CB8AC3E}">
        <p14:creationId xmlns:p14="http://schemas.microsoft.com/office/powerpoint/2010/main" val="3831831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23</a:t>
            </a:fld>
            <a:endParaRPr lang="en-US"/>
          </a:p>
        </p:txBody>
      </p:sp>
    </p:spTree>
    <p:extLst>
      <p:ext uri="{BB962C8B-B14F-4D97-AF65-F5344CB8AC3E}">
        <p14:creationId xmlns:p14="http://schemas.microsoft.com/office/powerpoint/2010/main" val="385268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24</a:t>
            </a:fld>
            <a:endParaRPr lang="en-US"/>
          </a:p>
        </p:txBody>
      </p:sp>
    </p:spTree>
    <p:extLst>
      <p:ext uri="{BB962C8B-B14F-4D97-AF65-F5344CB8AC3E}">
        <p14:creationId xmlns:p14="http://schemas.microsoft.com/office/powerpoint/2010/main" val="1173888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27</a:t>
            </a:fld>
            <a:endParaRPr lang="en-US"/>
          </a:p>
        </p:txBody>
      </p:sp>
    </p:spTree>
    <p:extLst>
      <p:ext uri="{BB962C8B-B14F-4D97-AF65-F5344CB8AC3E}">
        <p14:creationId xmlns:p14="http://schemas.microsoft.com/office/powerpoint/2010/main" val="1723783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29</a:t>
            </a:fld>
            <a:endParaRPr lang="en-US"/>
          </a:p>
        </p:txBody>
      </p:sp>
    </p:spTree>
    <p:extLst>
      <p:ext uri="{BB962C8B-B14F-4D97-AF65-F5344CB8AC3E}">
        <p14:creationId xmlns:p14="http://schemas.microsoft.com/office/powerpoint/2010/main" val="2561232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31</a:t>
            </a:fld>
            <a:endParaRPr lang="en-US"/>
          </a:p>
        </p:txBody>
      </p:sp>
    </p:spTree>
    <p:extLst>
      <p:ext uri="{BB962C8B-B14F-4D97-AF65-F5344CB8AC3E}">
        <p14:creationId xmlns:p14="http://schemas.microsoft.com/office/powerpoint/2010/main" val="2523881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5: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8" name="Google Shape;148;p25:notes"/>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0887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32</a:t>
            </a:fld>
            <a:endParaRPr lang="en-US"/>
          </a:p>
        </p:txBody>
      </p:sp>
    </p:spTree>
    <p:extLst>
      <p:ext uri="{BB962C8B-B14F-4D97-AF65-F5344CB8AC3E}">
        <p14:creationId xmlns:p14="http://schemas.microsoft.com/office/powerpoint/2010/main" val="3232523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6: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4" name="Google Shape;154;p26:notes"/>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8136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384A02-D147-49A8-A06D-A5C08FF69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532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6</a:t>
            </a:fld>
            <a:endParaRPr lang="en-US"/>
          </a:p>
        </p:txBody>
      </p:sp>
    </p:spTree>
    <p:extLst>
      <p:ext uri="{BB962C8B-B14F-4D97-AF65-F5344CB8AC3E}">
        <p14:creationId xmlns:p14="http://schemas.microsoft.com/office/powerpoint/2010/main" val="3542173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8</a:t>
            </a:fld>
            <a:endParaRPr lang="en-US"/>
          </a:p>
        </p:txBody>
      </p:sp>
    </p:spTree>
    <p:extLst>
      <p:ext uri="{BB962C8B-B14F-4D97-AF65-F5344CB8AC3E}">
        <p14:creationId xmlns:p14="http://schemas.microsoft.com/office/powerpoint/2010/main" val="3940250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10</a:t>
            </a:fld>
            <a:endParaRPr lang="en-US"/>
          </a:p>
        </p:txBody>
      </p:sp>
    </p:spTree>
    <p:extLst>
      <p:ext uri="{BB962C8B-B14F-4D97-AF65-F5344CB8AC3E}">
        <p14:creationId xmlns:p14="http://schemas.microsoft.com/office/powerpoint/2010/main" val="4157112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the equivalent of the Legacy coding (2, 29) in SM7001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12</a:t>
            </a:fld>
            <a:endParaRPr lang="en-US"/>
          </a:p>
        </p:txBody>
      </p:sp>
    </p:spTree>
    <p:extLst>
      <p:ext uri="{BB962C8B-B14F-4D97-AF65-F5344CB8AC3E}">
        <p14:creationId xmlns:p14="http://schemas.microsoft.com/office/powerpoint/2010/main" val="3906385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14</a:t>
            </a:fld>
            <a:endParaRPr lang="en-US"/>
          </a:p>
        </p:txBody>
      </p:sp>
    </p:spTree>
    <p:extLst>
      <p:ext uri="{BB962C8B-B14F-4D97-AF65-F5344CB8AC3E}">
        <p14:creationId xmlns:p14="http://schemas.microsoft.com/office/powerpoint/2010/main" val="3722970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3090418" y="0"/>
            <a:ext cx="9105969" cy="3749964"/>
          </a:xfrm>
          <a:prstGeom prst="rect">
            <a:avLst/>
          </a:prstGeom>
        </p:spPr>
      </p:pic>
      <p:sp>
        <p:nvSpPr>
          <p:cNvPr id="13" name="Title 1"/>
          <p:cNvSpPr>
            <a:spLocks noGrp="1"/>
          </p:cNvSpPr>
          <p:nvPr>
            <p:ph type="title" hasCustomPrompt="1"/>
          </p:nvPr>
        </p:nvSpPr>
        <p:spPr>
          <a:xfrm>
            <a:off x="493185" y="3863686"/>
            <a:ext cx="11115967"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494144" y="4976665"/>
            <a:ext cx="11185237"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493184" y="5769403"/>
            <a:ext cx="6153149"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6" y="154005"/>
            <a:ext cx="4381861"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6768392" y="1"/>
            <a:ext cx="5423608" cy="1481791"/>
          </a:xfrm>
          <a:prstGeom prst="rect">
            <a:avLst/>
          </a:prstGeom>
        </p:spPr>
      </p:pic>
      <p:sp>
        <p:nvSpPr>
          <p:cNvPr id="2" name="Title 1"/>
          <p:cNvSpPr>
            <a:spLocks noGrp="1"/>
          </p:cNvSpPr>
          <p:nvPr>
            <p:ph type="title"/>
          </p:nvPr>
        </p:nvSpPr>
        <p:spPr>
          <a:xfrm>
            <a:off x="831851" y="1709746"/>
            <a:ext cx="105156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71"/>
            <a:ext cx="105156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D050C99A-C753-4499-A91D-5F42026EA8F2}" type="datetime1">
              <a:rPr lang="en-US" smtClean="0"/>
              <a:t>11/29/2022</a:t>
            </a:fld>
            <a:endParaRPr lang="en-US"/>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438400" cy="424977"/>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D050C99A-C753-4499-A91D-5F42026EA8F2}" type="datetime1">
              <a:rPr lang="en-US" smtClean="0"/>
              <a:t>11/29/2022</a:t>
            </a:fld>
            <a:endParaRPr lang="en-US"/>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199"/>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692721" y="1174172"/>
            <a:ext cx="11115967"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789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6" y="154005"/>
            <a:ext cx="4381861"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6768392" y="1"/>
            <a:ext cx="5423608" cy="1481791"/>
          </a:xfrm>
          <a:prstGeom prst="rect">
            <a:avLst/>
          </a:prstGeom>
        </p:spPr>
      </p:pic>
      <p:sp>
        <p:nvSpPr>
          <p:cNvPr id="2" name="Title 1"/>
          <p:cNvSpPr>
            <a:spLocks noGrp="1"/>
          </p:cNvSpPr>
          <p:nvPr>
            <p:ph type="title" hasCustomPrompt="1"/>
          </p:nvPr>
        </p:nvSpPr>
        <p:spPr>
          <a:xfrm>
            <a:off x="838200" y="1476958"/>
            <a:ext cx="105156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838200" y="2265367"/>
            <a:ext cx="105156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838200" y="6399147"/>
            <a:ext cx="1113632"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939096" y="6445500"/>
            <a:ext cx="5046616"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29992" y="528407"/>
            <a:ext cx="2438400" cy="424977"/>
          </a:xfrm>
          <a:prstGeom prst="rect">
            <a:avLst/>
          </a:prstGeom>
        </p:spPr>
      </p:pic>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3" cstate="print">
            <a:extLst>
              <a:ext uri="{28A0092B-C50C-407E-A947-70E740481C1C}">
                <a14:useLocalDpi xmlns:a14="http://schemas.microsoft.com/office/drawing/2010/main" val="0"/>
              </a:ext>
            </a:extLst>
          </a:blip>
          <a:srcRect t="12671"/>
          <a:stretch/>
        </p:blipFill>
        <p:spPr>
          <a:xfrm>
            <a:off x="140396" y="154005"/>
            <a:ext cx="4381861" cy="1231537"/>
          </a:xfrm>
          <a:prstGeom prst="rect">
            <a:avLst/>
          </a:prstGeom>
        </p:spPr>
      </p:pic>
      <p:pic>
        <p:nvPicPr>
          <p:cNvPr id="12" name="Picture 11"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6768392" y="1"/>
            <a:ext cx="5423608" cy="1481791"/>
          </a:xfrm>
          <a:prstGeom prst="rect">
            <a:avLst/>
          </a:prstGeom>
        </p:spPr>
      </p:pic>
      <p:sp>
        <p:nvSpPr>
          <p:cNvPr id="14" name="Title 1"/>
          <p:cNvSpPr>
            <a:spLocks noGrp="1"/>
          </p:cNvSpPr>
          <p:nvPr>
            <p:ph type="title"/>
          </p:nvPr>
        </p:nvSpPr>
        <p:spPr>
          <a:xfrm>
            <a:off x="715814" y="1549936"/>
            <a:ext cx="11115967"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715814" y="2415155"/>
            <a:ext cx="11115967"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F79CB6C7-AD96-437F-A75B-A1987D8D9ACA}" type="datetime1">
              <a:rPr lang="en-US" smtClean="0"/>
              <a:t>11/29/2022</a:t>
            </a:fld>
            <a:endParaRPr lang="en-US"/>
          </a:p>
        </p:txBody>
      </p:sp>
      <p:sp>
        <p:nvSpPr>
          <p:cNvPr id="16"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11208327" y="6483927"/>
            <a:ext cx="623453"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29992" y="528407"/>
            <a:ext cx="2438400" cy="424977"/>
          </a:xfrm>
          <a:prstGeom prst="rect">
            <a:avLst/>
          </a:prstGeom>
        </p:spPr>
      </p:pic>
    </p:spTree>
    <p:custDataLst>
      <p:tags r:id="rId1"/>
    </p:custDataLst>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6" y="154005"/>
            <a:ext cx="4381861"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6768392" y="1"/>
            <a:ext cx="5423608" cy="1481791"/>
          </a:xfrm>
          <a:prstGeom prst="rect">
            <a:avLst/>
          </a:prstGeom>
        </p:spPr>
      </p:pic>
      <p:sp>
        <p:nvSpPr>
          <p:cNvPr id="14" name="Title 1"/>
          <p:cNvSpPr>
            <a:spLocks noGrp="1"/>
          </p:cNvSpPr>
          <p:nvPr>
            <p:ph type="title"/>
          </p:nvPr>
        </p:nvSpPr>
        <p:spPr>
          <a:xfrm>
            <a:off x="776624" y="1709745"/>
            <a:ext cx="11027451"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776624" y="4589470"/>
            <a:ext cx="11027451"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0E68BEF8-F67A-4B64-B2F2-CC4AA048128C}" type="datetime1">
              <a:rPr lang="en-US" smtClean="0"/>
              <a:t>11/29/2022</a:t>
            </a:fld>
            <a:endParaRPr lang="en-US"/>
          </a:p>
        </p:txBody>
      </p:sp>
      <p:sp>
        <p:nvSpPr>
          <p:cNvPr id="16"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438400" cy="424977"/>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6" y="154005"/>
            <a:ext cx="4381861"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6768392" y="1"/>
            <a:ext cx="5423608" cy="1481791"/>
          </a:xfrm>
          <a:prstGeom prst="rect">
            <a:avLst/>
          </a:prstGeom>
        </p:spPr>
      </p:pic>
      <p:sp>
        <p:nvSpPr>
          <p:cNvPr id="15" name="Title 1"/>
          <p:cNvSpPr>
            <a:spLocks noGrp="1"/>
          </p:cNvSpPr>
          <p:nvPr>
            <p:ph type="title"/>
          </p:nvPr>
        </p:nvSpPr>
        <p:spPr>
          <a:xfrm>
            <a:off x="563415" y="1462241"/>
            <a:ext cx="11379204"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563415" y="2400301"/>
            <a:ext cx="5352476"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6345695" y="2400305"/>
            <a:ext cx="5596924"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1001848F-E7F6-4E55-B1DE-CC691BBD4F09}" type="datetime1">
              <a:rPr lang="en-US" smtClean="0"/>
              <a:t>11/29/2022</a:t>
            </a:fld>
            <a:endParaRPr lang="en-US"/>
          </a:p>
        </p:txBody>
      </p:sp>
      <p:sp>
        <p:nvSpPr>
          <p:cNvPr id="18"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438400" cy="424977"/>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6" y="154005"/>
            <a:ext cx="4381861"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6768392" y="4064"/>
            <a:ext cx="5423608" cy="1481791"/>
          </a:xfrm>
          <a:prstGeom prst="rect">
            <a:avLst/>
          </a:prstGeom>
        </p:spPr>
      </p:pic>
      <p:sp>
        <p:nvSpPr>
          <p:cNvPr id="16" name="Title 1"/>
          <p:cNvSpPr>
            <a:spLocks noGrp="1"/>
          </p:cNvSpPr>
          <p:nvPr>
            <p:ph type="title"/>
          </p:nvPr>
        </p:nvSpPr>
        <p:spPr>
          <a:xfrm>
            <a:off x="676368" y="1485854"/>
            <a:ext cx="11113851"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676371" y="2385435"/>
            <a:ext cx="5336504"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676371" y="3003841"/>
            <a:ext cx="5336504"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6386943" y="2385430"/>
            <a:ext cx="5403276"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6386943" y="3003841"/>
            <a:ext cx="5403276"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5E48A247-4D0D-4017-954A-CBEE1B524F16}" type="datetime1">
              <a:rPr lang="en-US" smtClean="0"/>
              <a:t>11/29/2022</a:t>
            </a:fld>
            <a:endParaRPr lang="en-US"/>
          </a:p>
        </p:txBody>
      </p:sp>
      <p:sp>
        <p:nvSpPr>
          <p:cNvPr id="22"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438400" cy="424977"/>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6" y="154005"/>
            <a:ext cx="4381861"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6768392" y="1"/>
            <a:ext cx="5423608" cy="1481791"/>
          </a:xfrm>
          <a:prstGeom prst="rect">
            <a:avLst/>
          </a:prstGeom>
        </p:spPr>
      </p:pic>
      <p:sp>
        <p:nvSpPr>
          <p:cNvPr id="13" name="Title 1"/>
          <p:cNvSpPr>
            <a:spLocks noGrp="1"/>
          </p:cNvSpPr>
          <p:nvPr>
            <p:ph type="title"/>
          </p:nvPr>
        </p:nvSpPr>
        <p:spPr>
          <a:xfrm>
            <a:off x="720436" y="1457982"/>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3F43D62C-E4AB-4F6C-BB6E-7C3A3BBC5E2B}" type="datetime1">
              <a:rPr lang="en-US" smtClean="0"/>
              <a:t>11/29/2022</a:t>
            </a:fld>
            <a:endParaRPr lang="en-US"/>
          </a:p>
        </p:txBody>
      </p:sp>
      <p:sp>
        <p:nvSpPr>
          <p:cNvPr id="14"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438400" cy="424977"/>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6" y="154005"/>
            <a:ext cx="4381861"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6768392" y="1"/>
            <a:ext cx="5423608" cy="1481791"/>
          </a:xfrm>
          <a:prstGeom prst="rect">
            <a:avLst/>
          </a:prstGeom>
        </p:spPr>
      </p:pic>
      <p:sp>
        <p:nvSpPr>
          <p:cNvPr id="8" name="Rectangle 7"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92275FF0-9E97-4E0A-B533-109FB6621FD2}" type="datetime1">
              <a:rPr lang="en-US" smtClean="0"/>
              <a:t>11/29/2022</a:t>
            </a:fld>
            <a:endParaRPr lang="en-US"/>
          </a:p>
        </p:txBody>
      </p:sp>
      <p:sp>
        <p:nvSpPr>
          <p:cNvPr id="12"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438400" cy="424977"/>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6" y="154005"/>
            <a:ext cx="4381861"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6768392" y="1"/>
            <a:ext cx="5423608" cy="1481791"/>
          </a:xfrm>
          <a:prstGeom prst="rect">
            <a:avLst/>
          </a:prstGeom>
        </p:spPr>
      </p:pic>
      <p:sp>
        <p:nvSpPr>
          <p:cNvPr id="14" name="Title 1"/>
          <p:cNvSpPr>
            <a:spLocks noGrp="1"/>
          </p:cNvSpPr>
          <p:nvPr>
            <p:ph type="title"/>
          </p:nvPr>
        </p:nvSpPr>
        <p:spPr>
          <a:xfrm>
            <a:off x="648659" y="1385541"/>
            <a:ext cx="4214287"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648659" y="2888673"/>
            <a:ext cx="4214287"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5151387" y="1569027"/>
            <a:ext cx="672195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A3C062AC-1CC2-40A8-B531-F2154AC26E35}" type="datetime1">
              <a:rPr lang="en-US" smtClean="0"/>
              <a:t>11/29/2022</a:t>
            </a:fld>
            <a:endParaRPr lang="en-US"/>
          </a:p>
        </p:txBody>
      </p:sp>
      <p:sp>
        <p:nvSpPr>
          <p:cNvPr id="18"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438400" cy="424977"/>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6" y="154005"/>
            <a:ext cx="4381861"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6768392" y="1"/>
            <a:ext cx="5423608" cy="1481791"/>
          </a:xfrm>
          <a:prstGeom prst="rect">
            <a:avLst/>
          </a:prstGeom>
        </p:spPr>
      </p:pic>
      <p:sp>
        <p:nvSpPr>
          <p:cNvPr id="14" name="Title 1"/>
          <p:cNvSpPr>
            <a:spLocks noGrp="1"/>
          </p:cNvSpPr>
          <p:nvPr>
            <p:ph type="title"/>
          </p:nvPr>
        </p:nvSpPr>
        <p:spPr>
          <a:xfrm>
            <a:off x="537827" y="1385541"/>
            <a:ext cx="447751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537827" y="2888674"/>
            <a:ext cx="447751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5365396" y="1569027"/>
            <a:ext cx="6452531"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06EA93EB-E55E-4DBB-B6AA-C54A9BA5E4A4}" type="datetime1">
              <a:rPr lang="en-US" smtClean="0"/>
              <a:t>11/29/2022</a:t>
            </a:fld>
            <a:endParaRPr lang="en-US"/>
          </a:p>
        </p:txBody>
      </p:sp>
      <p:sp>
        <p:nvSpPr>
          <p:cNvPr id="18"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438400" cy="424977"/>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www.sbctc.edu/colleges-staff/programs-services/tuition-fees/tuition-waivers/"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2" y="3873649"/>
            <a:ext cx="8915399" cy="999259"/>
          </a:xfrm>
        </p:spPr>
        <p:txBody>
          <a:bodyPr/>
          <a:lstStyle/>
          <a:p>
            <a:r>
              <a:rPr lang="en-US" sz="4600" dirty="0"/>
              <a:t>JUST IN TIME TRAINING</a:t>
            </a:r>
            <a:br>
              <a:rPr lang="en-US" dirty="0"/>
            </a:br>
            <a:r>
              <a:rPr lang="en-US" sz="4600" dirty="0"/>
              <a:t>VETERANS’ BENEFIT PROCESSING</a:t>
            </a:r>
          </a:p>
        </p:txBody>
      </p:sp>
      <p:sp>
        <p:nvSpPr>
          <p:cNvPr id="6" name="Text Placeholder 5"/>
          <p:cNvSpPr>
            <a:spLocks noGrp="1"/>
          </p:cNvSpPr>
          <p:nvPr>
            <p:ph type="body" sz="quarter" idx="10"/>
          </p:nvPr>
        </p:nvSpPr>
        <p:spPr>
          <a:xfrm>
            <a:off x="1893887" y="5328746"/>
            <a:ext cx="6430306" cy="1400114"/>
          </a:xfrm>
        </p:spPr>
        <p:txBody>
          <a:bodyPr/>
          <a:lstStyle/>
          <a:p>
            <a:r>
              <a:rPr lang="en-US" dirty="0"/>
              <a:t>Tanjagay Martin (CS), Kelly Forsberg (FA), Alec Risk (SF) </a:t>
            </a:r>
          </a:p>
          <a:p>
            <a:r>
              <a:rPr lang="en-US" dirty="0"/>
              <a:t>ctcLink Functional Trainers (Campus Solutions)</a:t>
            </a:r>
          </a:p>
          <a:p>
            <a:r>
              <a:rPr lang="en-US" dirty="0"/>
              <a:t>November 2022</a:t>
            </a:r>
          </a:p>
        </p:txBody>
      </p:sp>
    </p:spTree>
    <p:custDataLst>
      <p:tags r:id="rId1"/>
    </p:custDataLst>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700" y="0"/>
            <a:ext cx="8799732" cy="786457"/>
          </a:xfrm>
        </p:spPr>
        <p:txBody>
          <a:bodyPr/>
          <a:lstStyle/>
          <a:p>
            <a:r>
              <a:rPr lang="en-US" dirty="0"/>
              <a:t>Tracking veterans</a:t>
            </a:r>
          </a:p>
        </p:txBody>
      </p:sp>
      <p:sp>
        <p:nvSpPr>
          <p:cNvPr id="17" name="TextBox 16">
            <a:extLst>
              <a:ext uri="{FF2B5EF4-FFF2-40B4-BE49-F238E27FC236}">
                <a16:creationId xmlns:a16="http://schemas.microsoft.com/office/drawing/2014/main" id="{4A1C24D1-58F3-1340-F8A4-E30C97C3BCA7}"/>
              </a:ext>
            </a:extLst>
          </p:cNvPr>
          <p:cNvSpPr txBox="1"/>
          <p:nvPr/>
        </p:nvSpPr>
        <p:spPr>
          <a:xfrm>
            <a:off x="503434" y="2352781"/>
            <a:ext cx="3811712" cy="1200329"/>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sz="2400" dirty="0"/>
              <a:t>Prospective Students</a:t>
            </a:r>
          </a:p>
          <a:p>
            <a:pPr marL="285750" indent="-285750">
              <a:buFont typeface="Arial" panose="020B0604020202020204" pitchFamily="34" charset="0"/>
              <a:buChar char="•"/>
            </a:pPr>
            <a:r>
              <a:rPr lang="en-US" sz="2400" dirty="0"/>
              <a:t>New Students</a:t>
            </a:r>
          </a:p>
          <a:p>
            <a:pPr marL="285750" indent="-285750">
              <a:buFont typeface="Arial" panose="020B0604020202020204" pitchFamily="34" charset="0"/>
              <a:buChar char="•"/>
            </a:pPr>
            <a:r>
              <a:rPr lang="en-US" sz="2400" dirty="0"/>
              <a:t>Returning Students</a:t>
            </a:r>
          </a:p>
        </p:txBody>
      </p:sp>
      <p:sp>
        <p:nvSpPr>
          <p:cNvPr id="18" name="TextBox 17">
            <a:extLst>
              <a:ext uri="{FF2B5EF4-FFF2-40B4-BE49-F238E27FC236}">
                <a16:creationId xmlns:a16="http://schemas.microsoft.com/office/drawing/2014/main" id="{4F7A7329-DAA4-293A-5881-7DF50D63B133}"/>
              </a:ext>
            </a:extLst>
          </p:cNvPr>
          <p:cNvSpPr txBox="1"/>
          <p:nvPr/>
        </p:nvSpPr>
        <p:spPr>
          <a:xfrm>
            <a:off x="6298059" y="3976100"/>
            <a:ext cx="976045" cy="292388"/>
          </a:xfrm>
          <a:prstGeom prst="rect">
            <a:avLst/>
          </a:prstGeom>
          <a:noFill/>
        </p:spPr>
        <p:txBody>
          <a:bodyPr wrap="square" rtlCol="0">
            <a:spAutoFit/>
          </a:bodyPr>
          <a:lstStyle/>
          <a:p>
            <a:r>
              <a:rPr lang="en-US" sz="1300" dirty="0"/>
              <a:t>Residency</a:t>
            </a:r>
          </a:p>
        </p:txBody>
      </p:sp>
      <p:pic>
        <p:nvPicPr>
          <p:cNvPr id="22" name="Content Placeholder 21" descr="Student tracking timeline">
            <a:extLst>
              <a:ext uri="{FF2B5EF4-FFF2-40B4-BE49-F238E27FC236}">
                <a16:creationId xmlns:a16="http://schemas.microsoft.com/office/drawing/2014/main" id="{9AB2ED6F-BAF2-8441-2D32-271124222C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91018" y="39003"/>
            <a:ext cx="7069282" cy="6818997"/>
          </a:xfrm>
        </p:spPr>
      </p:pic>
    </p:spTree>
    <p:extLst>
      <p:ext uri="{BB962C8B-B14F-4D97-AF65-F5344CB8AC3E}">
        <p14:creationId xmlns:p14="http://schemas.microsoft.com/office/powerpoint/2010/main" val="3329690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1927513" y="165271"/>
            <a:ext cx="8336975" cy="5920099"/>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lgn="ctr">
              <a:buNone/>
            </a:pPr>
            <a:endParaRPr lang="en-US" sz="4000" b="1" dirty="0"/>
          </a:p>
          <a:p>
            <a:pPr marL="0" indent="0" algn="ctr">
              <a:buNone/>
            </a:pPr>
            <a:r>
              <a:rPr lang="en-US" sz="4000" b="1" dirty="0"/>
              <a:t>CODING RESIDENCY FOR </a:t>
            </a:r>
          </a:p>
          <a:p>
            <a:pPr marL="0" indent="0" algn="ctr">
              <a:buNone/>
            </a:pPr>
            <a:r>
              <a:rPr lang="en-US" sz="4000" b="1" dirty="0"/>
              <a:t>VETERANS</a:t>
            </a:r>
          </a:p>
        </p:txBody>
      </p:sp>
    </p:spTree>
    <p:extLst>
      <p:ext uri="{BB962C8B-B14F-4D97-AF65-F5344CB8AC3E}">
        <p14:creationId xmlns:p14="http://schemas.microsoft.com/office/powerpoint/2010/main" val="480042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631" y="38582"/>
            <a:ext cx="8580479" cy="786457"/>
          </a:xfrm>
        </p:spPr>
        <p:txBody>
          <a:bodyPr/>
          <a:lstStyle/>
          <a:p>
            <a:r>
              <a:rPr lang="en-US" dirty="0"/>
              <a:t>CODING RESIDENCY for veterans</a:t>
            </a:r>
          </a:p>
        </p:txBody>
      </p:sp>
      <p:sp>
        <p:nvSpPr>
          <p:cNvPr id="6" name="TextBox 2"/>
          <p:cNvSpPr txBox="1"/>
          <p:nvPr/>
        </p:nvSpPr>
        <p:spPr>
          <a:xfrm>
            <a:off x="8544622" y="38582"/>
            <a:ext cx="3647378" cy="677108"/>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200" b="1" dirty="0">
                <a:solidFill>
                  <a:srgbClr val="003764"/>
                </a:solidFill>
                <a:latin typeface="Helvetica Neue"/>
              </a:rPr>
              <a:t>Campus Community &gt; Personal Information (Student) &gt; Identification (Student) &gt; Residency Data</a:t>
            </a:r>
            <a:endParaRPr lang="en-US" sz="1200" dirty="0">
              <a:solidFill>
                <a:srgbClr val="003764"/>
              </a:solidFill>
            </a:endParaRPr>
          </a:p>
        </p:txBody>
      </p:sp>
      <p:sp>
        <p:nvSpPr>
          <p:cNvPr id="4" name="TextBox 3">
            <a:extLst>
              <a:ext uri="{FF2B5EF4-FFF2-40B4-BE49-F238E27FC236}">
                <a16:creationId xmlns:a16="http://schemas.microsoft.com/office/drawing/2014/main" id="{FE81A128-7E98-F4BD-3E12-938B7FB4E30F}"/>
              </a:ext>
            </a:extLst>
          </p:cNvPr>
          <p:cNvSpPr txBox="1"/>
          <p:nvPr/>
        </p:nvSpPr>
        <p:spPr>
          <a:xfrm>
            <a:off x="3030416" y="3191580"/>
            <a:ext cx="6107722" cy="369332"/>
          </a:xfrm>
          <a:prstGeom prst="rect">
            <a:avLst/>
          </a:prstGeom>
          <a:noFill/>
        </p:spPr>
        <p:txBody>
          <a:bodyPr wrap="square">
            <a:spAutoFit/>
          </a:bodyPr>
          <a:lstStyle/>
          <a:p>
            <a:r>
              <a:rPr lang="en-US" dirty="0"/>
              <a:t> </a:t>
            </a:r>
          </a:p>
        </p:txBody>
      </p:sp>
      <p:pic>
        <p:nvPicPr>
          <p:cNvPr id="9" name="Picture 8">
            <a:extLst>
              <a:ext uri="{FF2B5EF4-FFF2-40B4-BE49-F238E27FC236}">
                <a16:creationId xmlns:a16="http://schemas.microsoft.com/office/drawing/2014/main" id="{7E84EF4C-3F5A-ACE7-27A6-EFCB656D3A4A}"/>
              </a:ext>
            </a:extLst>
          </p:cNvPr>
          <p:cNvPicPr>
            <a:picLocks noChangeAspect="1"/>
          </p:cNvPicPr>
          <p:nvPr/>
        </p:nvPicPr>
        <p:blipFill>
          <a:blip r:embed="rId3">
            <a:alphaModFix amt="62000"/>
          </a:blip>
          <a:stretch>
            <a:fillRect/>
          </a:stretch>
        </p:blipFill>
        <p:spPr>
          <a:xfrm>
            <a:off x="1986148" y="825039"/>
            <a:ext cx="8219703" cy="5704829"/>
          </a:xfrm>
          <a:prstGeom prst="rect">
            <a:avLst/>
          </a:prstGeom>
        </p:spPr>
      </p:pic>
      <p:pic>
        <p:nvPicPr>
          <p:cNvPr id="10" name="Picture 9">
            <a:extLst>
              <a:ext uri="{FF2B5EF4-FFF2-40B4-BE49-F238E27FC236}">
                <a16:creationId xmlns:a16="http://schemas.microsoft.com/office/drawing/2014/main" id="{5285B324-ECE7-00AA-CFC5-EB794B2345DB}"/>
              </a:ext>
            </a:extLst>
          </p:cNvPr>
          <p:cNvPicPr>
            <a:picLocks noChangeAspect="1"/>
          </p:cNvPicPr>
          <p:nvPr/>
        </p:nvPicPr>
        <p:blipFill>
          <a:blip r:embed="rId4"/>
          <a:stretch>
            <a:fillRect/>
          </a:stretch>
        </p:blipFill>
        <p:spPr>
          <a:xfrm>
            <a:off x="3030416" y="2041847"/>
            <a:ext cx="6282864" cy="1955794"/>
          </a:xfrm>
          <a:prstGeom prst="rect">
            <a:avLst/>
          </a:prstGeom>
        </p:spPr>
      </p:pic>
    </p:spTree>
    <p:extLst>
      <p:ext uri="{BB962C8B-B14F-4D97-AF65-F5344CB8AC3E}">
        <p14:creationId xmlns:p14="http://schemas.microsoft.com/office/powerpoint/2010/main" val="3015314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2043541" y="389614"/>
            <a:ext cx="8336975" cy="5677232"/>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lgn="ctr">
              <a:buNone/>
            </a:pPr>
            <a:r>
              <a:rPr lang="en-US" sz="4000" b="1" dirty="0"/>
              <a:t>APPLYING VETERANS’</a:t>
            </a:r>
          </a:p>
          <a:p>
            <a:pPr marL="0" indent="0" algn="ctr">
              <a:buNone/>
            </a:pPr>
            <a:r>
              <a:rPr lang="en-US" sz="4000" b="1" dirty="0"/>
              <a:t>TUITION WAIVER </a:t>
            </a:r>
          </a:p>
        </p:txBody>
      </p:sp>
    </p:spTree>
    <p:extLst>
      <p:ext uri="{BB962C8B-B14F-4D97-AF65-F5344CB8AC3E}">
        <p14:creationId xmlns:p14="http://schemas.microsoft.com/office/powerpoint/2010/main" val="272464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5399" y="294199"/>
            <a:ext cx="8580479" cy="786457"/>
          </a:xfrm>
        </p:spPr>
        <p:txBody>
          <a:bodyPr/>
          <a:lstStyle/>
          <a:p>
            <a:r>
              <a:rPr lang="en-US" dirty="0"/>
              <a:t>Applying waivers </a:t>
            </a:r>
          </a:p>
        </p:txBody>
      </p:sp>
      <p:sp>
        <p:nvSpPr>
          <p:cNvPr id="4" name="Content Placeholder 3"/>
          <p:cNvSpPr>
            <a:spLocks noGrp="1"/>
          </p:cNvSpPr>
          <p:nvPr>
            <p:ph idx="1"/>
          </p:nvPr>
        </p:nvSpPr>
        <p:spPr>
          <a:xfrm>
            <a:off x="1765399" y="832738"/>
            <a:ext cx="8336975" cy="6025262"/>
          </a:xfrm>
        </p:spPr>
        <p:txBody>
          <a:bodyPr/>
          <a:lstStyle/>
          <a:p>
            <a:r>
              <a:rPr lang="en-US" sz="2600" dirty="0">
                <a:hlinkClick r:id="rId3"/>
              </a:rPr>
              <a:t>Tuition Waivers and Residency Classifications</a:t>
            </a:r>
            <a:r>
              <a:rPr lang="en-US" sz="2600" dirty="0"/>
              <a:t>:</a:t>
            </a:r>
          </a:p>
          <a:p>
            <a:pPr lvl="1"/>
            <a:r>
              <a:rPr lang="en-US" sz="2200" dirty="0"/>
              <a:t>W70 – Eligible Veterans/National Guard</a:t>
            </a:r>
          </a:p>
          <a:p>
            <a:pPr lvl="1"/>
            <a:r>
              <a:rPr lang="en-US" sz="2200" dirty="0"/>
              <a:t>W71 – Other Military or Naval Veterans</a:t>
            </a:r>
          </a:p>
          <a:p>
            <a:pPr lvl="1"/>
            <a:r>
              <a:rPr lang="en-US" sz="2200" dirty="0"/>
              <a:t>W72 – Dependent of Eligible Veteran</a:t>
            </a:r>
          </a:p>
          <a:p>
            <a:pPr lvl="1"/>
            <a:r>
              <a:rPr lang="en-US" sz="2200" dirty="0"/>
              <a:t>W75 – Building and S&amp;A Fee Waiver</a:t>
            </a:r>
          </a:p>
          <a:p>
            <a:r>
              <a:rPr lang="en-US" sz="2600" dirty="0"/>
              <a:t>How to Apply Waivers</a:t>
            </a:r>
          </a:p>
          <a:p>
            <a:pPr lvl="1"/>
            <a:r>
              <a:rPr lang="en-US" sz="2200" dirty="0"/>
              <a:t>Criteria</a:t>
            </a:r>
          </a:p>
          <a:p>
            <a:pPr lvl="2"/>
            <a:r>
              <a:rPr lang="en-US" sz="1800" dirty="0"/>
              <a:t>Connects Waivers and Tuition Groups through Student Groups or Equation Variables</a:t>
            </a:r>
          </a:p>
          <a:p>
            <a:pPr lvl="1"/>
            <a:r>
              <a:rPr lang="en-US" sz="2200" dirty="0"/>
              <a:t>Waiver</a:t>
            </a:r>
          </a:p>
          <a:p>
            <a:pPr lvl="2"/>
            <a:r>
              <a:rPr lang="en-US" sz="1800" dirty="0"/>
              <a:t>The actual Waiver configuration</a:t>
            </a:r>
          </a:p>
          <a:p>
            <a:pPr lvl="1"/>
            <a:r>
              <a:rPr lang="en-US" sz="2200" dirty="0"/>
              <a:t>Tuition Groups</a:t>
            </a:r>
          </a:p>
          <a:p>
            <a:pPr lvl="2"/>
            <a:r>
              <a:rPr lang="en-US" sz="1800" dirty="0"/>
              <a:t>Populations of students (Ex. UNGRD, High/Low, BCHLR, etc.)</a:t>
            </a:r>
          </a:p>
          <a:p>
            <a:pPr lvl="1"/>
            <a:r>
              <a:rPr lang="en-US" sz="2200" dirty="0"/>
              <a:t>Student Groups</a:t>
            </a:r>
          </a:p>
          <a:p>
            <a:pPr lvl="2"/>
            <a:r>
              <a:rPr lang="en-US" sz="1800" dirty="0"/>
              <a:t>Once the Criteria, Waiver, and Tuition Groups are set up, you will apply the Appropriate Student Group to the student account which will then have the waiver apply to the appropriate charges.  </a:t>
            </a:r>
          </a:p>
          <a:p>
            <a:pPr lvl="1"/>
            <a:endParaRPr lang="en-US" sz="2200" dirty="0"/>
          </a:p>
          <a:p>
            <a:pPr lvl="1"/>
            <a:endParaRPr lang="en-US" sz="2200" dirty="0"/>
          </a:p>
        </p:txBody>
      </p:sp>
      <p:sp>
        <p:nvSpPr>
          <p:cNvPr id="6" name="TextBox 2"/>
          <p:cNvSpPr txBox="1"/>
          <p:nvPr/>
        </p:nvSpPr>
        <p:spPr>
          <a:xfrm>
            <a:off x="6203522" y="294198"/>
            <a:ext cx="4035269"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b="1" dirty="0" err="1">
                <a:solidFill>
                  <a:schemeClr val="tx1"/>
                </a:solidFill>
              </a:rPr>
              <a:t>NavBar</a:t>
            </a:r>
            <a:r>
              <a:rPr lang="en-US" sz="1400" b="1" dirty="0">
                <a:solidFill>
                  <a:schemeClr val="tx1"/>
                </a:solidFill>
              </a:rPr>
              <a:t> &gt; Records and Enrollment &gt; Career and Program Information &gt; Student Groups</a:t>
            </a:r>
            <a:endParaRPr lang="en-US" sz="1400" dirty="0">
              <a:solidFill>
                <a:schemeClr val="tx1"/>
              </a:solidFill>
            </a:endParaRPr>
          </a:p>
        </p:txBody>
      </p:sp>
    </p:spTree>
    <p:extLst>
      <p:ext uri="{BB962C8B-B14F-4D97-AF65-F5344CB8AC3E}">
        <p14:creationId xmlns:p14="http://schemas.microsoft.com/office/powerpoint/2010/main" val="948677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5399" y="294199"/>
            <a:ext cx="8580479" cy="786457"/>
          </a:xfrm>
        </p:spPr>
        <p:txBody>
          <a:bodyPr/>
          <a:lstStyle/>
          <a:p>
            <a:r>
              <a:rPr lang="en-US" dirty="0"/>
              <a:t>Third Party Contracts</a:t>
            </a:r>
          </a:p>
        </p:txBody>
      </p:sp>
      <p:sp>
        <p:nvSpPr>
          <p:cNvPr id="4" name="Content Placeholder 3"/>
          <p:cNvSpPr>
            <a:spLocks noGrp="1"/>
          </p:cNvSpPr>
          <p:nvPr>
            <p:ph idx="1"/>
          </p:nvPr>
        </p:nvSpPr>
        <p:spPr>
          <a:xfrm>
            <a:off x="1765399" y="832738"/>
            <a:ext cx="8336975" cy="1975776"/>
          </a:xfrm>
        </p:spPr>
        <p:txBody>
          <a:bodyPr/>
          <a:lstStyle/>
          <a:p>
            <a:r>
              <a:rPr lang="en-US" sz="2600" dirty="0"/>
              <a:t>Similar to a scholarship</a:t>
            </a:r>
          </a:p>
          <a:p>
            <a:r>
              <a:rPr lang="en-US" sz="2600" dirty="0"/>
              <a:t>Pays the Customer (Student) Account</a:t>
            </a:r>
          </a:p>
          <a:p>
            <a:r>
              <a:rPr lang="en-US" sz="2600" dirty="0"/>
              <a:t>Moves charges to Corporate (Third Party) Account</a:t>
            </a:r>
          </a:p>
          <a:p>
            <a:r>
              <a:rPr lang="en-US" sz="2600" dirty="0"/>
              <a:t>Payments received are posted to the Corporate Account</a:t>
            </a:r>
          </a:p>
          <a:p>
            <a:endParaRPr lang="en-US" sz="2600" dirty="0"/>
          </a:p>
        </p:txBody>
      </p:sp>
      <p:sp>
        <p:nvSpPr>
          <p:cNvPr id="6" name="TextBox 2"/>
          <p:cNvSpPr txBox="1"/>
          <p:nvPr/>
        </p:nvSpPr>
        <p:spPr>
          <a:xfrm>
            <a:off x="7007913" y="548827"/>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Navigation: </a:t>
            </a:r>
            <a:r>
              <a:rPr lang="en-US" sz="1400" b="1" dirty="0" err="1">
                <a:solidFill>
                  <a:schemeClr val="tx1"/>
                </a:solidFill>
              </a:rPr>
              <a:t>NavBar</a:t>
            </a:r>
            <a:r>
              <a:rPr lang="en-US" sz="1400" b="1" dirty="0">
                <a:solidFill>
                  <a:schemeClr val="tx1"/>
                </a:solidFill>
              </a:rPr>
              <a:t> &gt; Student Financials &gt; Payment Plans &gt; Third Party Contract</a:t>
            </a:r>
            <a:endParaRPr lang="en-US" sz="1400" dirty="0">
              <a:solidFill>
                <a:schemeClr val="tx1"/>
              </a:solidFill>
            </a:endParaRPr>
          </a:p>
        </p:txBody>
      </p:sp>
      <p:graphicFrame>
        <p:nvGraphicFramePr>
          <p:cNvPr id="2" name="Diagram 1">
            <a:extLst>
              <a:ext uri="{FF2B5EF4-FFF2-40B4-BE49-F238E27FC236}">
                <a16:creationId xmlns:a16="http://schemas.microsoft.com/office/drawing/2014/main" id="{9CC7CAC5-AC40-EFD7-5D24-35C80510A687}"/>
              </a:ext>
            </a:extLst>
          </p:cNvPr>
          <p:cNvGraphicFramePr/>
          <p:nvPr/>
        </p:nvGraphicFramePr>
        <p:xfrm>
          <a:off x="1850571" y="2883161"/>
          <a:ext cx="8495306" cy="3426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0994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2043541" y="389614"/>
            <a:ext cx="8336975" cy="5677232"/>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lgn="ctr">
              <a:buNone/>
            </a:pPr>
            <a:r>
              <a:rPr lang="en-US" sz="4000" b="1" dirty="0"/>
              <a:t>TRACKING VA IN THE </a:t>
            </a:r>
          </a:p>
          <a:p>
            <a:pPr marL="0" indent="0" algn="ctr">
              <a:buNone/>
            </a:pPr>
            <a:r>
              <a:rPr lang="en-US" sz="4000" b="1" dirty="0"/>
              <a:t>FINANCIAL AID AWARD</a:t>
            </a:r>
          </a:p>
        </p:txBody>
      </p:sp>
    </p:spTree>
    <p:extLst>
      <p:ext uri="{BB962C8B-B14F-4D97-AF65-F5344CB8AC3E}">
        <p14:creationId xmlns:p14="http://schemas.microsoft.com/office/powerpoint/2010/main" val="3440524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582" y="866796"/>
            <a:ext cx="6083227" cy="1409614"/>
          </a:xfrm>
        </p:spPr>
        <p:txBody>
          <a:bodyPr anchor="b">
            <a:normAutofit/>
          </a:bodyPr>
          <a:lstStyle/>
          <a:p>
            <a:r>
              <a:rPr lang="en-US" kern="1200" cap="all" baseline="0" dirty="0">
                <a:latin typeface="+mj-lt"/>
                <a:ea typeface="+mj-ea"/>
                <a:cs typeface="+mj-cs"/>
              </a:rPr>
              <a:t>tracking VA IN Financial aid award</a:t>
            </a:r>
          </a:p>
        </p:txBody>
      </p:sp>
      <p:sp>
        <p:nvSpPr>
          <p:cNvPr id="6" name="TextBox 2"/>
          <p:cNvSpPr txBox="1"/>
          <p:nvPr/>
        </p:nvSpPr>
        <p:spPr>
          <a:xfrm>
            <a:off x="6846348" y="1571603"/>
            <a:ext cx="4477519" cy="567590"/>
          </a:xfrm>
          <a:prstGeom prst="rect">
            <a:avLst/>
          </a:prstGeom>
        </p:spPr>
        <p:style>
          <a:lnRef idx="2">
            <a:schemeClr val="accent1"/>
          </a:lnRef>
          <a:fillRef idx="1">
            <a:schemeClr val="lt1"/>
          </a:fillRef>
          <a:effectRef idx="0">
            <a:schemeClr val="accent1"/>
          </a:effectRef>
          <a:fontRef idx="minor">
            <a:schemeClr val="dk1"/>
          </a:fontRef>
        </p:style>
        <p:txBody>
          <a:bodyPr rtlCol="0">
            <a:norm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defTabSz="914400">
              <a:lnSpc>
                <a:spcPct val="90000"/>
              </a:lnSpc>
              <a:spcBef>
                <a:spcPts val="1000"/>
              </a:spcBef>
            </a:pPr>
            <a:r>
              <a:rPr lang="en-US" sz="1600" kern="1200" dirty="0">
                <a:solidFill>
                  <a:srgbClr val="003764"/>
                </a:solidFill>
                <a:latin typeface="+mn-lt"/>
                <a:ea typeface="+mn-ea"/>
                <a:cs typeface="+mn-cs"/>
              </a:rPr>
              <a:t>Navigation:  </a:t>
            </a:r>
            <a:r>
              <a:rPr lang="en-US" sz="1600" dirty="0">
                <a:solidFill>
                  <a:srgbClr val="003764"/>
                </a:solidFill>
              </a:rPr>
              <a:t>Financial Aid &gt; Awards &gt; Award Processing &gt; Assign Awards to a Student</a:t>
            </a:r>
            <a:endParaRPr lang="en-US" sz="1600" kern="1200" dirty="0">
              <a:solidFill>
                <a:srgbClr val="003764"/>
              </a:solidFill>
              <a:latin typeface="+mn-lt"/>
              <a:ea typeface="+mn-ea"/>
              <a:cs typeface="+mn-cs"/>
            </a:endParaRPr>
          </a:p>
        </p:txBody>
      </p:sp>
      <p:sp>
        <p:nvSpPr>
          <p:cNvPr id="17" name="Slide Number Placeholder 4">
            <a:extLst>
              <a:ext uri="{FF2B5EF4-FFF2-40B4-BE49-F238E27FC236}">
                <a16:creationId xmlns:a16="http://schemas.microsoft.com/office/drawing/2014/main" id="{25192074-B0D7-F5C5-319A-930F1BACC4DD}"/>
              </a:ext>
            </a:extLst>
          </p:cNvPr>
          <p:cNvSpPr>
            <a:spLocks noGrp="1"/>
          </p:cNvSpPr>
          <p:nvPr>
            <p:ph type="sldNum" sz="quarter" idx="12"/>
          </p:nvPr>
        </p:nvSpPr>
        <p:spPr>
          <a:xfrm>
            <a:off x="11222182" y="6529853"/>
            <a:ext cx="6095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17</a:t>
            </a:fld>
            <a:endParaRPr lang="en-US" sz="700"/>
          </a:p>
        </p:txBody>
      </p:sp>
      <p:pic>
        <p:nvPicPr>
          <p:cNvPr id="9" name="Picture 8" descr="A screenshot of a computer&#10;&#10;Description automatically generated">
            <a:extLst>
              <a:ext uri="{FF2B5EF4-FFF2-40B4-BE49-F238E27FC236}">
                <a16:creationId xmlns:a16="http://schemas.microsoft.com/office/drawing/2014/main" id="{B6CC05B1-3BA9-EC34-910C-9F14DC291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82" y="2276410"/>
            <a:ext cx="8357118" cy="4537522"/>
          </a:xfrm>
          <a:prstGeom prst="rect">
            <a:avLst/>
          </a:prstGeom>
          <a:ln>
            <a:solidFill>
              <a:schemeClr val="tx1"/>
            </a:solidFill>
          </a:ln>
        </p:spPr>
      </p:pic>
      <p:sp>
        <p:nvSpPr>
          <p:cNvPr id="10" name="TextBox 9">
            <a:extLst>
              <a:ext uri="{FF2B5EF4-FFF2-40B4-BE49-F238E27FC236}">
                <a16:creationId xmlns:a16="http://schemas.microsoft.com/office/drawing/2014/main" id="{C87F0788-81E6-0AC0-685A-8D42127E44E2}"/>
              </a:ext>
            </a:extLst>
          </p:cNvPr>
          <p:cNvSpPr txBox="1"/>
          <p:nvPr/>
        </p:nvSpPr>
        <p:spPr>
          <a:xfrm>
            <a:off x="9085107" y="2944536"/>
            <a:ext cx="2137075" cy="2031325"/>
          </a:xfrm>
          <a:prstGeom prst="rect">
            <a:avLst/>
          </a:prstGeom>
          <a:noFill/>
          <a:ln>
            <a:solidFill>
              <a:schemeClr val="tx1"/>
            </a:solidFill>
          </a:ln>
        </p:spPr>
        <p:txBody>
          <a:bodyPr wrap="square" rtlCol="0">
            <a:spAutoFit/>
          </a:bodyPr>
          <a:lstStyle/>
          <a:p>
            <a:r>
              <a:rPr lang="en-US" dirty="0"/>
              <a:t>When reporting VA funds to reflect in Fin Aid COA, typically, the awards will be a non-disbursable Item Type</a:t>
            </a:r>
          </a:p>
        </p:txBody>
      </p:sp>
      <p:cxnSp>
        <p:nvCxnSpPr>
          <p:cNvPr id="12" name="Straight Arrow Connector 11">
            <a:extLst>
              <a:ext uri="{FF2B5EF4-FFF2-40B4-BE49-F238E27FC236}">
                <a16:creationId xmlns:a16="http://schemas.microsoft.com/office/drawing/2014/main" id="{B32C3810-3BBA-DA4C-A586-2D69CCCF619E}"/>
              </a:ext>
            </a:extLst>
          </p:cNvPr>
          <p:cNvCxnSpPr/>
          <p:nvPr/>
        </p:nvCxnSpPr>
        <p:spPr>
          <a:xfrm flipH="1">
            <a:off x="5998128" y="4521666"/>
            <a:ext cx="3086979" cy="9647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484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C1F2655-BED7-DB4C-7C62-BF998402F7A2}"/>
              </a:ext>
            </a:extLst>
          </p:cNvPr>
          <p:cNvSpPr>
            <a:spLocks noGrp="1"/>
          </p:cNvSpPr>
          <p:nvPr>
            <p:ph type="title"/>
          </p:nvPr>
        </p:nvSpPr>
        <p:spPr>
          <a:xfrm>
            <a:off x="2571750" y="966441"/>
            <a:ext cx="8077200" cy="1409614"/>
          </a:xfrm>
        </p:spPr>
        <p:txBody>
          <a:bodyPr/>
          <a:lstStyle/>
          <a:p>
            <a:r>
              <a:rPr lang="en-US" dirty="0"/>
              <a:t>Managing Veterans reporting</a:t>
            </a:r>
          </a:p>
        </p:txBody>
      </p:sp>
      <p:pic>
        <p:nvPicPr>
          <p:cNvPr id="6" name="Content Placeholder 5">
            <a:extLst>
              <a:ext uri="{FF2B5EF4-FFF2-40B4-BE49-F238E27FC236}">
                <a16:creationId xmlns:a16="http://schemas.microsoft.com/office/drawing/2014/main" id="{62E7A331-D9E1-4F64-313A-FE0D1901CE68}"/>
              </a:ext>
            </a:extLst>
          </p:cNvPr>
          <p:cNvPicPr>
            <a:picLocks noGrp="1" noChangeAspect="1"/>
          </p:cNvPicPr>
          <p:nvPr>
            <p:ph idx="1"/>
          </p:nvPr>
        </p:nvPicPr>
        <p:blipFill>
          <a:blip r:embed="rId2"/>
          <a:stretch>
            <a:fillRect/>
          </a:stretch>
        </p:blipFill>
        <p:spPr>
          <a:xfrm>
            <a:off x="3459198" y="2785630"/>
            <a:ext cx="5273604" cy="3926790"/>
          </a:xfrm>
          <a:prstGeom prst="rect">
            <a:avLst/>
          </a:prstGeom>
        </p:spPr>
      </p:pic>
      <p:sp>
        <p:nvSpPr>
          <p:cNvPr id="2" name="Slide Number Placeholder 1">
            <a:extLst>
              <a:ext uri="{FF2B5EF4-FFF2-40B4-BE49-F238E27FC236}">
                <a16:creationId xmlns:a16="http://schemas.microsoft.com/office/drawing/2014/main" id="{E32604AD-B944-EF43-877B-6834506D5E2D}"/>
              </a:ext>
            </a:extLst>
          </p:cNvPr>
          <p:cNvSpPr>
            <a:spLocks noGrp="1"/>
          </p:cNvSpPr>
          <p:nvPr>
            <p:ph type="sldNum" sz="quarter" idx="12"/>
          </p:nvPr>
        </p:nvSpPr>
        <p:spPr>
          <a:xfrm>
            <a:off x="11222182" y="6529853"/>
            <a:ext cx="6095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18</a:t>
            </a:fld>
            <a:endParaRPr lang="en-US" sz="700"/>
          </a:p>
        </p:txBody>
      </p:sp>
    </p:spTree>
    <p:extLst>
      <p:ext uri="{BB962C8B-B14F-4D97-AF65-F5344CB8AC3E}">
        <p14:creationId xmlns:p14="http://schemas.microsoft.com/office/powerpoint/2010/main" val="1554615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A1C4836C-C7F7-35DE-B4A1-48B860DACD79}"/>
              </a:ext>
            </a:extLst>
          </p:cNvPr>
          <p:cNvSpPr>
            <a:spLocks noGrp="1"/>
          </p:cNvSpPr>
          <p:nvPr>
            <p:ph type="title"/>
          </p:nvPr>
        </p:nvSpPr>
        <p:spPr>
          <a:xfrm>
            <a:off x="286606" y="1606942"/>
            <a:ext cx="11115967" cy="797070"/>
          </a:xfrm>
        </p:spPr>
        <p:txBody>
          <a:bodyPr>
            <a:normAutofit/>
          </a:bodyPr>
          <a:lstStyle/>
          <a:p>
            <a:r>
              <a:rPr lang="en-US" dirty="0"/>
              <a:t>Manage veterans reporting</a:t>
            </a:r>
          </a:p>
        </p:txBody>
      </p:sp>
      <p:pic>
        <p:nvPicPr>
          <p:cNvPr id="3" name="Picture 2">
            <a:extLst>
              <a:ext uri="{FF2B5EF4-FFF2-40B4-BE49-F238E27FC236}">
                <a16:creationId xmlns:a16="http://schemas.microsoft.com/office/drawing/2014/main" id="{0B396123-7576-51AA-09E8-E4C0FF75FB49}"/>
              </a:ext>
            </a:extLst>
          </p:cNvPr>
          <p:cNvPicPr>
            <a:picLocks noChangeAspect="1"/>
          </p:cNvPicPr>
          <p:nvPr/>
        </p:nvPicPr>
        <p:blipFill>
          <a:blip r:embed="rId2"/>
          <a:stretch>
            <a:fillRect/>
          </a:stretch>
        </p:blipFill>
        <p:spPr>
          <a:xfrm>
            <a:off x="715814" y="3501665"/>
            <a:ext cx="11115967" cy="1584025"/>
          </a:xfrm>
          <a:prstGeom prst="rect">
            <a:avLst/>
          </a:prstGeom>
          <a:noFill/>
        </p:spPr>
      </p:pic>
      <p:sp>
        <p:nvSpPr>
          <p:cNvPr id="11" name="Slide Number Placeholder 1">
            <a:extLst>
              <a:ext uri="{FF2B5EF4-FFF2-40B4-BE49-F238E27FC236}">
                <a16:creationId xmlns:a16="http://schemas.microsoft.com/office/drawing/2014/main" id="{FE759DE4-2346-5A9C-2D01-027901600A83}"/>
              </a:ext>
            </a:extLst>
          </p:cNvPr>
          <p:cNvSpPr>
            <a:spLocks noGrp="1"/>
          </p:cNvSpPr>
          <p:nvPr>
            <p:ph type="sldNum" sz="quarter" idx="12"/>
          </p:nvPr>
        </p:nvSpPr>
        <p:spPr>
          <a:xfrm>
            <a:off x="11208327" y="6483927"/>
            <a:ext cx="623453" cy="237549"/>
          </a:xfrm>
        </p:spPr>
        <p:txBody>
          <a:bodyPr>
            <a:normAutofit/>
          </a:bodyPr>
          <a:lstStyle/>
          <a:p>
            <a:pPr>
              <a:lnSpc>
                <a:spcPct val="90000"/>
              </a:lnSpc>
              <a:spcAft>
                <a:spcPts val="600"/>
              </a:spcAft>
            </a:pPr>
            <a:fld id="{DEE5BC03-7CE3-4FE3-BC0A-0ACCA8AC1F24}" type="slidenum">
              <a:rPr lang="en-US" sz="1000" smtClean="0"/>
              <a:pPr>
                <a:lnSpc>
                  <a:spcPct val="90000"/>
                </a:lnSpc>
                <a:spcAft>
                  <a:spcPts val="600"/>
                </a:spcAft>
              </a:pPr>
              <a:t>19</a:t>
            </a:fld>
            <a:endParaRPr lang="en-US" sz="1000"/>
          </a:p>
        </p:txBody>
      </p:sp>
    </p:spTree>
    <p:extLst>
      <p:ext uri="{BB962C8B-B14F-4D97-AF65-F5344CB8AC3E}">
        <p14:creationId xmlns:p14="http://schemas.microsoft.com/office/powerpoint/2010/main" val="3049750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1" name="Google Shape;151;p25"/>
          <p:cNvPicPr preferRelativeResize="0"/>
          <p:nvPr/>
        </p:nvPicPr>
        <p:blipFill rotWithShape="1">
          <a:blip r:embed="rId3">
            <a:alphaModFix/>
          </a:blip>
          <a:srcRect/>
          <a:stretch/>
        </p:blipFill>
        <p:spPr>
          <a:xfrm>
            <a:off x="1694442" y="1319634"/>
            <a:ext cx="8507012" cy="5458587"/>
          </a:xfrm>
          <a:prstGeom prst="rect">
            <a:avLst/>
          </a:prstGeom>
          <a:noFill/>
          <a:ln>
            <a:noFill/>
          </a:ln>
        </p:spPr>
      </p:pic>
      <p:sp>
        <p:nvSpPr>
          <p:cNvPr id="3" name="Rectangle 2"/>
          <p:cNvSpPr/>
          <p:nvPr/>
        </p:nvSpPr>
        <p:spPr>
          <a:xfrm>
            <a:off x="8754359" y="6529852"/>
            <a:ext cx="226243" cy="328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158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7827" y="1385541"/>
            <a:ext cx="4477519" cy="1409614"/>
          </a:xfrm>
        </p:spPr>
        <p:txBody>
          <a:bodyPr anchor="b">
            <a:normAutofit/>
          </a:bodyPr>
          <a:lstStyle/>
          <a:p>
            <a:r>
              <a:rPr lang="en-US" kern="1200" cap="all" baseline="0" dirty="0">
                <a:latin typeface="+mj-lt"/>
                <a:ea typeface="+mj-ea"/>
                <a:cs typeface="+mj-cs"/>
              </a:rPr>
              <a:t>Rollover Benefit Summary</a:t>
            </a:r>
          </a:p>
        </p:txBody>
      </p:sp>
      <p:sp>
        <p:nvSpPr>
          <p:cNvPr id="6" name="TextBox 2"/>
          <p:cNvSpPr txBox="1"/>
          <p:nvPr/>
        </p:nvSpPr>
        <p:spPr>
          <a:xfrm>
            <a:off x="537827" y="2888675"/>
            <a:ext cx="4477519" cy="862232"/>
          </a:xfrm>
          <a:prstGeom prst="rect">
            <a:avLst/>
          </a:prstGeom>
        </p:spPr>
        <p:style>
          <a:lnRef idx="2">
            <a:schemeClr val="accent1"/>
          </a:lnRef>
          <a:fillRef idx="1">
            <a:schemeClr val="lt1"/>
          </a:fillRef>
          <a:effectRef idx="0">
            <a:schemeClr val="accent1"/>
          </a:effectRef>
          <a:fontRef idx="minor">
            <a:schemeClr val="dk1"/>
          </a:fontRef>
        </p:style>
        <p:txBody>
          <a:bodyPr rtlCol="0">
            <a:norm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defTabSz="914400">
              <a:lnSpc>
                <a:spcPct val="90000"/>
              </a:lnSpc>
              <a:spcBef>
                <a:spcPts val="1000"/>
              </a:spcBef>
            </a:pPr>
            <a:r>
              <a:rPr lang="en-US" sz="1600" kern="1200" dirty="0">
                <a:solidFill>
                  <a:srgbClr val="003764"/>
                </a:solidFill>
                <a:latin typeface="+mn-lt"/>
                <a:ea typeface="+mn-ea"/>
                <a:cs typeface="+mn-cs"/>
              </a:rPr>
              <a:t>Navigation:  </a:t>
            </a:r>
            <a:r>
              <a:rPr lang="en-US" sz="1600" i="0" kern="1200" dirty="0">
                <a:solidFill>
                  <a:srgbClr val="003764"/>
                </a:solidFill>
                <a:effectLst/>
                <a:latin typeface="+mn-lt"/>
                <a:ea typeface="+mn-ea"/>
                <a:cs typeface="+mn-cs"/>
              </a:rPr>
              <a:t>Records and Enrollment &gt; Enrollment Reporting &gt; Veterans Benefit Reporting &gt; Rollover Benefit Summary</a:t>
            </a:r>
            <a:endParaRPr lang="en-US" sz="1600" kern="1200" dirty="0">
              <a:solidFill>
                <a:srgbClr val="003764"/>
              </a:solidFill>
              <a:latin typeface="+mn-lt"/>
              <a:ea typeface="+mn-ea"/>
              <a:cs typeface="+mn-cs"/>
            </a:endParaRPr>
          </a:p>
        </p:txBody>
      </p:sp>
      <p:pic>
        <p:nvPicPr>
          <p:cNvPr id="5" name="Picture 4">
            <a:extLst>
              <a:ext uri="{FF2B5EF4-FFF2-40B4-BE49-F238E27FC236}">
                <a16:creationId xmlns:a16="http://schemas.microsoft.com/office/drawing/2014/main" id="{86736C55-9E3B-472B-18D2-AE21C678D5A3}"/>
              </a:ext>
            </a:extLst>
          </p:cNvPr>
          <p:cNvPicPr>
            <a:picLocks noChangeAspect="1"/>
          </p:cNvPicPr>
          <p:nvPr/>
        </p:nvPicPr>
        <p:blipFill>
          <a:blip r:embed="rId3"/>
          <a:stretch>
            <a:fillRect/>
          </a:stretch>
        </p:blipFill>
        <p:spPr>
          <a:xfrm>
            <a:off x="5104931" y="1898780"/>
            <a:ext cx="7087069" cy="4546721"/>
          </a:xfrm>
          <a:prstGeom prst="rect">
            <a:avLst/>
          </a:prstGeom>
          <a:noFill/>
          <a:ln w="3175">
            <a:solidFill>
              <a:schemeClr val="tx1"/>
            </a:solidFill>
          </a:ln>
        </p:spPr>
      </p:pic>
      <p:sp>
        <p:nvSpPr>
          <p:cNvPr id="17" name="Slide Number Placeholder 4">
            <a:extLst>
              <a:ext uri="{FF2B5EF4-FFF2-40B4-BE49-F238E27FC236}">
                <a16:creationId xmlns:a16="http://schemas.microsoft.com/office/drawing/2014/main" id="{25192074-B0D7-F5C5-319A-930F1BACC4DD}"/>
              </a:ext>
            </a:extLst>
          </p:cNvPr>
          <p:cNvSpPr>
            <a:spLocks noGrp="1"/>
          </p:cNvSpPr>
          <p:nvPr>
            <p:ph type="sldNum" sz="quarter" idx="12"/>
          </p:nvPr>
        </p:nvSpPr>
        <p:spPr>
          <a:xfrm>
            <a:off x="11222182" y="6529853"/>
            <a:ext cx="6095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20</a:t>
            </a:fld>
            <a:endParaRPr lang="en-US" sz="700"/>
          </a:p>
        </p:txBody>
      </p:sp>
      <p:pic>
        <p:nvPicPr>
          <p:cNvPr id="8" name="Picture 7">
            <a:extLst>
              <a:ext uri="{FF2B5EF4-FFF2-40B4-BE49-F238E27FC236}">
                <a16:creationId xmlns:a16="http://schemas.microsoft.com/office/drawing/2014/main" id="{29C35181-B75B-5987-9E3D-4041088041D7}"/>
              </a:ext>
            </a:extLst>
          </p:cNvPr>
          <p:cNvPicPr>
            <a:picLocks noChangeAspect="1"/>
          </p:cNvPicPr>
          <p:nvPr/>
        </p:nvPicPr>
        <p:blipFill>
          <a:blip r:embed="rId4"/>
          <a:stretch>
            <a:fillRect/>
          </a:stretch>
        </p:blipFill>
        <p:spPr>
          <a:xfrm>
            <a:off x="1803328" y="4137296"/>
            <a:ext cx="1537032" cy="1760971"/>
          </a:xfrm>
          <a:prstGeom prst="rect">
            <a:avLst/>
          </a:prstGeom>
        </p:spPr>
      </p:pic>
    </p:spTree>
    <p:extLst>
      <p:ext uri="{BB962C8B-B14F-4D97-AF65-F5344CB8AC3E}">
        <p14:creationId xmlns:p14="http://schemas.microsoft.com/office/powerpoint/2010/main" val="400044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7827" y="1385541"/>
            <a:ext cx="4477519" cy="1409614"/>
          </a:xfrm>
        </p:spPr>
        <p:txBody>
          <a:bodyPr anchor="b">
            <a:normAutofit/>
          </a:bodyPr>
          <a:lstStyle/>
          <a:p>
            <a:r>
              <a:rPr lang="en-US" kern="1200" cap="all" baseline="0" dirty="0">
                <a:latin typeface="+mj-lt"/>
                <a:ea typeface="+mj-ea"/>
                <a:cs typeface="+mj-cs"/>
              </a:rPr>
              <a:t>VETERANS BENEFIT SUMMARY</a:t>
            </a:r>
          </a:p>
        </p:txBody>
      </p:sp>
      <p:sp>
        <p:nvSpPr>
          <p:cNvPr id="6" name="TextBox 2"/>
          <p:cNvSpPr txBox="1"/>
          <p:nvPr/>
        </p:nvSpPr>
        <p:spPr>
          <a:xfrm>
            <a:off x="537827" y="2888674"/>
            <a:ext cx="4477519" cy="722273"/>
          </a:xfrm>
          <a:prstGeom prst="rect">
            <a:avLst/>
          </a:prstGeom>
        </p:spPr>
        <p:style>
          <a:lnRef idx="2">
            <a:schemeClr val="accent1"/>
          </a:lnRef>
          <a:fillRef idx="1">
            <a:schemeClr val="lt1"/>
          </a:fillRef>
          <a:effectRef idx="0">
            <a:schemeClr val="accent1"/>
          </a:effectRef>
          <a:fontRef idx="minor">
            <a:schemeClr val="dk1"/>
          </a:fontRef>
        </p:style>
        <p:txBody>
          <a:bodyPr rtlCol="0">
            <a:normAutofit lnSpcReduction="10000"/>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defTabSz="914400">
              <a:lnSpc>
                <a:spcPct val="90000"/>
              </a:lnSpc>
              <a:spcBef>
                <a:spcPts val="1000"/>
              </a:spcBef>
            </a:pPr>
            <a:r>
              <a:rPr lang="en-US" sz="1600" b="1" kern="1200">
                <a:solidFill>
                  <a:srgbClr val="003764"/>
                </a:solidFill>
                <a:latin typeface="+mn-lt"/>
                <a:ea typeface="+mn-ea"/>
                <a:cs typeface="+mn-cs"/>
              </a:rPr>
              <a:t>Navigation:  </a:t>
            </a:r>
            <a:r>
              <a:rPr lang="en-US" sz="1600" kern="1200">
                <a:solidFill>
                  <a:srgbClr val="003764"/>
                </a:solidFill>
                <a:effectLst/>
                <a:latin typeface="+mn-lt"/>
                <a:ea typeface="+mn-ea"/>
                <a:cs typeface="+mn-cs"/>
              </a:rPr>
              <a:t>Records and Enrollment &gt; Enrollment Reporting &gt; Veterans Benefit Reporting &gt; Veterans Benefit Summary</a:t>
            </a:r>
            <a:endParaRPr lang="en-US" sz="1600" kern="1200">
              <a:solidFill>
                <a:srgbClr val="003764"/>
              </a:solidFill>
              <a:latin typeface="+mn-lt"/>
              <a:ea typeface="+mn-ea"/>
              <a:cs typeface="+mn-cs"/>
            </a:endParaRPr>
          </a:p>
        </p:txBody>
      </p:sp>
      <p:pic>
        <p:nvPicPr>
          <p:cNvPr id="5" name="Content Placeholder 4">
            <a:extLst>
              <a:ext uri="{FF2B5EF4-FFF2-40B4-BE49-F238E27FC236}">
                <a16:creationId xmlns:a16="http://schemas.microsoft.com/office/drawing/2014/main" id="{E65D01BC-4C39-81CD-2918-EA1A45F76F50}"/>
              </a:ext>
            </a:extLst>
          </p:cNvPr>
          <p:cNvPicPr>
            <a:picLocks noGrp="1" noChangeAspect="1"/>
          </p:cNvPicPr>
          <p:nvPr>
            <p:ph idx="1"/>
          </p:nvPr>
        </p:nvPicPr>
        <p:blipFill>
          <a:blip r:embed="rId3"/>
          <a:stretch>
            <a:fillRect/>
          </a:stretch>
        </p:blipFill>
        <p:spPr>
          <a:xfrm>
            <a:off x="5224784" y="1225746"/>
            <a:ext cx="6845069" cy="5495730"/>
          </a:xfrm>
          <a:noFill/>
        </p:spPr>
      </p:pic>
      <p:sp>
        <p:nvSpPr>
          <p:cNvPr id="11" name="Slide Number Placeholder 4">
            <a:extLst>
              <a:ext uri="{FF2B5EF4-FFF2-40B4-BE49-F238E27FC236}">
                <a16:creationId xmlns:a16="http://schemas.microsoft.com/office/drawing/2014/main" id="{2BC13C62-8EC1-202D-8D56-AAAABCAD3DEA}"/>
              </a:ext>
            </a:extLst>
          </p:cNvPr>
          <p:cNvSpPr>
            <a:spLocks noGrp="1"/>
          </p:cNvSpPr>
          <p:nvPr>
            <p:ph type="sldNum" sz="quarter" idx="12"/>
          </p:nvPr>
        </p:nvSpPr>
        <p:spPr>
          <a:xfrm>
            <a:off x="11222182" y="6529853"/>
            <a:ext cx="609599" cy="191623"/>
          </a:xfrm>
        </p:spPr>
        <p:txBody>
          <a:bodyPr/>
          <a:lstStyle/>
          <a:p>
            <a:pPr>
              <a:spcAft>
                <a:spcPts val="600"/>
              </a:spcAft>
            </a:pPr>
            <a:fld id="{DEE5BC03-7CE3-4FE3-BC0A-0ACCA8AC1F24}" type="slidenum">
              <a:rPr lang="en-US" smtClean="0"/>
              <a:pPr>
                <a:spcAft>
                  <a:spcPts val="600"/>
                </a:spcAft>
              </a:pPr>
              <a:t>21</a:t>
            </a:fld>
            <a:endParaRPr lang="en-US"/>
          </a:p>
        </p:txBody>
      </p:sp>
      <p:pic>
        <p:nvPicPr>
          <p:cNvPr id="4" name="Picture 3">
            <a:extLst>
              <a:ext uri="{FF2B5EF4-FFF2-40B4-BE49-F238E27FC236}">
                <a16:creationId xmlns:a16="http://schemas.microsoft.com/office/drawing/2014/main" id="{D2F0044D-D26E-5357-405B-1F82658E59B8}"/>
              </a:ext>
            </a:extLst>
          </p:cNvPr>
          <p:cNvPicPr>
            <a:picLocks noChangeAspect="1"/>
          </p:cNvPicPr>
          <p:nvPr/>
        </p:nvPicPr>
        <p:blipFill>
          <a:blip r:embed="rId4"/>
          <a:stretch>
            <a:fillRect/>
          </a:stretch>
        </p:blipFill>
        <p:spPr>
          <a:xfrm>
            <a:off x="1629807" y="3785541"/>
            <a:ext cx="2009132" cy="2104762"/>
          </a:xfrm>
          <a:prstGeom prst="rect">
            <a:avLst/>
          </a:prstGeom>
        </p:spPr>
      </p:pic>
    </p:spTree>
    <p:extLst>
      <p:ext uri="{BB962C8B-B14F-4D97-AF65-F5344CB8AC3E}">
        <p14:creationId xmlns:p14="http://schemas.microsoft.com/office/powerpoint/2010/main" val="2239195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7827" y="1385541"/>
            <a:ext cx="4477519" cy="1409614"/>
          </a:xfrm>
        </p:spPr>
        <p:txBody>
          <a:bodyPr anchor="b">
            <a:normAutofit/>
          </a:bodyPr>
          <a:lstStyle/>
          <a:p>
            <a:r>
              <a:rPr lang="en-US" sz="3200" kern="1200" cap="all" baseline="0">
                <a:latin typeface="+mj-lt"/>
                <a:ea typeface="+mj-ea"/>
                <a:cs typeface="+mj-cs"/>
              </a:rPr>
              <a:t>VERIFY ENROLLMENT FOR VA CERTIFICATION</a:t>
            </a:r>
          </a:p>
        </p:txBody>
      </p:sp>
      <p:sp>
        <p:nvSpPr>
          <p:cNvPr id="6" name="TextBox 2"/>
          <p:cNvSpPr txBox="1"/>
          <p:nvPr/>
        </p:nvSpPr>
        <p:spPr>
          <a:xfrm>
            <a:off x="276570" y="2941900"/>
            <a:ext cx="4477519" cy="974199"/>
          </a:xfrm>
          <a:prstGeom prst="rect">
            <a:avLst/>
          </a:prstGeom>
        </p:spPr>
        <p:style>
          <a:lnRef idx="2">
            <a:schemeClr val="accent1"/>
          </a:lnRef>
          <a:fillRef idx="1">
            <a:schemeClr val="lt1"/>
          </a:fillRef>
          <a:effectRef idx="0">
            <a:schemeClr val="accent1"/>
          </a:effectRef>
          <a:fontRef idx="minor">
            <a:schemeClr val="dk1"/>
          </a:fontRef>
        </p:style>
        <p:txBody>
          <a:bodyPr rtlCol="0">
            <a:norm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defTabSz="914400">
              <a:lnSpc>
                <a:spcPct val="90000"/>
              </a:lnSpc>
              <a:spcBef>
                <a:spcPts val="1000"/>
              </a:spcBef>
            </a:pPr>
            <a:r>
              <a:rPr lang="en-US" sz="1600" b="1" kern="1200">
                <a:solidFill>
                  <a:srgbClr val="003764"/>
                </a:solidFill>
                <a:latin typeface="+mn-lt"/>
                <a:ea typeface="+mn-ea"/>
                <a:cs typeface="+mn-cs"/>
              </a:rPr>
              <a:t>Navigation:  </a:t>
            </a:r>
            <a:r>
              <a:rPr lang="en-US" sz="1600" i="0" kern="1200">
                <a:solidFill>
                  <a:srgbClr val="003764"/>
                </a:solidFill>
                <a:effectLst/>
                <a:latin typeface="+mn-lt"/>
                <a:ea typeface="+mn-ea"/>
                <a:cs typeface="+mn-cs"/>
              </a:rPr>
              <a:t>Records and Enrollment &gt; Enrollment Reporting &gt; Veterans Benefit Reporting &gt; Enrollment Certification</a:t>
            </a:r>
            <a:endParaRPr lang="en-US" sz="1600" kern="1200">
              <a:solidFill>
                <a:srgbClr val="003764"/>
              </a:solidFill>
              <a:latin typeface="+mn-lt"/>
              <a:ea typeface="+mn-ea"/>
              <a:cs typeface="+mn-cs"/>
            </a:endParaRPr>
          </a:p>
        </p:txBody>
      </p:sp>
      <p:pic>
        <p:nvPicPr>
          <p:cNvPr id="5" name="Picture 4">
            <a:extLst>
              <a:ext uri="{FF2B5EF4-FFF2-40B4-BE49-F238E27FC236}">
                <a16:creationId xmlns:a16="http://schemas.microsoft.com/office/drawing/2014/main" id="{6DF24467-AF2C-EA77-95A9-3F46EC4E6570}"/>
              </a:ext>
            </a:extLst>
          </p:cNvPr>
          <p:cNvPicPr>
            <a:picLocks noChangeAspect="1"/>
          </p:cNvPicPr>
          <p:nvPr/>
        </p:nvPicPr>
        <p:blipFill>
          <a:blip r:embed="rId3"/>
          <a:stretch>
            <a:fillRect/>
          </a:stretch>
        </p:blipFill>
        <p:spPr>
          <a:xfrm>
            <a:off x="4840272" y="1494340"/>
            <a:ext cx="7242342" cy="4843517"/>
          </a:xfrm>
          <a:prstGeom prst="rect">
            <a:avLst/>
          </a:prstGeom>
          <a:noFill/>
        </p:spPr>
      </p:pic>
      <p:sp>
        <p:nvSpPr>
          <p:cNvPr id="11" name="Slide Number Placeholder 4">
            <a:extLst>
              <a:ext uri="{FF2B5EF4-FFF2-40B4-BE49-F238E27FC236}">
                <a16:creationId xmlns:a16="http://schemas.microsoft.com/office/drawing/2014/main" id="{876C171B-7436-3E0C-73B0-1547A33AE662}"/>
              </a:ext>
            </a:extLst>
          </p:cNvPr>
          <p:cNvSpPr>
            <a:spLocks noGrp="1"/>
          </p:cNvSpPr>
          <p:nvPr>
            <p:ph type="sldNum" sz="quarter" idx="12"/>
          </p:nvPr>
        </p:nvSpPr>
        <p:spPr>
          <a:xfrm>
            <a:off x="11222182" y="6529853"/>
            <a:ext cx="609599" cy="191623"/>
          </a:xfrm>
        </p:spPr>
        <p:txBody>
          <a:bodyPr/>
          <a:lstStyle/>
          <a:p>
            <a:pPr>
              <a:spcAft>
                <a:spcPts val="600"/>
              </a:spcAft>
            </a:pPr>
            <a:fld id="{DEE5BC03-7CE3-4FE3-BC0A-0ACCA8AC1F24}" type="slidenum">
              <a:rPr lang="en-US" smtClean="0"/>
              <a:pPr>
                <a:spcAft>
                  <a:spcPts val="600"/>
                </a:spcAft>
              </a:pPr>
              <a:t>22</a:t>
            </a:fld>
            <a:endParaRPr lang="en-US"/>
          </a:p>
        </p:txBody>
      </p:sp>
      <p:pic>
        <p:nvPicPr>
          <p:cNvPr id="4" name="Picture 3">
            <a:extLst>
              <a:ext uri="{FF2B5EF4-FFF2-40B4-BE49-F238E27FC236}">
                <a16:creationId xmlns:a16="http://schemas.microsoft.com/office/drawing/2014/main" id="{CCF1398D-E0B4-5857-07F8-0E98ABF2A7F3}"/>
              </a:ext>
            </a:extLst>
          </p:cNvPr>
          <p:cNvPicPr>
            <a:picLocks noChangeAspect="1"/>
          </p:cNvPicPr>
          <p:nvPr/>
        </p:nvPicPr>
        <p:blipFill>
          <a:blip r:embed="rId4"/>
          <a:stretch>
            <a:fillRect/>
          </a:stretch>
        </p:blipFill>
        <p:spPr>
          <a:xfrm>
            <a:off x="1496702" y="4229615"/>
            <a:ext cx="1771429" cy="2019048"/>
          </a:xfrm>
          <a:prstGeom prst="rect">
            <a:avLst/>
          </a:prstGeom>
        </p:spPr>
      </p:pic>
    </p:spTree>
    <p:extLst>
      <p:ext uri="{BB962C8B-B14F-4D97-AF65-F5344CB8AC3E}">
        <p14:creationId xmlns:p14="http://schemas.microsoft.com/office/powerpoint/2010/main" val="2522729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7827" y="1385541"/>
            <a:ext cx="4477519" cy="1409614"/>
          </a:xfrm>
        </p:spPr>
        <p:txBody>
          <a:bodyPr anchor="b">
            <a:normAutofit/>
          </a:bodyPr>
          <a:lstStyle/>
          <a:p>
            <a:r>
              <a:rPr lang="en-US" kern="1200" cap="all" baseline="0">
                <a:latin typeface="+mj-lt"/>
                <a:ea typeface="+mj-ea"/>
                <a:cs typeface="+mj-cs"/>
              </a:rPr>
              <a:t>Veterans Tuition Worksheet</a:t>
            </a:r>
          </a:p>
        </p:txBody>
      </p:sp>
      <p:sp>
        <p:nvSpPr>
          <p:cNvPr id="6" name="TextBox 2"/>
          <p:cNvSpPr txBox="1"/>
          <p:nvPr/>
        </p:nvSpPr>
        <p:spPr>
          <a:xfrm>
            <a:off x="537827" y="2888675"/>
            <a:ext cx="4477519" cy="852902"/>
          </a:xfrm>
          <a:prstGeom prst="rect">
            <a:avLst/>
          </a:prstGeom>
        </p:spPr>
        <p:style>
          <a:lnRef idx="2">
            <a:schemeClr val="accent1"/>
          </a:lnRef>
          <a:fillRef idx="1">
            <a:schemeClr val="lt1"/>
          </a:fillRef>
          <a:effectRef idx="0">
            <a:schemeClr val="accent1"/>
          </a:effectRef>
          <a:fontRef idx="minor">
            <a:schemeClr val="dk1"/>
          </a:fontRef>
        </p:style>
        <p:txBody>
          <a:bodyPr rtlCol="0">
            <a:norm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defTabSz="914400">
              <a:lnSpc>
                <a:spcPct val="90000"/>
              </a:lnSpc>
              <a:spcBef>
                <a:spcPts val="1000"/>
              </a:spcBef>
            </a:pPr>
            <a:r>
              <a:rPr lang="en-US" sz="1600" kern="1200" dirty="0">
                <a:solidFill>
                  <a:srgbClr val="003764"/>
                </a:solidFill>
                <a:latin typeface="+mn-lt"/>
                <a:ea typeface="+mn-ea"/>
                <a:cs typeface="+mn-cs"/>
              </a:rPr>
              <a:t>Navigation:  </a:t>
            </a:r>
            <a:r>
              <a:rPr lang="en-US" sz="1600" i="0" kern="1200" dirty="0">
                <a:solidFill>
                  <a:srgbClr val="003764"/>
                </a:solidFill>
                <a:effectLst/>
                <a:latin typeface="+mn-lt"/>
                <a:ea typeface="+mn-ea"/>
                <a:cs typeface="+mn-cs"/>
              </a:rPr>
              <a:t>Records and Enrollment &gt; Enrollment Reporting &gt; Veterans Benefit Reporting &gt; Veterans Tuition Worksheet</a:t>
            </a:r>
            <a:endParaRPr lang="en-US" sz="1600" kern="1200" dirty="0">
              <a:solidFill>
                <a:srgbClr val="003764"/>
              </a:solidFill>
              <a:latin typeface="+mn-lt"/>
              <a:ea typeface="+mn-ea"/>
              <a:cs typeface="+mn-cs"/>
            </a:endParaRPr>
          </a:p>
        </p:txBody>
      </p:sp>
      <p:pic>
        <p:nvPicPr>
          <p:cNvPr id="4" name="Picture 3">
            <a:extLst>
              <a:ext uri="{FF2B5EF4-FFF2-40B4-BE49-F238E27FC236}">
                <a16:creationId xmlns:a16="http://schemas.microsoft.com/office/drawing/2014/main" id="{3F986A1F-E1D3-4BE2-81A1-A2A3B844F325}"/>
              </a:ext>
            </a:extLst>
          </p:cNvPr>
          <p:cNvPicPr>
            <a:picLocks noChangeAspect="1"/>
          </p:cNvPicPr>
          <p:nvPr/>
        </p:nvPicPr>
        <p:blipFill>
          <a:blip r:embed="rId3"/>
          <a:stretch>
            <a:fillRect/>
          </a:stretch>
        </p:blipFill>
        <p:spPr>
          <a:xfrm>
            <a:off x="5705918" y="1569027"/>
            <a:ext cx="5771486" cy="4862477"/>
          </a:xfrm>
          <a:prstGeom prst="rect">
            <a:avLst/>
          </a:prstGeom>
          <a:noFill/>
        </p:spPr>
      </p:pic>
      <p:sp>
        <p:nvSpPr>
          <p:cNvPr id="17" name="Slide Number Placeholder 4">
            <a:extLst>
              <a:ext uri="{FF2B5EF4-FFF2-40B4-BE49-F238E27FC236}">
                <a16:creationId xmlns:a16="http://schemas.microsoft.com/office/drawing/2014/main" id="{25192074-B0D7-F5C5-319A-930F1BACC4DD}"/>
              </a:ext>
            </a:extLst>
          </p:cNvPr>
          <p:cNvSpPr>
            <a:spLocks noGrp="1"/>
          </p:cNvSpPr>
          <p:nvPr>
            <p:ph type="sldNum" sz="quarter" idx="12"/>
          </p:nvPr>
        </p:nvSpPr>
        <p:spPr>
          <a:xfrm>
            <a:off x="11222182" y="6529853"/>
            <a:ext cx="609599" cy="191623"/>
          </a:xfrm>
        </p:spPr>
        <p:txBody>
          <a:bodyPr/>
          <a:lstStyle/>
          <a:p>
            <a:pPr>
              <a:spcAft>
                <a:spcPts val="600"/>
              </a:spcAft>
            </a:pPr>
            <a:fld id="{DEE5BC03-7CE3-4FE3-BC0A-0ACCA8AC1F24}" type="slidenum">
              <a:rPr lang="en-US" smtClean="0"/>
              <a:pPr>
                <a:spcAft>
                  <a:spcPts val="600"/>
                </a:spcAft>
              </a:pPr>
              <a:t>23</a:t>
            </a:fld>
            <a:endParaRPr lang="en-US"/>
          </a:p>
        </p:txBody>
      </p:sp>
      <p:pic>
        <p:nvPicPr>
          <p:cNvPr id="5" name="Picture 4">
            <a:extLst>
              <a:ext uri="{FF2B5EF4-FFF2-40B4-BE49-F238E27FC236}">
                <a16:creationId xmlns:a16="http://schemas.microsoft.com/office/drawing/2014/main" id="{EF31768E-B703-D41E-8BFA-338D8D72E456}"/>
              </a:ext>
            </a:extLst>
          </p:cNvPr>
          <p:cNvPicPr>
            <a:picLocks noChangeAspect="1"/>
          </p:cNvPicPr>
          <p:nvPr/>
        </p:nvPicPr>
        <p:blipFill>
          <a:blip r:embed="rId4"/>
          <a:stretch>
            <a:fillRect/>
          </a:stretch>
        </p:blipFill>
        <p:spPr>
          <a:xfrm>
            <a:off x="3205822" y="4000265"/>
            <a:ext cx="1809524" cy="2133333"/>
          </a:xfrm>
          <a:prstGeom prst="rect">
            <a:avLst/>
          </a:prstGeom>
        </p:spPr>
      </p:pic>
      <p:sp>
        <p:nvSpPr>
          <p:cNvPr id="7" name="TextBox 2">
            <a:extLst>
              <a:ext uri="{FF2B5EF4-FFF2-40B4-BE49-F238E27FC236}">
                <a16:creationId xmlns:a16="http://schemas.microsoft.com/office/drawing/2014/main" id="{52108BE4-4BB6-35E8-ABA5-B4477C1A5C54}"/>
              </a:ext>
            </a:extLst>
          </p:cNvPr>
          <p:cNvSpPr txBox="1"/>
          <p:nvPr/>
        </p:nvSpPr>
        <p:spPr>
          <a:xfrm>
            <a:off x="628128" y="4804560"/>
            <a:ext cx="1809524" cy="852902"/>
          </a:xfrm>
          <a:prstGeom prst="rect">
            <a:avLst/>
          </a:prstGeom>
        </p:spPr>
        <p:style>
          <a:lnRef idx="2">
            <a:schemeClr val="accent1"/>
          </a:lnRef>
          <a:fillRef idx="1">
            <a:schemeClr val="lt1"/>
          </a:fillRef>
          <a:effectRef idx="0">
            <a:schemeClr val="accent1"/>
          </a:effectRef>
          <a:fontRef idx="minor">
            <a:schemeClr val="dk1"/>
          </a:fontRef>
        </p:style>
        <p:txBody>
          <a:bodyPr rtlCol="0">
            <a:normAutofit fontScale="92500" lnSpcReduction="10000"/>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defTabSz="914400">
              <a:lnSpc>
                <a:spcPct val="90000"/>
              </a:lnSpc>
              <a:spcBef>
                <a:spcPts val="1000"/>
              </a:spcBef>
            </a:pPr>
            <a:r>
              <a:rPr lang="en-US" sz="1600" kern="1200" dirty="0">
                <a:solidFill>
                  <a:srgbClr val="003764"/>
                </a:solidFill>
                <a:latin typeface="+mn-lt"/>
                <a:ea typeface="+mn-ea"/>
                <a:cs typeface="+mn-cs"/>
              </a:rPr>
              <a:t>Tui</a:t>
            </a:r>
            <a:r>
              <a:rPr lang="en-US" sz="1600" dirty="0">
                <a:solidFill>
                  <a:srgbClr val="003764"/>
                </a:solidFill>
              </a:rPr>
              <a:t>tion Calculation before generating Veterans Tuition Worksheet</a:t>
            </a:r>
            <a:endParaRPr lang="en-US" sz="1600" kern="1200" dirty="0">
              <a:solidFill>
                <a:srgbClr val="003764"/>
              </a:solidFill>
              <a:latin typeface="+mn-lt"/>
              <a:ea typeface="+mn-ea"/>
              <a:cs typeface="+mn-cs"/>
            </a:endParaRPr>
          </a:p>
        </p:txBody>
      </p:sp>
      <p:pic>
        <p:nvPicPr>
          <p:cNvPr id="9" name="Picture 8">
            <a:extLst>
              <a:ext uri="{FF2B5EF4-FFF2-40B4-BE49-F238E27FC236}">
                <a16:creationId xmlns:a16="http://schemas.microsoft.com/office/drawing/2014/main" id="{6738084A-FFC2-EC4A-8441-D5120445B077}"/>
              </a:ext>
            </a:extLst>
          </p:cNvPr>
          <p:cNvPicPr>
            <a:picLocks noChangeAspect="1"/>
          </p:cNvPicPr>
          <p:nvPr/>
        </p:nvPicPr>
        <p:blipFill>
          <a:blip r:embed="rId5"/>
          <a:stretch>
            <a:fillRect/>
          </a:stretch>
        </p:blipFill>
        <p:spPr>
          <a:xfrm>
            <a:off x="2632986" y="5000548"/>
            <a:ext cx="495238" cy="495238"/>
          </a:xfrm>
          <a:prstGeom prst="rect">
            <a:avLst/>
          </a:prstGeom>
        </p:spPr>
      </p:pic>
    </p:spTree>
    <p:extLst>
      <p:ext uri="{BB962C8B-B14F-4D97-AF65-F5344CB8AC3E}">
        <p14:creationId xmlns:p14="http://schemas.microsoft.com/office/powerpoint/2010/main" val="3781656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8659" y="1385541"/>
            <a:ext cx="4214287" cy="1409614"/>
          </a:xfrm>
        </p:spPr>
        <p:txBody>
          <a:bodyPr anchor="b">
            <a:normAutofit/>
          </a:bodyPr>
          <a:lstStyle/>
          <a:p>
            <a:r>
              <a:rPr lang="en-US" kern="1200" cap="all" baseline="0" dirty="0">
                <a:latin typeface="+mj-lt"/>
                <a:ea typeface="+mj-ea"/>
                <a:cs typeface="+mj-cs"/>
              </a:rPr>
              <a:t>Veterans payment history</a:t>
            </a:r>
          </a:p>
        </p:txBody>
      </p:sp>
      <p:sp>
        <p:nvSpPr>
          <p:cNvPr id="6" name="TextBox 2"/>
          <p:cNvSpPr txBox="1"/>
          <p:nvPr/>
        </p:nvSpPr>
        <p:spPr>
          <a:xfrm>
            <a:off x="648659" y="2888673"/>
            <a:ext cx="4214287" cy="852903"/>
          </a:xfrm>
          <a:prstGeom prst="rect">
            <a:avLst/>
          </a:prstGeom>
        </p:spPr>
        <p:style>
          <a:lnRef idx="2">
            <a:schemeClr val="accent1"/>
          </a:lnRef>
          <a:fillRef idx="1">
            <a:schemeClr val="lt1"/>
          </a:fillRef>
          <a:effectRef idx="0">
            <a:schemeClr val="accent1"/>
          </a:effectRef>
          <a:fontRef idx="minor">
            <a:schemeClr val="dk1"/>
          </a:fontRef>
        </p:style>
        <p:txBody>
          <a:bodyPr rtlCol="0">
            <a:norm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defTabSz="914400">
              <a:lnSpc>
                <a:spcPct val="90000"/>
              </a:lnSpc>
              <a:spcBef>
                <a:spcPts val="1000"/>
              </a:spcBef>
            </a:pPr>
            <a:r>
              <a:rPr lang="en-US" sz="1600" kern="1200" dirty="0">
                <a:solidFill>
                  <a:srgbClr val="003764"/>
                </a:solidFill>
                <a:latin typeface="+mn-lt"/>
                <a:ea typeface="+mn-ea"/>
                <a:cs typeface="+mn-cs"/>
              </a:rPr>
              <a:t>Navigation:  </a:t>
            </a:r>
            <a:r>
              <a:rPr lang="en-US" sz="1600" i="0" kern="1200" dirty="0">
                <a:solidFill>
                  <a:srgbClr val="003764"/>
                </a:solidFill>
                <a:effectLst/>
                <a:latin typeface="+mn-lt"/>
                <a:ea typeface="+mn-ea"/>
                <a:cs typeface="+mn-cs"/>
              </a:rPr>
              <a:t>Records and Enrollment &gt; Enrollment Reporting &gt; Veterans Benefit Reporting &gt; Veterans Payment History</a:t>
            </a:r>
            <a:endParaRPr lang="en-US" sz="1600" kern="1200" dirty="0">
              <a:solidFill>
                <a:srgbClr val="003764"/>
              </a:solidFill>
              <a:latin typeface="+mn-lt"/>
              <a:ea typeface="+mn-ea"/>
              <a:cs typeface="+mn-cs"/>
            </a:endParaRPr>
          </a:p>
        </p:txBody>
      </p:sp>
      <p:pic>
        <p:nvPicPr>
          <p:cNvPr id="5" name="Content Placeholder 4">
            <a:extLst>
              <a:ext uri="{FF2B5EF4-FFF2-40B4-BE49-F238E27FC236}">
                <a16:creationId xmlns:a16="http://schemas.microsoft.com/office/drawing/2014/main" id="{0B93C4FD-63A7-080D-CCF6-C21D62749EF6}"/>
              </a:ext>
            </a:extLst>
          </p:cNvPr>
          <p:cNvPicPr>
            <a:picLocks noGrp="1" noChangeAspect="1"/>
          </p:cNvPicPr>
          <p:nvPr>
            <p:ph idx="1"/>
          </p:nvPr>
        </p:nvPicPr>
        <p:blipFill>
          <a:blip r:embed="rId3"/>
          <a:stretch>
            <a:fillRect/>
          </a:stretch>
        </p:blipFill>
        <p:spPr>
          <a:xfrm>
            <a:off x="5207421" y="1811909"/>
            <a:ext cx="6721475" cy="4438347"/>
          </a:xfrm>
        </p:spPr>
      </p:pic>
      <p:sp>
        <p:nvSpPr>
          <p:cNvPr id="17" name="Slide Number Placeholder 4">
            <a:extLst>
              <a:ext uri="{FF2B5EF4-FFF2-40B4-BE49-F238E27FC236}">
                <a16:creationId xmlns:a16="http://schemas.microsoft.com/office/drawing/2014/main" id="{25192074-B0D7-F5C5-319A-930F1BACC4DD}"/>
              </a:ext>
            </a:extLst>
          </p:cNvPr>
          <p:cNvSpPr>
            <a:spLocks noGrp="1"/>
          </p:cNvSpPr>
          <p:nvPr>
            <p:ph type="sldNum" sz="quarter" idx="12"/>
          </p:nvPr>
        </p:nvSpPr>
        <p:spPr>
          <a:xfrm>
            <a:off x="11222182" y="6529853"/>
            <a:ext cx="6095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24</a:t>
            </a:fld>
            <a:endParaRPr lang="en-US" sz="700"/>
          </a:p>
        </p:txBody>
      </p:sp>
      <p:pic>
        <p:nvPicPr>
          <p:cNvPr id="8" name="Picture 7">
            <a:extLst>
              <a:ext uri="{FF2B5EF4-FFF2-40B4-BE49-F238E27FC236}">
                <a16:creationId xmlns:a16="http://schemas.microsoft.com/office/drawing/2014/main" id="{D8F31AF2-1FAB-92BB-A8D1-80F9E181F3D8}"/>
              </a:ext>
            </a:extLst>
          </p:cNvPr>
          <p:cNvPicPr>
            <a:picLocks noChangeAspect="1"/>
          </p:cNvPicPr>
          <p:nvPr/>
        </p:nvPicPr>
        <p:blipFill>
          <a:blip r:embed="rId4"/>
          <a:stretch>
            <a:fillRect/>
          </a:stretch>
        </p:blipFill>
        <p:spPr>
          <a:xfrm>
            <a:off x="1812945" y="4193113"/>
            <a:ext cx="1885714" cy="2057143"/>
          </a:xfrm>
          <a:prstGeom prst="rect">
            <a:avLst/>
          </a:prstGeom>
        </p:spPr>
      </p:pic>
    </p:spTree>
    <p:extLst>
      <p:ext uri="{BB962C8B-B14F-4D97-AF65-F5344CB8AC3E}">
        <p14:creationId xmlns:p14="http://schemas.microsoft.com/office/powerpoint/2010/main" val="1044235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43541"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DEMONSTRATION</a:t>
            </a:r>
          </a:p>
        </p:txBody>
      </p:sp>
    </p:spTree>
    <p:extLst>
      <p:ext uri="{BB962C8B-B14F-4D97-AF65-F5344CB8AC3E}">
        <p14:creationId xmlns:p14="http://schemas.microsoft.com/office/powerpoint/2010/main" val="916597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2043541" y="220930"/>
            <a:ext cx="8336975" cy="5920099"/>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lgn="ctr">
              <a:buNone/>
            </a:pPr>
            <a:endParaRPr lang="en-US" sz="4000" b="1" dirty="0"/>
          </a:p>
          <a:p>
            <a:pPr marL="0" indent="0" algn="ctr">
              <a:buNone/>
            </a:pPr>
            <a:r>
              <a:rPr lang="en-US" sz="4000" b="1" dirty="0"/>
              <a:t>QUERY TO TRACK </a:t>
            </a:r>
          </a:p>
          <a:p>
            <a:pPr marL="0" indent="0" algn="ctr">
              <a:buNone/>
            </a:pPr>
            <a:r>
              <a:rPr lang="en-US" sz="4000" b="1" dirty="0"/>
              <a:t>ENROLLMENT CHANGES</a:t>
            </a:r>
          </a:p>
        </p:txBody>
      </p:sp>
    </p:spTree>
    <p:extLst>
      <p:ext uri="{BB962C8B-B14F-4D97-AF65-F5344CB8AC3E}">
        <p14:creationId xmlns:p14="http://schemas.microsoft.com/office/powerpoint/2010/main" val="1698551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6368" y="1485854"/>
            <a:ext cx="11113851" cy="736311"/>
          </a:xfrm>
        </p:spPr>
        <p:txBody>
          <a:bodyPr>
            <a:normAutofit/>
          </a:bodyPr>
          <a:lstStyle/>
          <a:p>
            <a:r>
              <a:rPr lang="en-US" kern="1200" cap="all" baseline="0">
                <a:latin typeface="+mj-lt"/>
                <a:ea typeface="+mj-ea"/>
                <a:cs typeface="+mj-cs"/>
              </a:rPr>
              <a:t>QUERIES TO TRACK ENROLLMENT CHANGES</a:t>
            </a:r>
          </a:p>
        </p:txBody>
      </p:sp>
      <p:pic>
        <p:nvPicPr>
          <p:cNvPr id="5" name="Content Placeholder 4">
            <a:extLst>
              <a:ext uri="{FF2B5EF4-FFF2-40B4-BE49-F238E27FC236}">
                <a16:creationId xmlns:a16="http://schemas.microsoft.com/office/drawing/2014/main" id="{E296BF20-67EE-D0A9-7505-D6BAC950D875}"/>
              </a:ext>
            </a:extLst>
          </p:cNvPr>
          <p:cNvPicPr>
            <a:picLocks noGrp="1" noChangeAspect="1"/>
          </p:cNvPicPr>
          <p:nvPr>
            <p:ph sz="half" idx="2"/>
          </p:nvPr>
        </p:nvPicPr>
        <p:blipFill>
          <a:blip r:embed="rId3"/>
          <a:stretch>
            <a:fillRect/>
          </a:stretch>
        </p:blipFill>
        <p:spPr>
          <a:xfrm>
            <a:off x="560716" y="3845319"/>
            <a:ext cx="5336504" cy="1093983"/>
          </a:xfrm>
          <a:prstGeom prst="rect">
            <a:avLst/>
          </a:prstGeom>
          <a:noFill/>
        </p:spPr>
      </p:pic>
      <p:sp>
        <p:nvSpPr>
          <p:cNvPr id="6" name="TextBox 2"/>
          <p:cNvSpPr txBox="1"/>
          <p:nvPr/>
        </p:nvSpPr>
        <p:spPr>
          <a:xfrm>
            <a:off x="573694" y="2350556"/>
            <a:ext cx="3595634" cy="524894"/>
          </a:xfrm>
          <a:prstGeom prst="rect">
            <a:avLst/>
          </a:prstGeom>
        </p:spPr>
        <p:style>
          <a:lnRef idx="2">
            <a:schemeClr val="accent1"/>
          </a:lnRef>
          <a:fillRef idx="1">
            <a:schemeClr val="lt1"/>
          </a:fillRef>
          <a:effectRef idx="0">
            <a:schemeClr val="accent1"/>
          </a:effectRef>
          <a:fontRef idx="minor">
            <a:schemeClr val="dk1"/>
          </a:fontRef>
        </p:style>
        <p:txBody>
          <a:bodyPr rtlCol="0" anchor="b">
            <a:normAutofit lnSpcReduction="10000"/>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defTabSz="914400">
              <a:lnSpc>
                <a:spcPct val="90000"/>
              </a:lnSpc>
              <a:spcBef>
                <a:spcPts val="1000"/>
              </a:spcBef>
            </a:pPr>
            <a:r>
              <a:rPr lang="en-US" sz="1600" b="1" i="0" dirty="0">
                <a:solidFill>
                  <a:schemeClr val="accent5">
                    <a:lumMod val="50000"/>
                  </a:schemeClr>
                </a:solidFill>
                <a:effectLst/>
                <a:latin typeface="Helvetica Neue"/>
              </a:rPr>
              <a:t>Navigation: </a:t>
            </a:r>
            <a:r>
              <a:rPr lang="en-US" sz="1600" i="0" dirty="0">
                <a:solidFill>
                  <a:schemeClr val="accent5">
                    <a:lumMod val="50000"/>
                  </a:schemeClr>
                </a:solidFill>
                <a:effectLst/>
                <a:latin typeface="Helvetica Neue"/>
              </a:rPr>
              <a:t>Reporting Tools &gt; Query &gt; Query Viewer</a:t>
            </a:r>
            <a:endParaRPr lang="en-US" sz="1700" kern="1200" dirty="0">
              <a:solidFill>
                <a:schemeClr val="accent5">
                  <a:lumMod val="50000"/>
                </a:schemeClr>
              </a:solidFill>
              <a:latin typeface="+mn-lt"/>
              <a:ea typeface="+mn-ea"/>
              <a:cs typeface="+mn-cs"/>
            </a:endParaRPr>
          </a:p>
        </p:txBody>
      </p:sp>
      <p:pic>
        <p:nvPicPr>
          <p:cNvPr id="12" name="Content Placeholder 11">
            <a:extLst>
              <a:ext uri="{FF2B5EF4-FFF2-40B4-BE49-F238E27FC236}">
                <a16:creationId xmlns:a16="http://schemas.microsoft.com/office/drawing/2014/main" id="{5918D249-C0BA-AB79-B301-0494985F9F7B}"/>
              </a:ext>
            </a:extLst>
          </p:cNvPr>
          <p:cNvPicPr>
            <a:picLocks noGrp="1" noChangeAspect="1"/>
          </p:cNvPicPr>
          <p:nvPr>
            <p:ph sz="quarter" idx="4"/>
          </p:nvPr>
        </p:nvPicPr>
        <p:blipFill>
          <a:blip r:embed="rId4"/>
          <a:stretch>
            <a:fillRect/>
          </a:stretch>
        </p:blipFill>
        <p:spPr>
          <a:xfrm>
            <a:off x="5897220" y="2741877"/>
            <a:ext cx="6116380" cy="3607265"/>
          </a:xfrm>
        </p:spPr>
      </p:pic>
      <p:sp>
        <p:nvSpPr>
          <p:cNvPr id="15" name="Slide Number Placeholder 6">
            <a:extLst>
              <a:ext uri="{FF2B5EF4-FFF2-40B4-BE49-F238E27FC236}">
                <a16:creationId xmlns:a16="http://schemas.microsoft.com/office/drawing/2014/main" id="{049D87B4-B2FC-1B2B-2745-62BBBE5088FB}"/>
              </a:ext>
            </a:extLst>
          </p:cNvPr>
          <p:cNvSpPr>
            <a:spLocks noGrp="1"/>
          </p:cNvSpPr>
          <p:nvPr>
            <p:ph type="sldNum" sz="quarter" idx="12"/>
          </p:nvPr>
        </p:nvSpPr>
        <p:spPr>
          <a:xfrm>
            <a:off x="11222182" y="6529853"/>
            <a:ext cx="609599" cy="191623"/>
          </a:xfrm>
        </p:spPr>
        <p:txBody>
          <a:bodyPr/>
          <a:lstStyle/>
          <a:p>
            <a:pPr>
              <a:spcAft>
                <a:spcPts val="600"/>
              </a:spcAft>
            </a:pPr>
            <a:fld id="{DEE5BC03-7CE3-4FE3-BC0A-0ACCA8AC1F24}" type="slidenum">
              <a:rPr lang="en-US" smtClean="0"/>
              <a:pPr>
                <a:spcAft>
                  <a:spcPts val="600"/>
                </a:spcAft>
              </a:pPr>
              <a:t>27</a:t>
            </a:fld>
            <a:endParaRPr lang="en-US"/>
          </a:p>
        </p:txBody>
      </p:sp>
    </p:spTree>
    <p:extLst>
      <p:ext uri="{BB962C8B-B14F-4D97-AF65-F5344CB8AC3E}">
        <p14:creationId xmlns:p14="http://schemas.microsoft.com/office/powerpoint/2010/main" val="1378640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2043541" y="220930"/>
            <a:ext cx="8336975" cy="5920099"/>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lgn="ctr">
              <a:buNone/>
            </a:pPr>
            <a:endParaRPr lang="en-US" sz="4000" b="1" dirty="0"/>
          </a:p>
          <a:p>
            <a:pPr marL="0" indent="0" algn="ctr">
              <a:buNone/>
            </a:pPr>
            <a:r>
              <a:rPr lang="en-US" sz="4000" b="1" dirty="0"/>
              <a:t>QUERY FOR RECON ON </a:t>
            </a:r>
          </a:p>
          <a:p>
            <a:pPr marL="0" indent="0" algn="ctr">
              <a:buNone/>
            </a:pPr>
            <a:r>
              <a:rPr lang="en-US" sz="4000" b="1" dirty="0"/>
              <a:t>VET STUDENT GROUPS</a:t>
            </a:r>
          </a:p>
        </p:txBody>
      </p:sp>
    </p:spTree>
    <p:extLst>
      <p:ext uri="{BB962C8B-B14F-4D97-AF65-F5344CB8AC3E}">
        <p14:creationId xmlns:p14="http://schemas.microsoft.com/office/powerpoint/2010/main" val="3771889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6368" y="1485854"/>
            <a:ext cx="11113851" cy="736311"/>
          </a:xfrm>
        </p:spPr>
        <p:txBody>
          <a:bodyPr>
            <a:normAutofit/>
          </a:bodyPr>
          <a:lstStyle/>
          <a:p>
            <a:r>
              <a:rPr lang="en-US" kern="1200" cap="all" baseline="0" dirty="0">
                <a:latin typeface="+mj-lt"/>
                <a:ea typeface="+mj-ea"/>
                <a:cs typeface="+mj-cs"/>
              </a:rPr>
              <a:t>QUERIES </a:t>
            </a:r>
            <a:r>
              <a:rPr lang="en-US" dirty="0"/>
              <a:t>FOR RECON ON </a:t>
            </a:r>
            <a:r>
              <a:rPr lang="en-US" kern="1200" cap="all" baseline="0" dirty="0">
                <a:latin typeface="+mj-lt"/>
                <a:ea typeface="+mj-ea"/>
                <a:cs typeface="+mj-cs"/>
              </a:rPr>
              <a:t>VET STUDENT GROUPS </a:t>
            </a:r>
          </a:p>
        </p:txBody>
      </p:sp>
      <p:sp>
        <p:nvSpPr>
          <p:cNvPr id="6" name="TextBox 2"/>
          <p:cNvSpPr txBox="1"/>
          <p:nvPr/>
        </p:nvSpPr>
        <p:spPr>
          <a:xfrm>
            <a:off x="573694" y="2350556"/>
            <a:ext cx="3595634" cy="524894"/>
          </a:xfrm>
          <a:prstGeom prst="rect">
            <a:avLst/>
          </a:prstGeom>
        </p:spPr>
        <p:style>
          <a:lnRef idx="2">
            <a:schemeClr val="accent1"/>
          </a:lnRef>
          <a:fillRef idx="1">
            <a:schemeClr val="lt1"/>
          </a:fillRef>
          <a:effectRef idx="0">
            <a:schemeClr val="accent1"/>
          </a:effectRef>
          <a:fontRef idx="minor">
            <a:schemeClr val="dk1"/>
          </a:fontRef>
        </p:style>
        <p:txBody>
          <a:bodyPr rtlCol="0" anchor="b">
            <a:normAutofit lnSpcReduction="10000"/>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defTabSz="914400">
              <a:lnSpc>
                <a:spcPct val="90000"/>
              </a:lnSpc>
              <a:spcBef>
                <a:spcPts val="1000"/>
              </a:spcBef>
            </a:pPr>
            <a:r>
              <a:rPr lang="en-US" sz="1600" b="1" i="0" dirty="0">
                <a:solidFill>
                  <a:schemeClr val="accent5">
                    <a:lumMod val="50000"/>
                  </a:schemeClr>
                </a:solidFill>
                <a:effectLst/>
                <a:latin typeface="Helvetica Neue"/>
              </a:rPr>
              <a:t>Navigation: </a:t>
            </a:r>
            <a:r>
              <a:rPr lang="en-US" sz="1600" i="0" dirty="0">
                <a:solidFill>
                  <a:schemeClr val="accent5">
                    <a:lumMod val="50000"/>
                  </a:schemeClr>
                </a:solidFill>
                <a:effectLst/>
                <a:latin typeface="Helvetica Neue"/>
              </a:rPr>
              <a:t>Reporting Tools &gt; Query &gt; </a:t>
            </a:r>
            <a:r>
              <a:rPr lang="en-US" sz="1600" dirty="0">
                <a:solidFill>
                  <a:schemeClr val="accent5">
                    <a:lumMod val="50000"/>
                  </a:schemeClr>
                </a:solidFill>
                <a:latin typeface="Helvetica Neue"/>
              </a:rPr>
              <a:t>Schedule Query</a:t>
            </a:r>
            <a:endParaRPr lang="en-US" sz="1700" kern="1200" dirty="0">
              <a:solidFill>
                <a:schemeClr val="accent5">
                  <a:lumMod val="50000"/>
                </a:schemeClr>
              </a:solidFill>
              <a:latin typeface="+mn-lt"/>
              <a:ea typeface="+mn-ea"/>
              <a:cs typeface="+mn-cs"/>
            </a:endParaRPr>
          </a:p>
        </p:txBody>
      </p:sp>
      <p:sp>
        <p:nvSpPr>
          <p:cNvPr id="15" name="Slide Number Placeholder 6">
            <a:extLst>
              <a:ext uri="{FF2B5EF4-FFF2-40B4-BE49-F238E27FC236}">
                <a16:creationId xmlns:a16="http://schemas.microsoft.com/office/drawing/2014/main" id="{049D87B4-B2FC-1B2B-2745-62BBBE5088FB}"/>
              </a:ext>
            </a:extLst>
          </p:cNvPr>
          <p:cNvSpPr>
            <a:spLocks noGrp="1"/>
          </p:cNvSpPr>
          <p:nvPr>
            <p:ph type="sldNum" sz="quarter" idx="12"/>
          </p:nvPr>
        </p:nvSpPr>
        <p:spPr>
          <a:xfrm>
            <a:off x="11222182" y="6529853"/>
            <a:ext cx="609599" cy="191623"/>
          </a:xfrm>
        </p:spPr>
        <p:txBody>
          <a:bodyPr/>
          <a:lstStyle/>
          <a:p>
            <a:pPr>
              <a:spcAft>
                <a:spcPts val="600"/>
              </a:spcAft>
            </a:pPr>
            <a:fld id="{DEE5BC03-7CE3-4FE3-BC0A-0ACCA8AC1F24}" type="slidenum">
              <a:rPr lang="en-US" smtClean="0"/>
              <a:pPr>
                <a:spcAft>
                  <a:spcPts val="600"/>
                </a:spcAft>
              </a:pPr>
              <a:t>29</a:t>
            </a:fld>
            <a:endParaRPr lang="en-US"/>
          </a:p>
        </p:txBody>
      </p:sp>
      <p:pic>
        <p:nvPicPr>
          <p:cNvPr id="8" name="Content Placeholder 7" descr="Logo&#10;&#10;Description automatically generated">
            <a:extLst>
              <a:ext uri="{FF2B5EF4-FFF2-40B4-BE49-F238E27FC236}">
                <a16:creationId xmlns:a16="http://schemas.microsoft.com/office/drawing/2014/main" id="{2ACA81B2-9FD1-5D8D-5D35-C5F427F922A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3694" y="3982551"/>
            <a:ext cx="4633294" cy="759179"/>
          </a:xfrm>
          <a:ln>
            <a:solidFill>
              <a:schemeClr val="bg1"/>
            </a:solidFill>
          </a:ln>
        </p:spPr>
      </p:pic>
      <p:pic>
        <p:nvPicPr>
          <p:cNvPr id="13" name="Content Placeholder 12" descr="A screenshot of a computer&#10;&#10;Description automatically generated with medium confidence">
            <a:extLst>
              <a:ext uri="{FF2B5EF4-FFF2-40B4-BE49-F238E27FC236}">
                <a16:creationId xmlns:a16="http://schemas.microsoft.com/office/drawing/2014/main" id="{DBE7DDB6-DD93-F518-160C-6AC5C2550B95}"/>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446946" y="2678804"/>
            <a:ext cx="6635786" cy="2638492"/>
          </a:xfrm>
          <a:ln>
            <a:solidFill>
              <a:schemeClr val="tx1"/>
            </a:solidFill>
          </a:ln>
        </p:spPr>
      </p:pic>
    </p:spTree>
    <p:extLst>
      <p:ext uri="{BB962C8B-B14F-4D97-AF65-F5344CB8AC3E}">
        <p14:creationId xmlns:p14="http://schemas.microsoft.com/office/powerpoint/2010/main" val="397964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7" name="Google Shape;157;p26"/>
          <p:cNvPicPr preferRelativeResize="0"/>
          <p:nvPr/>
        </p:nvPicPr>
        <p:blipFill rotWithShape="1">
          <a:blip r:embed="rId3">
            <a:alphaModFix/>
          </a:blip>
          <a:srcRect/>
          <a:stretch/>
        </p:blipFill>
        <p:spPr>
          <a:xfrm>
            <a:off x="1830847" y="1261181"/>
            <a:ext cx="7149503" cy="5458738"/>
          </a:xfrm>
          <a:prstGeom prst="rect">
            <a:avLst/>
          </a:prstGeom>
          <a:noFill/>
          <a:ln>
            <a:noFill/>
          </a:ln>
        </p:spPr>
      </p:pic>
      <p:sp>
        <p:nvSpPr>
          <p:cNvPr id="2" name="Rectangle 1"/>
          <p:cNvSpPr/>
          <p:nvPr/>
        </p:nvSpPr>
        <p:spPr>
          <a:xfrm>
            <a:off x="8707225" y="5156462"/>
            <a:ext cx="612742" cy="377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247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2043541" y="220930"/>
            <a:ext cx="8336975" cy="5920099"/>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lgn="ctr">
              <a:buNone/>
            </a:pPr>
            <a:endParaRPr lang="en-US" sz="4000" b="1" dirty="0"/>
          </a:p>
          <a:p>
            <a:pPr marL="0" indent="0" algn="ctr">
              <a:buNone/>
            </a:pPr>
            <a:r>
              <a:rPr lang="en-US" sz="4000" b="1" dirty="0"/>
              <a:t>QUERIES/REPORTS FOR RECON ON </a:t>
            </a:r>
          </a:p>
          <a:p>
            <a:pPr marL="0" indent="0" algn="ctr">
              <a:buNone/>
            </a:pPr>
            <a:r>
              <a:rPr lang="en-US" sz="4000" b="1" dirty="0"/>
              <a:t>THIRD PARTY CONTRACTS</a:t>
            </a:r>
          </a:p>
        </p:txBody>
      </p:sp>
    </p:spTree>
    <p:extLst>
      <p:ext uri="{BB962C8B-B14F-4D97-AF65-F5344CB8AC3E}">
        <p14:creationId xmlns:p14="http://schemas.microsoft.com/office/powerpoint/2010/main" val="1105324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6368" y="1485854"/>
            <a:ext cx="11113851" cy="736311"/>
          </a:xfrm>
        </p:spPr>
        <p:txBody>
          <a:bodyPr>
            <a:normAutofit fontScale="90000"/>
          </a:bodyPr>
          <a:lstStyle/>
          <a:p>
            <a:pPr marL="0" indent="0" algn="ctr">
              <a:buNone/>
            </a:pPr>
            <a:r>
              <a:rPr lang="en-US" sz="3600" b="1" dirty="0"/>
              <a:t>QUERIES/REPORTS FOR RECON ON THIRD PARTY CONTRACTS</a:t>
            </a:r>
          </a:p>
        </p:txBody>
      </p:sp>
      <p:sp>
        <p:nvSpPr>
          <p:cNvPr id="6" name="TextBox 2"/>
          <p:cNvSpPr txBox="1"/>
          <p:nvPr/>
        </p:nvSpPr>
        <p:spPr>
          <a:xfrm>
            <a:off x="989660" y="2123443"/>
            <a:ext cx="5243632" cy="387036"/>
          </a:xfrm>
          <a:prstGeom prst="rect">
            <a:avLst/>
          </a:prstGeom>
        </p:spPr>
        <p:style>
          <a:lnRef idx="2">
            <a:schemeClr val="accent1"/>
          </a:lnRef>
          <a:fillRef idx="1">
            <a:schemeClr val="lt1"/>
          </a:fillRef>
          <a:effectRef idx="0">
            <a:schemeClr val="accent1"/>
          </a:effectRef>
          <a:fontRef idx="minor">
            <a:schemeClr val="dk1"/>
          </a:fontRef>
        </p:style>
        <p:txBody>
          <a:bodyPr rtlCol="0" anchor="b">
            <a:norm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defTabSz="914400">
              <a:lnSpc>
                <a:spcPct val="90000"/>
              </a:lnSpc>
              <a:spcBef>
                <a:spcPts val="1000"/>
              </a:spcBef>
            </a:pPr>
            <a:r>
              <a:rPr lang="en-US" sz="1600" b="1" i="0" dirty="0">
                <a:solidFill>
                  <a:schemeClr val="accent5">
                    <a:lumMod val="50000"/>
                  </a:schemeClr>
                </a:solidFill>
                <a:effectLst/>
                <a:latin typeface="Helvetica Neue"/>
              </a:rPr>
              <a:t>Navigation: </a:t>
            </a:r>
            <a:r>
              <a:rPr lang="en-US" sz="1600" i="0" dirty="0">
                <a:solidFill>
                  <a:schemeClr val="accent5">
                    <a:lumMod val="50000"/>
                  </a:schemeClr>
                </a:solidFill>
                <a:effectLst/>
                <a:latin typeface="Helvetica Neue"/>
              </a:rPr>
              <a:t>Reporting Tools &gt; Query &gt; </a:t>
            </a:r>
            <a:r>
              <a:rPr lang="en-US" sz="1600" dirty="0">
                <a:solidFill>
                  <a:schemeClr val="accent5">
                    <a:lumMod val="50000"/>
                  </a:schemeClr>
                </a:solidFill>
                <a:latin typeface="Helvetica Neue"/>
              </a:rPr>
              <a:t>Schedule Query</a:t>
            </a:r>
            <a:endParaRPr lang="en-US" sz="1700" kern="1200" dirty="0">
              <a:solidFill>
                <a:schemeClr val="accent5">
                  <a:lumMod val="50000"/>
                </a:schemeClr>
              </a:solidFill>
              <a:latin typeface="+mn-lt"/>
              <a:ea typeface="+mn-ea"/>
              <a:cs typeface="+mn-cs"/>
            </a:endParaRPr>
          </a:p>
        </p:txBody>
      </p:sp>
      <p:sp>
        <p:nvSpPr>
          <p:cNvPr id="15" name="Slide Number Placeholder 6">
            <a:extLst>
              <a:ext uri="{FF2B5EF4-FFF2-40B4-BE49-F238E27FC236}">
                <a16:creationId xmlns:a16="http://schemas.microsoft.com/office/drawing/2014/main" id="{049D87B4-B2FC-1B2B-2745-62BBBE5088FB}"/>
              </a:ext>
            </a:extLst>
          </p:cNvPr>
          <p:cNvSpPr>
            <a:spLocks noGrp="1"/>
          </p:cNvSpPr>
          <p:nvPr>
            <p:ph type="sldNum" sz="quarter" idx="12"/>
          </p:nvPr>
        </p:nvSpPr>
        <p:spPr>
          <a:xfrm>
            <a:off x="11222182" y="6529853"/>
            <a:ext cx="609599" cy="191623"/>
          </a:xfrm>
        </p:spPr>
        <p:txBody>
          <a:bodyPr/>
          <a:lstStyle/>
          <a:p>
            <a:pPr>
              <a:spcAft>
                <a:spcPts val="600"/>
              </a:spcAft>
            </a:pPr>
            <a:fld id="{DEE5BC03-7CE3-4FE3-BC0A-0ACCA8AC1F24}" type="slidenum">
              <a:rPr lang="en-US" smtClean="0"/>
              <a:pPr>
                <a:spcAft>
                  <a:spcPts val="600"/>
                </a:spcAft>
              </a:pPr>
              <a:t>31</a:t>
            </a:fld>
            <a:endParaRPr lang="en-US"/>
          </a:p>
        </p:txBody>
      </p:sp>
      <p:sp>
        <p:nvSpPr>
          <p:cNvPr id="7" name="Content Placeholder 6">
            <a:extLst>
              <a:ext uri="{FF2B5EF4-FFF2-40B4-BE49-F238E27FC236}">
                <a16:creationId xmlns:a16="http://schemas.microsoft.com/office/drawing/2014/main" id="{3CC2DA4D-C475-E29F-8511-4A0EDDF27BCB}"/>
              </a:ext>
            </a:extLst>
          </p:cNvPr>
          <p:cNvSpPr>
            <a:spLocks noGrp="1"/>
          </p:cNvSpPr>
          <p:nvPr>
            <p:ph sz="half" idx="2"/>
          </p:nvPr>
        </p:nvSpPr>
        <p:spPr>
          <a:xfrm>
            <a:off x="3094283" y="3095786"/>
            <a:ext cx="6278019" cy="3313833"/>
          </a:xfrm>
        </p:spPr>
        <p:txBody>
          <a:bodyPr/>
          <a:lstStyle/>
          <a:p>
            <a:r>
              <a:rPr lang="en-US" dirty="0"/>
              <a:t>QCS_SF_THIRD_PRTY_VNDR_PAY_RCN</a:t>
            </a:r>
          </a:p>
          <a:p>
            <a:r>
              <a:rPr lang="en-US" dirty="0"/>
              <a:t>CTC_FA_THIRD_PARTY_PYMNTS</a:t>
            </a:r>
          </a:p>
          <a:p>
            <a:r>
              <a:rPr lang="en-US" dirty="0"/>
              <a:t>QCS_SF_3RD_PARTY_STUDENT_DTL</a:t>
            </a:r>
          </a:p>
          <a:p>
            <a:r>
              <a:rPr lang="en-US" dirty="0"/>
              <a:t>QCS_SF_3RD_PRTY_INVOICE_BI_CQP </a:t>
            </a:r>
          </a:p>
          <a:p>
            <a:endParaRPr lang="en-US" dirty="0"/>
          </a:p>
          <a:p>
            <a:endParaRPr lang="en-US" dirty="0"/>
          </a:p>
          <a:p>
            <a:endParaRPr lang="en-US" dirty="0"/>
          </a:p>
        </p:txBody>
      </p:sp>
    </p:spTree>
    <p:extLst>
      <p:ext uri="{BB962C8B-B14F-4D97-AF65-F5344CB8AC3E}">
        <p14:creationId xmlns:p14="http://schemas.microsoft.com/office/powerpoint/2010/main" val="3219698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60861" y="1245136"/>
            <a:ext cx="8336975" cy="797070"/>
          </a:xfrm>
        </p:spPr>
        <p:txBody>
          <a:bodyPr/>
          <a:lstStyle/>
          <a:p>
            <a:r>
              <a:rPr lang="en-US" dirty="0"/>
              <a:t>Outcomes</a:t>
            </a:r>
          </a:p>
        </p:txBody>
      </p:sp>
      <p:sp>
        <p:nvSpPr>
          <p:cNvPr id="6" name="Content Placeholder 5"/>
          <p:cNvSpPr>
            <a:spLocks noGrp="1"/>
          </p:cNvSpPr>
          <p:nvPr>
            <p:ph idx="1"/>
          </p:nvPr>
        </p:nvSpPr>
        <p:spPr>
          <a:xfrm>
            <a:off x="2060861" y="1916083"/>
            <a:ext cx="8336975" cy="4129995"/>
          </a:xfrm>
        </p:spPr>
        <p:txBody>
          <a:bodyPr/>
          <a:lstStyle/>
          <a:p>
            <a:pPr marL="0" indent="0">
              <a:buNone/>
            </a:pPr>
            <a:r>
              <a:rPr lang="en-US" dirty="0"/>
              <a:t>At training completion, you should be able to:</a:t>
            </a:r>
          </a:p>
          <a:p>
            <a:r>
              <a:rPr lang="en-US" sz="2400" dirty="0"/>
              <a:t>Understand how to track Veteran students at different phases</a:t>
            </a:r>
          </a:p>
          <a:p>
            <a:r>
              <a:rPr lang="en-US" sz="2400" dirty="0"/>
              <a:t>Understand how to code for in-state tuition for Veteran's Choice Act </a:t>
            </a:r>
          </a:p>
          <a:p>
            <a:r>
              <a:rPr lang="en-US" sz="2400" dirty="0"/>
              <a:t>Describe the different Types of Veteran Tuition Discounts</a:t>
            </a:r>
          </a:p>
          <a:p>
            <a:r>
              <a:rPr lang="en-US" sz="2400" dirty="0"/>
              <a:t>Understand how to apply the 100% State Tuition Waiver for Dependents of Veterans</a:t>
            </a:r>
          </a:p>
          <a:p>
            <a:r>
              <a:rPr lang="en-US" sz="2400" dirty="0"/>
              <a:t>Managing Veterans Benefit Information</a:t>
            </a:r>
          </a:p>
          <a:p>
            <a:r>
              <a:rPr lang="en-US" sz="2400"/>
              <a:t>Understand how to use query to track enrollment changes, track student groups, and recon on third-party payments</a:t>
            </a:r>
            <a:endParaRPr lang="en-US" sz="2400" dirty="0"/>
          </a:p>
        </p:txBody>
      </p:sp>
    </p:spTree>
    <p:custDataLst>
      <p:tags r:id="rId1"/>
    </p:custDataLst>
    <p:extLst>
      <p:ext uri="{BB962C8B-B14F-4D97-AF65-F5344CB8AC3E}">
        <p14:creationId xmlns:p14="http://schemas.microsoft.com/office/powerpoint/2010/main" val="255087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326131"/>
            <a:ext cx="7886700" cy="611619"/>
          </a:xfrm>
        </p:spPr>
        <p:txBody>
          <a:bodyPr/>
          <a:lstStyle/>
          <a:p>
            <a:r>
              <a:rPr lang="en-US" dirty="0"/>
              <a:t>Congratulations!  </a:t>
            </a:r>
          </a:p>
        </p:txBody>
      </p:sp>
      <p:sp>
        <p:nvSpPr>
          <p:cNvPr id="3" name="Text Placeholder 2"/>
          <p:cNvSpPr>
            <a:spLocks noGrp="1"/>
          </p:cNvSpPr>
          <p:nvPr>
            <p:ph type="body" sz="quarter" idx="10"/>
          </p:nvPr>
        </p:nvSpPr>
        <p:spPr>
          <a:xfrm>
            <a:off x="2152650" y="2017337"/>
            <a:ext cx="7886700" cy="3676886"/>
          </a:xfrm>
        </p:spPr>
        <p:txBody>
          <a:bodyPr/>
          <a:lstStyle/>
          <a:p>
            <a:r>
              <a:rPr lang="en-US" dirty="0"/>
              <a:t>You have successfully completed the Veterans’ Benefit Processing Cross-Pillar Just in Time Training! </a:t>
            </a:r>
          </a:p>
          <a:p>
            <a:r>
              <a:rPr lang="en-US" dirty="0"/>
              <a:t>Please refer to the ctcLink Reference Center for additional resource materials on today’s topics</a:t>
            </a:r>
          </a:p>
          <a:p>
            <a:r>
              <a:rPr lang="en-US" dirty="0"/>
              <a:t>Thank you for your participation today!</a:t>
            </a:r>
          </a:p>
        </p:txBody>
      </p:sp>
    </p:spTree>
    <p:custDataLst>
      <p:tags r:id="rId1"/>
    </p:custDataLst>
    <p:extLst>
      <p:ext uri="{BB962C8B-B14F-4D97-AF65-F5344CB8AC3E}">
        <p14:creationId xmlns:p14="http://schemas.microsoft.com/office/powerpoint/2010/main" val="418828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46562" y="1146931"/>
            <a:ext cx="8534403" cy="719850"/>
          </a:xfrm>
        </p:spPr>
        <p:txBody>
          <a:bodyPr/>
          <a:lstStyle/>
          <a:p>
            <a:r>
              <a:rPr lang="en-US" dirty="0"/>
              <a:t>Logistics and Agenda</a:t>
            </a:r>
          </a:p>
        </p:txBody>
      </p:sp>
      <p:graphicFrame>
        <p:nvGraphicFramePr>
          <p:cNvPr id="9" name="Content Placeholder 5"/>
          <p:cNvGraphicFramePr>
            <a:graphicFrameLocks noGrp="1"/>
          </p:cNvGraphicFramePr>
          <p:nvPr>
            <p:ph sz="half" idx="2"/>
            <p:extLst>
              <p:ext uri="{D42A27DB-BD31-4B8C-83A1-F6EECF244321}">
                <p14:modId xmlns:p14="http://schemas.microsoft.com/office/powerpoint/2010/main" val="2064862124"/>
              </p:ext>
            </p:extLst>
          </p:nvPr>
        </p:nvGraphicFramePr>
        <p:xfrm>
          <a:off x="1946561" y="1744532"/>
          <a:ext cx="5778542" cy="4114800"/>
        </p:xfrm>
        <a:graphic>
          <a:graphicData uri="http://schemas.openxmlformats.org/drawingml/2006/table">
            <a:tbl>
              <a:tblPr firstRow="1" bandRow="1">
                <a:tableStyleId>{21E4AEA4-8DFA-4A89-87EB-49C32662AFE0}</a:tableStyleId>
              </a:tblPr>
              <a:tblGrid>
                <a:gridCol w="2255740">
                  <a:extLst>
                    <a:ext uri="{9D8B030D-6E8A-4147-A177-3AD203B41FA5}">
                      <a16:colId xmlns:a16="http://schemas.microsoft.com/office/drawing/2014/main" val="417772972"/>
                    </a:ext>
                  </a:extLst>
                </a:gridCol>
                <a:gridCol w="3522802">
                  <a:extLst>
                    <a:ext uri="{9D8B030D-6E8A-4147-A177-3AD203B41FA5}">
                      <a16:colId xmlns:a16="http://schemas.microsoft.com/office/drawing/2014/main" val="3415988646"/>
                    </a:ext>
                  </a:extLst>
                </a:gridCol>
              </a:tblGrid>
              <a:tr h="341314">
                <a:tc>
                  <a:txBody>
                    <a:bodyPr/>
                    <a:lstStyle/>
                    <a:p>
                      <a:r>
                        <a:rPr lang="en-US" dirty="0"/>
                        <a:t>Times</a:t>
                      </a:r>
                    </a:p>
                  </a:txBody>
                  <a:tcPr/>
                </a:tc>
                <a:tc>
                  <a:txBody>
                    <a:bodyPr/>
                    <a:lstStyle/>
                    <a:p>
                      <a:r>
                        <a:rPr lang="en-US" dirty="0"/>
                        <a:t>Activity</a:t>
                      </a:r>
                    </a:p>
                  </a:txBody>
                  <a:tcPr/>
                </a:tc>
                <a:extLst>
                  <a:ext uri="{0D108BD9-81ED-4DB2-BD59-A6C34878D82A}">
                    <a16:rowId xmlns:a16="http://schemas.microsoft.com/office/drawing/2014/main" val="853227883"/>
                  </a:ext>
                </a:extLst>
              </a:tr>
              <a:tr h="341314">
                <a:tc>
                  <a:txBody>
                    <a:bodyPr/>
                    <a:lstStyle/>
                    <a:p>
                      <a:pPr algn="l"/>
                      <a:r>
                        <a:rPr lang="en-US" dirty="0"/>
                        <a:t>9:00 – 9:05</a:t>
                      </a:r>
                    </a:p>
                  </a:txBody>
                  <a:tcPr/>
                </a:tc>
                <a:tc>
                  <a:txBody>
                    <a:bodyPr/>
                    <a:lstStyle/>
                    <a:p>
                      <a:r>
                        <a:rPr lang="en-US" baseline="0" dirty="0"/>
                        <a:t>Greet/Attendance/Objectives</a:t>
                      </a:r>
                      <a:endParaRPr lang="en-US" dirty="0"/>
                    </a:p>
                  </a:txBody>
                  <a:tcPr/>
                </a:tc>
                <a:extLst>
                  <a:ext uri="{0D108BD9-81ED-4DB2-BD59-A6C34878D82A}">
                    <a16:rowId xmlns:a16="http://schemas.microsoft.com/office/drawing/2014/main" val="1019039985"/>
                  </a:ext>
                </a:extLst>
              </a:tr>
              <a:tr h="341314">
                <a:tc>
                  <a:txBody>
                    <a:bodyPr/>
                    <a:lstStyle/>
                    <a:p>
                      <a:pPr algn="l"/>
                      <a:r>
                        <a:rPr lang="en-US" dirty="0"/>
                        <a:t>9:05 –</a:t>
                      </a:r>
                      <a:r>
                        <a:rPr lang="en-US" baseline="0" dirty="0"/>
                        <a:t> 9:20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Tracking Veterans at Different Stages</a:t>
                      </a:r>
                    </a:p>
                  </a:txBody>
                  <a:tcPr/>
                </a:tc>
                <a:extLst>
                  <a:ext uri="{0D108BD9-81ED-4DB2-BD59-A6C34878D82A}">
                    <a16:rowId xmlns:a16="http://schemas.microsoft.com/office/drawing/2014/main" val="3042635504"/>
                  </a:ext>
                </a:extLst>
              </a:tr>
              <a:tr h="341314">
                <a:tc>
                  <a:txBody>
                    <a:bodyPr/>
                    <a:lstStyle/>
                    <a:p>
                      <a:pPr algn="l"/>
                      <a:r>
                        <a:rPr lang="en-US" baseline="0" dirty="0"/>
                        <a:t>9:20 </a:t>
                      </a:r>
                      <a:r>
                        <a:rPr lang="en-US" dirty="0"/>
                        <a:t>– 9:35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Understand how to code residency (demo on Choice Act)</a:t>
                      </a:r>
                    </a:p>
                  </a:txBody>
                  <a:tcPr/>
                </a:tc>
                <a:extLst>
                  <a:ext uri="{0D108BD9-81ED-4DB2-BD59-A6C34878D82A}">
                    <a16:rowId xmlns:a16="http://schemas.microsoft.com/office/drawing/2014/main" val="2815905465"/>
                  </a:ext>
                </a:extLst>
              </a:tr>
              <a:tr h="341314">
                <a:tc>
                  <a:txBody>
                    <a:bodyPr/>
                    <a:lstStyle/>
                    <a:p>
                      <a:pPr algn="l"/>
                      <a:r>
                        <a:rPr lang="en-US" dirty="0"/>
                        <a:t>9:35 – 9:50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Tuition Discounts and Waivers</a:t>
                      </a:r>
                    </a:p>
                  </a:txBody>
                  <a:tcPr/>
                </a:tc>
                <a:extLst>
                  <a:ext uri="{0D108BD9-81ED-4DB2-BD59-A6C34878D82A}">
                    <a16:rowId xmlns:a16="http://schemas.microsoft.com/office/drawing/2014/main" val="1669835494"/>
                  </a:ext>
                </a:extLst>
              </a:tr>
              <a:tr h="341314">
                <a:tc>
                  <a:txBody>
                    <a:bodyPr/>
                    <a:lstStyle/>
                    <a:p>
                      <a:pPr algn="l"/>
                      <a:r>
                        <a:rPr lang="en-US" dirty="0"/>
                        <a:t>9:50</a:t>
                      </a:r>
                      <a:r>
                        <a:rPr lang="en-US" baseline="0" dirty="0"/>
                        <a:t> – 10:00</a:t>
                      </a:r>
                      <a:endParaRPr lang="en-US" dirty="0"/>
                    </a:p>
                  </a:txBody>
                  <a:tcPr/>
                </a:tc>
                <a:tc>
                  <a:txBody>
                    <a:bodyPr/>
                    <a:lstStyle/>
                    <a:p>
                      <a:r>
                        <a:rPr lang="en-US" baseline="0" dirty="0"/>
                        <a:t>Tracking Veteran Awards in FA</a:t>
                      </a:r>
                      <a:endParaRPr lang="en-US" dirty="0"/>
                    </a:p>
                  </a:txBody>
                  <a:tcPr/>
                </a:tc>
                <a:extLst>
                  <a:ext uri="{0D108BD9-81ED-4DB2-BD59-A6C34878D82A}">
                    <a16:rowId xmlns:a16="http://schemas.microsoft.com/office/drawing/2014/main" val="2472149980"/>
                  </a:ext>
                </a:extLst>
              </a:tr>
              <a:tr h="341314">
                <a:tc>
                  <a:txBody>
                    <a:bodyPr/>
                    <a:lstStyle/>
                    <a:p>
                      <a:pPr algn="l"/>
                      <a:r>
                        <a:rPr lang="en-US" dirty="0"/>
                        <a:t>10:00</a:t>
                      </a:r>
                      <a:r>
                        <a:rPr lang="en-US" baseline="0" dirty="0"/>
                        <a:t> – 10:45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Managing Veteran Benefit Info</a:t>
                      </a:r>
                    </a:p>
                  </a:txBody>
                  <a:tcPr/>
                </a:tc>
                <a:extLst>
                  <a:ext uri="{0D108BD9-81ED-4DB2-BD59-A6C34878D82A}">
                    <a16:rowId xmlns:a16="http://schemas.microsoft.com/office/drawing/2014/main" val="1662829322"/>
                  </a:ext>
                </a:extLst>
              </a:tr>
              <a:tr h="341314">
                <a:tc>
                  <a:txBody>
                    <a:bodyPr/>
                    <a:lstStyle/>
                    <a:p>
                      <a:pPr algn="l"/>
                      <a:r>
                        <a:rPr lang="en-US" dirty="0"/>
                        <a:t>10:45 – 10:55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Queries for enrollment &amp; student group </a:t>
                      </a:r>
                    </a:p>
                  </a:txBody>
                  <a:tcPr/>
                </a:tc>
                <a:extLst>
                  <a:ext uri="{0D108BD9-81ED-4DB2-BD59-A6C34878D82A}">
                    <a16:rowId xmlns:a16="http://schemas.microsoft.com/office/drawing/2014/main" val="1180610855"/>
                  </a:ext>
                </a:extLst>
              </a:tr>
              <a:tr h="341314">
                <a:tc>
                  <a:txBody>
                    <a:bodyPr/>
                    <a:lstStyle/>
                    <a:p>
                      <a:pPr algn="l"/>
                      <a:r>
                        <a:rPr lang="en-US" dirty="0"/>
                        <a:t>10:55 – 11:00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Session</a:t>
                      </a:r>
                      <a:r>
                        <a:rPr lang="en-US" baseline="0" dirty="0"/>
                        <a:t> Wrap-Up / Q &amp; A</a:t>
                      </a:r>
                      <a:endParaRPr lang="en-US" dirty="0"/>
                    </a:p>
                  </a:txBody>
                  <a:tcPr/>
                </a:tc>
                <a:extLst>
                  <a:ext uri="{0D108BD9-81ED-4DB2-BD59-A6C34878D82A}">
                    <a16:rowId xmlns:a16="http://schemas.microsoft.com/office/drawing/2014/main" val="3712208917"/>
                  </a:ext>
                </a:extLst>
              </a:tr>
            </a:tbl>
          </a:graphicData>
        </a:graphic>
      </p:graphicFrame>
      <p:sp>
        <p:nvSpPr>
          <p:cNvPr id="4" name="TextBox 3"/>
          <p:cNvSpPr txBox="1"/>
          <p:nvPr/>
        </p:nvSpPr>
        <p:spPr>
          <a:xfrm>
            <a:off x="7807987" y="2255663"/>
            <a:ext cx="277593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Some processes will have demonstrations, but due to data available in the environment, demo examples are not ideal</a:t>
            </a:r>
          </a:p>
        </p:txBody>
      </p:sp>
    </p:spTree>
    <p:extLst>
      <p:ext uri="{BB962C8B-B14F-4D97-AF65-F5344CB8AC3E}">
        <p14:creationId xmlns:p14="http://schemas.microsoft.com/office/powerpoint/2010/main" val="1238357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930" y="1370909"/>
            <a:ext cx="7971806" cy="674586"/>
          </a:xfrm>
        </p:spPr>
        <p:txBody>
          <a:bodyPr/>
          <a:lstStyle/>
          <a:p>
            <a:pPr algn="ctr"/>
            <a:r>
              <a:rPr lang="en-US" dirty="0"/>
              <a:t>ground rules</a:t>
            </a:r>
          </a:p>
        </p:txBody>
      </p:sp>
      <p:sp>
        <p:nvSpPr>
          <p:cNvPr id="3" name="Content Placeholder 2"/>
          <p:cNvSpPr>
            <a:spLocks noGrp="1"/>
          </p:cNvSpPr>
          <p:nvPr>
            <p:ph idx="1"/>
          </p:nvPr>
        </p:nvSpPr>
        <p:spPr>
          <a:xfrm>
            <a:off x="2149931" y="2097596"/>
            <a:ext cx="8247905" cy="4193463"/>
          </a:xfrm>
        </p:spPr>
        <p:txBody>
          <a:bodyPr/>
          <a:lstStyle/>
          <a:p>
            <a:pPr marL="463550" indent="-463550">
              <a:buFont typeface="Wingdings" panose="05000000000000000000" pitchFamily="2" charset="2"/>
              <a:buChar char="ü"/>
              <a:defRPr/>
            </a:pPr>
            <a:r>
              <a:rPr lang="en-US" dirty="0"/>
              <a:t>Be ready to participate</a:t>
            </a:r>
          </a:p>
          <a:p>
            <a:pPr marL="463550" indent="-463550">
              <a:buFont typeface="Wingdings" panose="05000000000000000000" pitchFamily="2" charset="2"/>
              <a:buChar char="ü"/>
              <a:defRPr/>
            </a:pPr>
            <a:r>
              <a:rPr lang="en-US" dirty="0"/>
              <a:t>Remove external distractions</a:t>
            </a:r>
          </a:p>
          <a:p>
            <a:pPr marL="463550" indent="-463550">
              <a:buFont typeface="Wingdings" panose="05000000000000000000" pitchFamily="2" charset="2"/>
              <a:buChar char="ü"/>
              <a:defRPr/>
            </a:pPr>
            <a:r>
              <a:rPr lang="en-US" dirty="0"/>
              <a:t>Mute your line when not speaking</a:t>
            </a:r>
          </a:p>
          <a:p>
            <a:pPr marL="920750" lvl="2" indent="-463550">
              <a:buFont typeface="Wingdings" panose="05000000000000000000" pitchFamily="2" charset="2"/>
              <a:buChar char="§"/>
              <a:defRPr/>
            </a:pPr>
            <a:r>
              <a:rPr lang="en-US" sz="2400" b="1" i="1" dirty="0">
                <a:solidFill>
                  <a:schemeClr val="accent5">
                    <a:lumMod val="50000"/>
                  </a:schemeClr>
                </a:solidFill>
              </a:rPr>
              <a:t>Do NOT place Webex line on hold.  Use Mute.</a:t>
            </a:r>
          </a:p>
          <a:p>
            <a:pPr marL="920750" lvl="2" indent="-463550">
              <a:buFont typeface="Wingdings" panose="05000000000000000000" pitchFamily="2" charset="2"/>
              <a:buChar char="§"/>
              <a:defRPr/>
            </a:pPr>
            <a:r>
              <a:rPr lang="en-US" sz="2400" b="1" i="1" dirty="0">
                <a:solidFill>
                  <a:schemeClr val="accent5">
                    <a:lumMod val="50000"/>
                  </a:schemeClr>
                </a:solidFill>
              </a:rPr>
              <a:t>Please leave your line on Mute unless you are speaking</a:t>
            </a:r>
          </a:p>
          <a:p>
            <a:pPr marL="920750" lvl="2" indent="-463550">
              <a:buFont typeface="Wingdings" panose="05000000000000000000" pitchFamily="2" charset="2"/>
              <a:buChar char="§"/>
              <a:defRPr/>
            </a:pPr>
            <a:r>
              <a:rPr lang="en-US" sz="2400" b="1" i="1" dirty="0">
                <a:solidFill>
                  <a:srgbClr val="C00000"/>
                </a:solidFill>
              </a:rPr>
              <a:t>Sessions are being recorded </a:t>
            </a:r>
          </a:p>
          <a:p>
            <a:pPr marL="463550" indent="-463550">
              <a:buFont typeface="Wingdings" panose="05000000000000000000" pitchFamily="2" charset="2"/>
              <a:buChar char="ü"/>
              <a:defRPr/>
            </a:pPr>
            <a:r>
              <a:rPr lang="en-US" dirty="0"/>
              <a:t>Allow your peers to complete their thoughts before beginning yours</a:t>
            </a:r>
          </a:p>
        </p:txBody>
      </p:sp>
    </p:spTree>
    <p:extLst>
      <p:ext uri="{BB962C8B-B14F-4D97-AF65-F5344CB8AC3E}">
        <p14:creationId xmlns:p14="http://schemas.microsoft.com/office/powerpoint/2010/main" val="328986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1347" y="1192585"/>
            <a:ext cx="8336975" cy="797070"/>
          </a:xfrm>
        </p:spPr>
        <p:txBody>
          <a:bodyPr/>
          <a:lstStyle/>
          <a:p>
            <a:r>
              <a:rPr lang="en-US" dirty="0"/>
              <a:t>Objectives</a:t>
            </a:r>
          </a:p>
        </p:txBody>
      </p:sp>
      <p:sp>
        <p:nvSpPr>
          <p:cNvPr id="8" name="Content Placeholder 5"/>
          <p:cNvSpPr>
            <a:spLocks noGrp="1"/>
          </p:cNvSpPr>
          <p:nvPr>
            <p:ph idx="1"/>
          </p:nvPr>
        </p:nvSpPr>
        <p:spPr>
          <a:xfrm>
            <a:off x="2084010" y="1768545"/>
            <a:ext cx="8336975" cy="3757046"/>
          </a:xfrm>
        </p:spPr>
        <p:txBody>
          <a:bodyPr/>
          <a:lstStyle/>
          <a:p>
            <a:pPr marL="0" indent="0">
              <a:buNone/>
            </a:pPr>
            <a:r>
              <a:rPr lang="en-US" dirty="0"/>
              <a:t>After completing this training, you should be able to:</a:t>
            </a:r>
            <a:endParaRPr lang="en-US" sz="2400" dirty="0"/>
          </a:p>
          <a:p>
            <a:r>
              <a:rPr lang="en-US" sz="2400" dirty="0"/>
              <a:t>Understand how to track Veteran students at different phases</a:t>
            </a:r>
          </a:p>
          <a:p>
            <a:r>
              <a:rPr lang="en-US" sz="2400" dirty="0"/>
              <a:t>Understand how to code for in-state tuition for Veteran's Choice Act </a:t>
            </a:r>
          </a:p>
          <a:p>
            <a:r>
              <a:rPr lang="en-US" sz="2400" dirty="0"/>
              <a:t>Describe the different Types of Veteran Tuition Discounts</a:t>
            </a:r>
          </a:p>
          <a:p>
            <a:r>
              <a:rPr lang="en-US" sz="2400" dirty="0"/>
              <a:t>Understand how to apply the 100% State Tuition Waiver for Dependents of Veterans</a:t>
            </a:r>
          </a:p>
          <a:p>
            <a:r>
              <a:rPr lang="en-US" sz="2400" dirty="0"/>
              <a:t>Managing Veterans Benefit Information</a:t>
            </a:r>
          </a:p>
          <a:p>
            <a:r>
              <a:rPr lang="en-US" sz="2400" dirty="0"/>
              <a:t>Understand how to use query to track enrollment changes, track student groups, and recon on third-party payments</a:t>
            </a:r>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8831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2043541" y="220930"/>
            <a:ext cx="8336975" cy="5920099"/>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buNone/>
            </a:pPr>
            <a:endParaRPr lang="en-US" sz="4000" b="1" dirty="0"/>
          </a:p>
          <a:p>
            <a:pPr marL="0" indent="0" algn="ctr">
              <a:buNone/>
            </a:pPr>
            <a:r>
              <a:rPr lang="en-US" sz="4000" b="1" dirty="0"/>
              <a:t>HIGH-LEVEL FLOW OF VETERANS’ BENEFIT PROCESSING</a:t>
            </a:r>
          </a:p>
        </p:txBody>
      </p:sp>
    </p:spTree>
    <p:extLst>
      <p:ext uri="{BB962C8B-B14F-4D97-AF65-F5344CB8AC3E}">
        <p14:creationId xmlns:p14="http://schemas.microsoft.com/office/powerpoint/2010/main" val="394882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Veterans' Benefit Reporting High Level Overview Business Process Flow Doc ">
            <a:extLst>
              <a:ext uri="{FF2B5EF4-FFF2-40B4-BE49-F238E27FC236}">
                <a16:creationId xmlns:a16="http://schemas.microsoft.com/office/drawing/2014/main" id="{278655B2-18E3-5D0C-EBAD-CA44F93C0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478" y="1027356"/>
            <a:ext cx="8601045" cy="5128820"/>
          </a:xfrm>
          <a:prstGeom prst="rect">
            <a:avLst/>
          </a:prstGeom>
          <a:ln>
            <a:solidFill>
              <a:schemeClr val="tx1"/>
            </a:solidFill>
          </a:ln>
        </p:spPr>
      </p:pic>
      <p:sp>
        <p:nvSpPr>
          <p:cNvPr id="14" name="Title 2">
            <a:extLst>
              <a:ext uri="{FF2B5EF4-FFF2-40B4-BE49-F238E27FC236}">
                <a16:creationId xmlns:a16="http://schemas.microsoft.com/office/drawing/2014/main" id="{704E58A9-B29B-7F64-0693-8326851A2348}"/>
              </a:ext>
            </a:extLst>
          </p:cNvPr>
          <p:cNvSpPr>
            <a:spLocks noGrp="1"/>
          </p:cNvSpPr>
          <p:nvPr>
            <p:ph type="title"/>
          </p:nvPr>
        </p:nvSpPr>
        <p:spPr>
          <a:xfrm>
            <a:off x="1795478" y="240900"/>
            <a:ext cx="8302337" cy="786457"/>
          </a:xfrm>
        </p:spPr>
        <p:txBody>
          <a:bodyPr/>
          <a:lstStyle/>
          <a:p>
            <a:r>
              <a:rPr lang="en-US" dirty="0"/>
              <a:t>VETERANS’ BENEFIT PROCESSING flow</a:t>
            </a:r>
          </a:p>
        </p:txBody>
      </p:sp>
    </p:spTree>
    <p:extLst>
      <p:ext uri="{BB962C8B-B14F-4D97-AF65-F5344CB8AC3E}">
        <p14:creationId xmlns:p14="http://schemas.microsoft.com/office/powerpoint/2010/main" val="10169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2043541" y="220930"/>
            <a:ext cx="7475597" cy="5277193"/>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lgn="ctr">
              <a:buNone/>
            </a:pPr>
            <a:endParaRPr lang="en-US" sz="4000" b="1" dirty="0"/>
          </a:p>
          <a:p>
            <a:pPr marL="0" indent="0" algn="ctr">
              <a:buNone/>
            </a:pPr>
            <a:r>
              <a:rPr lang="en-US" sz="4000" b="1" dirty="0"/>
              <a:t>TRACKING VETERANS </a:t>
            </a:r>
          </a:p>
          <a:p>
            <a:pPr marL="0" indent="0" algn="ctr">
              <a:buNone/>
            </a:pPr>
            <a:r>
              <a:rPr lang="en-US" sz="4000" b="1" dirty="0"/>
              <a:t>AT DIFFERENT PHASES</a:t>
            </a:r>
          </a:p>
        </p:txBody>
      </p:sp>
    </p:spTree>
    <p:extLst>
      <p:ext uri="{BB962C8B-B14F-4D97-AF65-F5344CB8AC3E}">
        <p14:creationId xmlns:p14="http://schemas.microsoft.com/office/powerpoint/2010/main" val="20657683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5kNAVJby"/>
  <p:tag name="ARTICULATE_SLIDE_COUNT" val="2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40DD87E-4785-45E9-B131-EAD5809CCCB1}" vid="{7DCDFCDB-3C1F-4D58-92E6-3B863CA9B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Content_x0020_Owner xmlns="686bc730-dfb5-4557-ac43-64e2aeb71117">
      <UserInfo>
        <DisplayName>Katie Rose</DisplayName>
        <AccountId>178</AccountId>
        <AccountType/>
      </UserInfo>
    </Content_x0020_Owner>
    <IconOverlay xmlns="http://schemas.microsoft.com/sharepoint/v4" xsi:nil="true"/>
    <Menu_x0020_Group xmlns="686bc730-dfb5-4557-ac43-64e2aeb71117">Publications &amp; Printing</Menu_x0020_Group>
    <PublishingExpirationDate xmlns="http://schemas.microsoft.com/sharepoint/v3" xsi:nil="true"/>
    <PublishingStartDate xmlns="http://schemas.microsoft.com/sharepoint/v3" xsi:nil="true"/>
    <Category xmlns="686bc730-dfb5-4557-ac43-64e2aeb71117">SBCTC Templates</Category>
    <_dlc_DocId xmlns="dbb9891f-5342-44b3-9004-2472729e727f">Z7X6SQ3F62JH-64-61</_dlc_DocId>
    <_dlc_DocIdUrl xmlns="dbb9891f-5342-44b3-9004-2472729e727f">
      <Url>https://portal.sbctc.edu/sites/Intranet/publications/_layouts/15/DocIdRedir.aspx?ID=Z7X6SQ3F62JH-64-61</Url>
      <Description>Z7X6SQ3F62JH-64-61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01EAAAF5A9A14C98C32A8D7B77B290" ma:contentTypeVersion="4" ma:contentTypeDescription="Create a new document." ma:contentTypeScope="" ma:versionID="e364fc523c39ff84877964d62bb0c69e">
  <xsd:schema xmlns:xsd="http://www.w3.org/2001/XMLSchema" xmlns:xs="http://www.w3.org/2001/XMLSchema" xmlns:p="http://schemas.microsoft.com/office/2006/metadata/properties" xmlns:ns1="http://schemas.microsoft.com/sharepoint/v3" xmlns:ns2="686bc730-dfb5-4557-ac43-64e2aeb71117" xmlns:ns3="dbb9891f-5342-44b3-9004-2472729e727f" xmlns:ns4="http://schemas.microsoft.com/sharepoint/v4" targetNamespace="http://schemas.microsoft.com/office/2006/metadata/properties" ma:root="true" ma:fieldsID="b59568911a8627c463a330b5927c98aa" ns1:_="" ns2:_="" ns3:_="" ns4:_="">
    <xsd:import namespace="http://schemas.microsoft.com/sharepoint/v3"/>
    <xsd:import namespace="686bc730-dfb5-4557-ac43-64e2aeb71117"/>
    <xsd:import namespace="dbb9891f-5342-44b3-9004-2472729e727f"/>
    <xsd:import namespace="http://schemas.microsoft.com/sharepoint/v4"/>
    <xsd:element name="properties">
      <xsd:complexType>
        <xsd:sequence>
          <xsd:element name="documentManagement">
            <xsd:complexType>
              <xsd:all>
                <xsd:element ref="ns2:Menu_x0020_Group" minOccurs="0"/>
                <xsd:element ref="ns2:Category" minOccurs="0"/>
                <xsd:element ref="ns2:Content_x0020_Owner" minOccurs="0"/>
                <xsd:element ref="ns1:PublishingStartDate" minOccurs="0"/>
                <xsd:element ref="ns1:PublishingExpirationDate" minOccurs="0"/>
                <xsd:element ref="ns3:_dlc_DocId" minOccurs="0"/>
                <xsd:element ref="ns3:_dlc_DocIdUrl" minOccurs="0"/>
                <xsd:element ref="ns3:_dlc_DocIdPersistId"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6bc730-dfb5-4557-ac43-64e2aeb71117" elementFormDefault="qualified">
    <xsd:import namespace="http://schemas.microsoft.com/office/2006/documentManagement/types"/>
    <xsd:import namespace="http://schemas.microsoft.com/office/infopath/2007/PartnerControls"/>
    <xsd:element name="Menu_x0020_Group" ma:index="2" nillable="true" ma:displayName="Menu Group" ma:default="Publications &amp; Printing" ma:format="Dropdown" ma:internalName="Menu_x0020_Group" ma:readOnly="false">
      <xsd:simpleType>
        <xsd:restriction base="dms:Choice">
          <xsd:enumeration value="Publications &amp; Printing"/>
        </xsd:restriction>
      </xsd:simpleType>
    </xsd:element>
    <xsd:element name="Category" ma:index="3" nillable="true" ma:displayName="Category" ma:format="Dropdown" ma:internalName="Category">
      <xsd:simpleType>
        <xsd:restriction base="dms:Choice">
          <xsd:enumeration value="Agency Issue Briefs"/>
          <xsd:enumeration value="Business Cards"/>
          <xsd:enumeration value="Name Badges"/>
          <xsd:enumeration value="Logos"/>
          <xsd:enumeration value="SBCTC Templates"/>
          <xsd:enumeration value="Style Guide"/>
        </xsd:restriction>
      </xsd:simpleType>
    </xsd:element>
    <xsd:element name="Content_x0020_Owner" ma:index="10"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b9891f-5342-44b3-9004-2472729e727f"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13AB1F-27E2-4157-81D5-1D948943FF62}">
  <ds:schemaRefs>
    <ds:schemaRef ds:uri="http://schemas.microsoft.com/sharepoint/events"/>
  </ds:schemaRefs>
</ds:datastoreItem>
</file>

<file path=customXml/itemProps2.xml><?xml version="1.0" encoding="utf-8"?>
<ds:datastoreItem xmlns:ds="http://schemas.openxmlformats.org/officeDocument/2006/customXml" ds:itemID="{AEA79F04-4403-4038-BEAC-654037707E52}">
  <ds:schemaRefs>
    <ds:schemaRef ds:uri="http://www.w3.org/XML/1998/namespace"/>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686bc730-dfb5-4557-ac43-64e2aeb71117"/>
    <ds:schemaRef ds:uri="http://purl.org/dc/terms/"/>
    <ds:schemaRef ds:uri="http://schemas.openxmlformats.org/package/2006/metadata/core-properties"/>
    <ds:schemaRef ds:uri="http://schemas.microsoft.com/sharepoint/v4"/>
    <ds:schemaRef ds:uri="dbb9891f-5342-44b3-9004-2472729e727f"/>
    <ds:schemaRef ds:uri="http://schemas.microsoft.com/sharepoint/v3"/>
  </ds:schemaRefs>
</ds:datastoreItem>
</file>

<file path=customXml/itemProps3.xml><?xml version="1.0" encoding="utf-8"?>
<ds:datastoreItem xmlns:ds="http://schemas.openxmlformats.org/officeDocument/2006/customXml" ds:itemID="{FA5511B7-C048-4A47-910D-B6EE757BB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6bc730-dfb5-4557-ac43-64e2aeb71117"/>
    <ds:schemaRef ds:uri="dbb9891f-5342-44b3-9004-2472729e727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A12B45D-06A9-48FB-A785-0421146DFE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SBCTC</Template>
  <TotalTime>25917</TotalTime>
  <Words>958</Words>
  <Application>Microsoft Office PowerPoint</Application>
  <PresentationFormat>Widescreen</PresentationFormat>
  <Paragraphs>201</Paragraphs>
  <Slides>33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Franklin Gothic Book</vt:lpstr>
      <vt:lpstr>Franklin Gothic Medium</vt:lpstr>
      <vt:lpstr>Helvetica Neue</vt:lpstr>
      <vt:lpstr>Wingdings</vt:lpstr>
      <vt:lpstr>Office Theme</vt:lpstr>
      <vt:lpstr>JUST IN TIME TRAINING VETERANS’ BENEFIT PROCESSING</vt:lpstr>
      <vt:lpstr>PowerPoint Presentation</vt:lpstr>
      <vt:lpstr>PowerPoint Presentation</vt:lpstr>
      <vt:lpstr>Logistics and Agenda</vt:lpstr>
      <vt:lpstr>ground rules</vt:lpstr>
      <vt:lpstr>Objectives</vt:lpstr>
      <vt:lpstr>PowerPoint Presentation</vt:lpstr>
      <vt:lpstr>VETERANS’ BENEFIT PROCESSING flow</vt:lpstr>
      <vt:lpstr>PowerPoint Presentation</vt:lpstr>
      <vt:lpstr>Tracking veterans</vt:lpstr>
      <vt:lpstr>PowerPoint Presentation</vt:lpstr>
      <vt:lpstr>CODING RESIDENCY for veterans</vt:lpstr>
      <vt:lpstr>PowerPoint Presentation</vt:lpstr>
      <vt:lpstr>Applying waivers </vt:lpstr>
      <vt:lpstr>Third Party Contracts</vt:lpstr>
      <vt:lpstr>PowerPoint Presentation</vt:lpstr>
      <vt:lpstr>tracking VA IN Financial aid award</vt:lpstr>
      <vt:lpstr>Managing Veterans reporting</vt:lpstr>
      <vt:lpstr>Manage veterans reporting</vt:lpstr>
      <vt:lpstr>Rollover Benefit Summary</vt:lpstr>
      <vt:lpstr>VETERANS BENEFIT SUMMARY</vt:lpstr>
      <vt:lpstr>VERIFY ENROLLMENT FOR VA CERTIFICATION</vt:lpstr>
      <vt:lpstr>Veterans Tuition Worksheet</vt:lpstr>
      <vt:lpstr>Veterans payment history</vt:lpstr>
      <vt:lpstr>PowerPoint Presentation</vt:lpstr>
      <vt:lpstr>PowerPoint Presentation</vt:lpstr>
      <vt:lpstr>QUERIES TO TRACK ENROLLMENT CHANGES</vt:lpstr>
      <vt:lpstr>PowerPoint Presentation</vt:lpstr>
      <vt:lpstr>QUERIES FOR RECON ON VET STUDENT GROUPS </vt:lpstr>
      <vt:lpstr>PowerPoint Presentation</vt:lpstr>
      <vt:lpstr>QUERIES/REPORTS FOR RECON ON THIRD PARTY CONTRACTS</vt:lpstr>
      <vt:lpstr>Outcomes</vt:lpstr>
      <vt:lpstr>Congratulations!  </vt:lpstr>
    </vt:vector>
  </TitlesOfParts>
  <Company>GP Strategies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Requisitions Overview</dc:title>
  <dc:creator>Rathert, Janice</dc:creator>
  <cp:lastModifiedBy>Kelly Forsberg</cp:lastModifiedBy>
  <cp:revision>1099</cp:revision>
  <dcterms:created xsi:type="dcterms:W3CDTF">2019-02-17T19:57:33Z</dcterms:created>
  <dcterms:modified xsi:type="dcterms:W3CDTF">2022-11-29T15:50:39Z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0x0101007301EAAAF5A9A14C98C32A8D7B77B290</vt:lpwstr>
  </property>
  <property fmtid="{D5CDD505-2E9C-101B-9397-08002B2CF9AE}" pid="3" name="_dlc_DocIdItemGuid">
    <vt:lpwstr>7ff476bc-ac88-4604-9168-c48c069949f0</vt:lpwstr>
  </property>
  <property fmtid="{D5CDD505-2E9C-101B-9397-08002B2CF9AE}" pid="4" name="ArticulateGUID">
    <vt:lpwstr>6C61C780-FE3D-4F23-BE2C-E88392C5417A</vt:lpwstr>
  </property>
  <property fmtid="{D5CDD505-2E9C-101B-9397-08002B2CF9AE}" pid="5" name="ArticulatePath">
    <vt:lpwstr>Requisitions Overview</vt:lpwstr>
  </property>
</Properties>
</file>