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5.xml" ContentType="application/vnd.openxmlformats-officedocument.presentationml.tags+xml"/>
  <Override PartName="/ppt/notesSlides/notesSlide37.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Lst>
  <p:notesMasterIdLst>
    <p:notesMasterId r:id="rId52"/>
  </p:notesMasterIdLst>
  <p:handoutMasterIdLst>
    <p:handoutMasterId r:id="rId53"/>
  </p:handoutMasterIdLst>
  <p:sldIdLst>
    <p:sldId id="259" r:id="rId6"/>
    <p:sldId id="696" r:id="rId7"/>
    <p:sldId id="697" r:id="rId8"/>
    <p:sldId id="723" r:id="rId9"/>
    <p:sldId id="543" r:id="rId10"/>
    <p:sldId id="262" r:id="rId11"/>
    <p:sldId id="584" r:id="rId12"/>
    <p:sldId id="675" r:id="rId13"/>
    <p:sldId id="676" r:id="rId14"/>
    <p:sldId id="677" r:id="rId15"/>
    <p:sldId id="679" r:id="rId16"/>
    <p:sldId id="694" r:id="rId17"/>
    <p:sldId id="680" r:id="rId18"/>
    <p:sldId id="681" r:id="rId19"/>
    <p:sldId id="682" r:id="rId20"/>
    <p:sldId id="683" r:id="rId21"/>
    <p:sldId id="690" r:id="rId22"/>
    <p:sldId id="689" r:id="rId23"/>
    <p:sldId id="602" r:id="rId24"/>
    <p:sldId id="685" r:id="rId25"/>
    <p:sldId id="698" r:id="rId26"/>
    <p:sldId id="700" r:id="rId27"/>
    <p:sldId id="701" r:id="rId28"/>
    <p:sldId id="699" r:id="rId29"/>
    <p:sldId id="695" r:id="rId30"/>
    <p:sldId id="717" r:id="rId31"/>
    <p:sldId id="715" r:id="rId32"/>
    <p:sldId id="716" r:id="rId33"/>
    <p:sldId id="654" r:id="rId34"/>
    <p:sldId id="702" r:id="rId35"/>
    <p:sldId id="703" r:id="rId36"/>
    <p:sldId id="718" r:id="rId37"/>
    <p:sldId id="705" r:id="rId38"/>
    <p:sldId id="719" r:id="rId39"/>
    <p:sldId id="707" r:id="rId40"/>
    <p:sldId id="720" r:id="rId41"/>
    <p:sldId id="708" r:id="rId42"/>
    <p:sldId id="721" r:id="rId43"/>
    <p:sldId id="710" r:id="rId44"/>
    <p:sldId id="722" r:id="rId45"/>
    <p:sldId id="713" r:id="rId46"/>
    <p:sldId id="692" r:id="rId47"/>
    <p:sldId id="714" r:id="rId48"/>
    <p:sldId id="693" r:id="rId49"/>
    <p:sldId id="281" r:id="rId50"/>
    <p:sldId id="261" r:id="rId51"/>
  </p:sldIdLst>
  <p:sldSz cx="9144000" cy="6858000" type="screen4x3"/>
  <p:notesSz cx="6858000" cy="9144000"/>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84535" autoAdjust="0"/>
  </p:normalViewPr>
  <p:slideViewPr>
    <p:cSldViewPr snapToGrid="0">
      <p:cViewPr varScale="1">
        <p:scale>
          <a:sx n="96" d="100"/>
          <a:sy n="96" d="100"/>
        </p:scale>
        <p:origin x="2124" y="90"/>
      </p:cViewPr>
      <p:guideLst>
        <p:guide orient="horz" pos="3144"/>
        <p:guide pos="2880"/>
      </p:guideLst>
    </p:cSldViewPr>
  </p:slideViewPr>
  <p:notesTextViewPr>
    <p:cViewPr>
      <p:scale>
        <a:sx n="3" d="2"/>
        <a:sy n="3" d="2"/>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A56A96-6030-4A5C-9727-6FF49F210F28}"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DBDF8969-411E-4966-BBDF-2F860BE67AC3}">
      <dgm:prSet phldrT="[Text]"/>
      <dgm:spPr>
        <a:solidFill>
          <a:srgbClr val="FFC000"/>
        </a:solidFill>
      </dgm:spPr>
      <dgm:t>
        <a:bodyPr/>
        <a:lstStyle/>
        <a:p>
          <a:r>
            <a:rPr lang="en-US" dirty="0"/>
            <a:t>Step 1: Process Loans</a:t>
          </a:r>
        </a:p>
      </dgm:t>
    </dgm:pt>
    <dgm:pt modelId="{51B25D96-EFDC-408D-A283-E9D4830CDF6C}" type="parTrans" cxnId="{3990C7E6-F380-4B88-81D1-B8328B1F0CF8}">
      <dgm:prSet/>
      <dgm:spPr/>
      <dgm:t>
        <a:bodyPr/>
        <a:lstStyle/>
        <a:p>
          <a:endParaRPr lang="en-US"/>
        </a:p>
      </dgm:t>
    </dgm:pt>
    <dgm:pt modelId="{8F15993E-A17B-4F6D-8668-BF9A25981E68}" type="sibTrans" cxnId="{3990C7E6-F380-4B88-81D1-B8328B1F0CF8}">
      <dgm:prSet/>
      <dgm:spPr/>
      <dgm:t>
        <a:bodyPr/>
        <a:lstStyle/>
        <a:p>
          <a:endParaRPr lang="en-US"/>
        </a:p>
      </dgm:t>
    </dgm:pt>
    <dgm:pt modelId="{8F2480B4-F798-446E-94DD-2AE9C4BFD20A}">
      <dgm:prSet phldrT="[Text]"/>
      <dgm:spPr/>
      <dgm:t>
        <a:bodyPr/>
        <a:lstStyle/>
        <a:p>
          <a:r>
            <a:rPr lang="en-US" dirty="0"/>
            <a:t>Step 2: Process Loan Dates</a:t>
          </a:r>
        </a:p>
      </dgm:t>
    </dgm:pt>
    <dgm:pt modelId="{075981C5-91AB-4EC7-93FD-2058F7F6D2E7}" type="parTrans" cxnId="{598B70D7-18BB-4EC9-8ED4-7D912D590CA5}">
      <dgm:prSet/>
      <dgm:spPr/>
      <dgm:t>
        <a:bodyPr/>
        <a:lstStyle/>
        <a:p>
          <a:endParaRPr lang="en-US"/>
        </a:p>
      </dgm:t>
    </dgm:pt>
    <dgm:pt modelId="{480ACBFC-EE78-4538-9F6F-978ADBD6427A}" type="sibTrans" cxnId="{598B70D7-18BB-4EC9-8ED4-7D912D590CA5}">
      <dgm:prSet/>
      <dgm:spPr/>
      <dgm:t>
        <a:bodyPr/>
        <a:lstStyle/>
        <a:p>
          <a:endParaRPr lang="en-US"/>
        </a:p>
      </dgm:t>
    </dgm:pt>
    <dgm:pt modelId="{83646559-C22B-4970-A16A-6367ED41F167}">
      <dgm:prSet phldrT="[Text]"/>
      <dgm:spPr/>
      <dgm:t>
        <a:bodyPr/>
        <a:lstStyle/>
        <a:p>
          <a:r>
            <a:rPr lang="en-US" dirty="0"/>
            <a:t>Step 3: Population Update</a:t>
          </a:r>
        </a:p>
      </dgm:t>
    </dgm:pt>
    <dgm:pt modelId="{583F0F74-F86D-4AC8-AA69-6F98E652EC8F}" type="parTrans" cxnId="{C25F9CEA-6AEB-4948-A56E-966ECDECCFAB}">
      <dgm:prSet/>
      <dgm:spPr/>
      <dgm:t>
        <a:bodyPr/>
        <a:lstStyle/>
        <a:p>
          <a:endParaRPr lang="en-US"/>
        </a:p>
      </dgm:t>
    </dgm:pt>
    <dgm:pt modelId="{E357CC8F-1A00-4608-86EC-1D21DB576254}" type="sibTrans" cxnId="{C25F9CEA-6AEB-4948-A56E-966ECDECCFAB}">
      <dgm:prSet/>
      <dgm:spPr/>
      <dgm:t>
        <a:bodyPr/>
        <a:lstStyle/>
        <a:p>
          <a:endParaRPr lang="en-US"/>
        </a:p>
      </dgm:t>
    </dgm:pt>
    <dgm:pt modelId="{63CB647A-C238-4D73-ADB9-272979D432CB}">
      <dgm:prSet phldrT="[Text]"/>
      <dgm:spPr/>
      <dgm:t>
        <a:bodyPr/>
        <a:lstStyle/>
        <a:p>
          <a:r>
            <a:rPr lang="en-US" dirty="0"/>
            <a:t>Step 4: Process Loans Again</a:t>
          </a:r>
        </a:p>
      </dgm:t>
    </dgm:pt>
    <dgm:pt modelId="{529DF9C6-6B99-4763-A071-4A3C29B32E95}" type="parTrans" cxnId="{A11C3371-ABCF-4D67-BF36-BDE225B894DB}">
      <dgm:prSet/>
      <dgm:spPr/>
      <dgm:t>
        <a:bodyPr/>
        <a:lstStyle/>
        <a:p>
          <a:endParaRPr lang="en-US"/>
        </a:p>
      </dgm:t>
    </dgm:pt>
    <dgm:pt modelId="{24D0B0F1-EC40-4EBF-926B-1C3158DDEFB6}" type="sibTrans" cxnId="{A11C3371-ABCF-4D67-BF36-BDE225B894DB}">
      <dgm:prSet/>
      <dgm:spPr/>
      <dgm:t>
        <a:bodyPr/>
        <a:lstStyle/>
        <a:p>
          <a:endParaRPr lang="en-US"/>
        </a:p>
      </dgm:t>
    </dgm:pt>
    <dgm:pt modelId="{6F6F58D2-D3CC-485B-A9B3-4E0D1DA01A36}" type="pres">
      <dgm:prSet presAssocID="{07A56A96-6030-4A5C-9727-6FF49F210F28}" presName="CompostProcess" presStyleCnt="0">
        <dgm:presLayoutVars>
          <dgm:dir/>
          <dgm:resizeHandles val="exact"/>
        </dgm:presLayoutVars>
      </dgm:prSet>
      <dgm:spPr/>
    </dgm:pt>
    <dgm:pt modelId="{07863E74-B778-45CC-A61F-04A5D8FA1683}" type="pres">
      <dgm:prSet presAssocID="{07A56A96-6030-4A5C-9727-6FF49F210F28}" presName="arrow" presStyleLbl="bgShp" presStyleIdx="0" presStyleCnt="1" custScaleX="117647" custLinFactNeighborX="1388" custLinFactNeighborY="-15371"/>
      <dgm:spPr/>
      <dgm:extLst>
        <a:ext uri="{E40237B7-FDA0-4F09-8148-C483321AD2D9}">
          <dgm14:cNvPr xmlns:dgm14="http://schemas.microsoft.com/office/drawing/2010/diagram" id="0" name="" descr="4 Step Loan process diagram with step 1 highlighted" title="4 Step Loan process diagram"/>
        </a:ext>
      </dgm:extLst>
    </dgm:pt>
    <dgm:pt modelId="{BA9F1908-24A2-4552-8FA5-008CD3DE5596}" type="pres">
      <dgm:prSet presAssocID="{07A56A96-6030-4A5C-9727-6FF49F210F28}" presName="linearProcess" presStyleCnt="0"/>
      <dgm:spPr/>
    </dgm:pt>
    <dgm:pt modelId="{67D1F520-6122-4888-A26A-9546F9237447}" type="pres">
      <dgm:prSet presAssocID="{DBDF8969-411E-4966-BBDF-2F860BE67AC3}" presName="textNode" presStyleLbl="node1" presStyleIdx="0" presStyleCnt="4" custScaleX="50883" custLinFactX="-14324" custLinFactNeighborX="-100000">
        <dgm:presLayoutVars>
          <dgm:bulletEnabled val="1"/>
        </dgm:presLayoutVars>
      </dgm:prSet>
      <dgm:spPr/>
    </dgm:pt>
    <dgm:pt modelId="{6C5E439A-24E9-45BE-900D-CA72F3917AC2}" type="pres">
      <dgm:prSet presAssocID="{8F15993E-A17B-4F6D-8668-BF9A25981E68}" presName="sibTrans" presStyleCnt="0"/>
      <dgm:spPr/>
    </dgm:pt>
    <dgm:pt modelId="{FD1FE09D-23B8-4C97-BB6E-64FB1A7F7B8F}" type="pres">
      <dgm:prSet presAssocID="{8F2480B4-F798-446E-94DD-2AE9C4BFD20A}" presName="textNode" presStyleLbl="node1" presStyleIdx="1" presStyleCnt="4" custScaleX="50883" custLinFactX="-14324" custLinFactNeighborX="-100000">
        <dgm:presLayoutVars>
          <dgm:bulletEnabled val="1"/>
        </dgm:presLayoutVars>
      </dgm:prSet>
      <dgm:spPr/>
    </dgm:pt>
    <dgm:pt modelId="{800DA0CD-2A1A-47F9-9372-55128B195DA6}" type="pres">
      <dgm:prSet presAssocID="{480ACBFC-EE78-4538-9F6F-978ADBD6427A}" presName="sibTrans" presStyleCnt="0"/>
      <dgm:spPr/>
    </dgm:pt>
    <dgm:pt modelId="{FB4332B1-39AD-46DE-9F84-6473B176AB2A}" type="pres">
      <dgm:prSet presAssocID="{83646559-C22B-4970-A16A-6367ED41F167}" presName="textNode" presStyleLbl="node1" presStyleIdx="2" presStyleCnt="4" custScaleX="50883" custLinFactX="-14324" custLinFactNeighborX="-100000">
        <dgm:presLayoutVars>
          <dgm:bulletEnabled val="1"/>
        </dgm:presLayoutVars>
      </dgm:prSet>
      <dgm:spPr/>
    </dgm:pt>
    <dgm:pt modelId="{88C6531C-9D57-4FA4-BB1C-8115E081F714}" type="pres">
      <dgm:prSet presAssocID="{E357CC8F-1A00-4608-86EC-1D21DB576254}" presName="sibTrans" presStyleCnt="0"/>
      <dgm:spPr/>
    </dgm:pt>
    <dgm:pt modelId="{BAD47517-C014-4507-8BBE-DA36E2AB83A8}" type="pres">
      <dgm:prSet presAssocID="{63CB647A-C238-4D73-ADB9-272979D432CB}" presName="textNode" presStyleLbl="node1" presStyleIdx="3" presStyleCnt="4" custScaleX="50883" custLinFactX="-14324" custLinFactNeighborX="-100000">
        <dgm:presLayoutVars>
          <dgm:bulletEnabled val="1"/>
        </dgm:presLayoutVars>
      </dgm:prSet>
      <dgm:spPr/>
    </dgm:pt>
  </dgm:ptLst>
  <dgm:cxnLst>
    <dgm:cxn modelId="{6D627902-6475-464D-BF65-3F6927509377}" type="presOf" srcId="{DBDF8969-411E-4966-BBDF-2F860BE67AC3}" destId="{67D1F520-6122-4888-A26A-9546F9237447}" srcOrd="0" destOrd="0" presId="urn:microsoft.com/office/officeart/2005/8/layout/hProcess9"/>
    <dgm:cxn modelId="{03C72122-6219-43E5-A65C-E844D44FC8A2}" type="presOf" srcId="{83646559-C22B-4970-A16A-6367ED41F167}" destId="{FB4332B1-39AD-46DE-9F84-6473B176AB2A}" srcOrd="0" destOrd="0" presId="urn:microsoft.com/office/officeart/2005/8/layout/hProcess9"/>
    <dgm:cxn modelId="{65F01E35-652F-40AA-9D2A-68B7BBE64025}" type="presOf" srcId="{07A56A96-6030-4A5C-9727-6FF49F210F28}" destId="{6F6F58D2-D3CC-485B-A9B3-4E0D1DA01A36}" srcOrd="0" destOrd="0" presId="urn:microsoft.com/office/officeart/2005/8/layout/hProcess9"/>
    <dgm:cxn modelId="{A11C3371-ABCF-4D67-BF36-BDE225B894DB}" srcId="{07A56A96-6030-4A5C-9727-6FF49F210F28}" destId="{63CB647A-C238-4D73-ADB9-272979D432CB}" srcOrd="3" destOrd="0" parTransId="{529DF9C6-6B99-4763-A071-4A3C29B32E95}" sibTransId="{24D0B0F1-EC40-4EBF-926B-1C3158DDEFB6}"/>
    <dgm:cxn modelId="{322F2F54-732A-4EB0-8C83-7850A6D1AE9E}" type="presOf" srcId="{8F2480B4-F798-446E-94DD-2AE9C4BFD20A}" destId="{FD1FE09D-23B8-4C97-BB6E-64FB1A7F7B8F}" srcOrd="0" destOrd="0" presId="urn:microsoft.com/office/officeart/2005/8/layout/hProcess9"/>
    <dgm:cxn modelId="{598B70D7-18BB-4EC9-8ED4-7D912D590CA5}" srcId="{07A56A96-6030-4A5C-9727-6FF49F210F28}" destId="{8F2480B4-F798-446E-94DD-2AE9C4BFD20A}" srcOrd="1" destOrd="0" parTransId="{075981C5-91AB-4EC7-93FD-2058F7F6D2E7}" sibTransId="{480ACBFC-EE78-4538-9F6F-978ADBD6427A}"/>
    <dgm:cxn modelId="{3990C7E6-F380-4B88-81D1-B8328B1F0CF8}" srcId="{07A56A96-6030-4A5C-9727-6FF49F210F28}" destId="{DBDF8969-411E-4966-BBDF-2F860BE67AC3}" srcOrd="0" destOrd="0" parTransId="{51B25D96-EFDC-408D-A283-E9D4830CDF6C}" sibTransId="{8F15993E-A17B-4F6D-8668-BF9A25981E68}"/>
    <dgm:cxn modelId="{C25F9CEA-6AEB-4948-A56E-966ECDECCFAB}" srcId="{07A56A96-6030-4A5C-9727-6FF49F210F28}" destId="{83646559-C22B-4970-A16A-6367ED41F167}" srcOrd="2" destOrd="0" parTransId="{583F0F74-F86D-4AC8-AA69-6F98E652EC8F}" sibTransId="{E357CC8F-1A00-4608-86EC-1D21DB576254}"/>
    <dgm:cxn modelId="{5F2D39F6-5B50-46DF-B04D-4449FEE70DAA}" type="presOf" srcId="{63CB647A-C238-4D73-ADB9-272979D432CB}" destId="{BAD47517-C014-4507-8BBE-DA36E2AB83A8}" srcOrd="0" destOrd="0" presId="urn:microsoft.com/office/officeart/2005/8/layout/hProcess9"/>
    <dgm:cxn modelId="{242D9D57-4C03-44C0-9A0D-2E36D5E61761}" type="presParOf" srcId="{6F6F58D2-D3CC-485B-A9B3-4E0D1DA01A36}" destId="{07863E74-B778-45CC-A61F-04A5D8FA1683}" srcOrd="0" destOrd="0" presId="urn:microsoft.com/office/officeart/2005/8/layout/hProcess9"/>
    <dgm:cxn modelId="{E2682C90-B0FB-4D8F-AEC8-8D27EC99A8BA}" type="presParOf" srcId="{6F6F58D2-D3CC-485B-A9B3-4E0D1DA01A36}" destId="{BA9F1908-24A2-4552-8FA5-008CD3DE5596}" srcOrd="1" destOrd="0" presId="urn:microsoft.com/office/officeart/2005/8/layout/hProcess9"/>
    <dgm:cxn modelId="{D68C89EB-3750-46D5-90C0-F7EAE00E4AE4}" type="presParOf" srcId="{BA9F1908-24A2-4552-8FA5-008CD3DE5596}" destId="{67D1F520-6122-4888-A26A-9546F9237447}" srcOrd="0" destOrd="0" presId="urn:microsoft.com/office/officeart/2005/8/layout/hProcess9"/>
    <dgm:cxn modelId="{D0666496-04E9-469B-AB6F-A59A816AA223}" type="presParOf" srcId="{BA9F1908-24A2-4552-8FA5-008CD3DE5596}" destId="{6C5E439A-24E9-45BE-900D-CA72F3917AC2}" srcOrd="1" destOrd="0" presId="urn:microsoft.com/office/officeart/2005/8/layout/hProcess9"/>
    <dgm:cxn modelId="{0F4F7448-3CEE-497F-89B6-6968C0D29731}" type="presParOf" srcId="{BA9F1908-24A2-4552-8FA5-008CD3DE5596}" destId="{FD1FE09D-23B8-4C97-BB6E-64FB1A7F7B8F}" srcOrd="2" destOrd="0" presId="urn:microsoft.com/office/officeart/2005/8/layout/hProcess9"/>
    <dgm:cxn modelId="{CC5E8804-11E2-48CF-9592-1023F785EE30}" type="presParOf" srcId="{BA9F1908-24A2-4552-8FA5-008CD3DE5596}" destId="{800DA0CD-2A1A-47F9-9372-55128B195DA6}" srcOrd="3" destOrd="0" presId="urn:microsoft.com/office/officeart/2005/8/layout/hProcess9"/>
    <dgm:cxn modelId="{D99A3B4F-CD4F-45F3-A5D4-81CE121F168F}" type="presParOf" srcId="{BA9F1908-24A2-4552-8FA5-008CD3DE5596}" destId="{FB4332B1-39AD-46DE-9F84-6473B176AB2A}" srcOrd="4" destOrd="0" presId="urn:microsoft.com/office/officeart/2005/8/layout/hProcess9"/>
    <dgm:cxn modelId="{D995286E-2615-4A12-AE72-718F3BDB0F0A}" type="presParOf" srcId="{BA9F1908-24A2-4552-8FA5-008CD3DE5596}" destId="{88C6531C-9D57-4FA4-BB1C-8115E081F714}" srcOrd="5" destOrd="0" presId="urn:microsoft.com/office/officeart/2005/8/layout/hProcess9"/>
    <dgm:cxn modelId="{74DE41A6-874D-4EEA-9F94-C283520D5E4E}" type="presParOf" srcId="{BA9F1908-24A2-4552-8FA5-008CD3DE5596}" destId="{BAD47517-C014-4507-8BBE-DA36E2AB83A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271DDC46-BC34-4C22-9338-40756B2EABCC}">
      <dgm:prSet phldrT="[Text]"/>
      <dgm:spPr>
        <a:solidFill>
          <a:srgbClr val="0070C0"/>
        </a:solidFill>
        <a:ln>
          <a:solidFill>
            <a:srgbClr val="0070C0"/>
          </a:solidFill>
        </a:ln>
      </dgm:spPr>
      <dgm:t>
        <a:bodyPr/>
        <a:lstStyle/>
        <a:p>
          <a:r>
            <a:rPr lang="en-US" b="0" dirty="0"/>
            <a:t>Step 1: Award PLUS Loan</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0070C0"/>
        </a:solidFill>
        <a:ln>
          <a:solidFill>
            <a:srgbClr val="0070C0"/>
          </a:solidFill>
        </a:ln>
      </dgm:spPr>
      <dgm:t>
        <a:bodyPr/>
        <a:lstStyle/>
        <a:p>
          <a:r>
            <a:rPr lang="en-US" b="0" dirty="0"/>
            <a:t>Step 2: Originate PLUS Loan</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0070C0"/>
        </a:solidFill>
        <a:ln>
          <a:solidFill>
            <a:srgbClr val="0070C0"/>
          </a:solidFill>
        </a:ln>
      </dgm:spPr>
      <dgm:t>
        <a:bodyPr/>
        <a:lstStyle/>
        <a:p>
          <a:r>
            <a:rPr lang="en-US" b="0" dirty="0"/>
            <a:t>Step 3:  Create Parent Record </a:t>
          </a:r>
        </a:p>
        <a:p>
          <a:r>
            <a:rPr lang="en-US" b="0" dirty="0"/>
            <a:t>(If none already exists)</a:t>
          </a:r>
        </a:p>
      </dgm:t>
    </dgm:pt>
    <dgm:pt modelId="{0C2203BA-DB3D-4B18-9B82-59A406DDDDB5}" type="sibTrans" cxnId="{4665131D-A18B-48FB-9FB6-7E4881577EE8}">
      <dgm:prSet/>
      <dgm:spPr/>
      <dgm:t>
        <a:bodyPr/>
        <a:lstStyle/>
        <a:p>
          <a:endParaRPr lang="en-US"/>
        </a:p>
      </dgm:t>
    </dgm:pt>
    <dgm:pt modelId="{E76CABA0-3C30-4AEC-868A-776BACD00B3E}" type="parTrans" cxnId="{4665131D-A18B-48FB-9FB6-7E4881577EE8}">
      <dgm:prSet/>
      <dgm:spPr/>
      <dgm:t>
        <a:bodyPr/>
        <a:lstStyle/>
        <a:p>
          <a:endParaRPr lang="en-US"/>
        </a:p>
      </dgm:t>
    </dgm:pt>
    <dgm:pt modelId="{58D76BA9-AD5B-40D4-BBB9-DF74AD0D2386}">
      <dgm:prSet phldrT="[Text]"/>
      <dgm:spPr>
        <a:solidFill>
          <a:srgbClr val="FFC000"/>
        </a:solidFill>
        <a:ln>
          <a:solidFill>
            <a:srgbClr val="FFC000"/>
          </a:solidFill>
        </a:ln>
      </dgm:spPr>
      <dgm:t>
        <a:bodyPr/>
        <a:lstStyle/>
        <a:p>
          <a:r>
            <a:rPr lang="en-US" b="1" dirty="0"/>
            <a:t>Step 4:  Establish Relationship for Parent</a:t>
          </a:r>
        </a:p>
      </dgm:t>
    </dgm:pt>
    <dgm:pt modelId="{44AA24D8-7772-491A-BA34-AFE8243D610F}" type="parTrans" cxnId="{0D9937A1-A91D-47C5-9737-41A1C17103F9}">
      <dgm:prSet/>
      <dgm:spPr/>
      <dgm:t>
        <a:bodyPr/>
        <a:lstStyle/>
        <a:p>
          <a:endParaRPr lang="en-US"/>
        </a:p>
      </dgm:t>
    </dgm:pt>
    <dgm:pt modelId="{46210A72-428C-4679-AB7B-EC312ED82B85}" type="sibTrans" cxnId="{0D9937A1-A91D-47C5-9737-41A1C17103F9}">
      <dgm:prSet/>
      <dgm:spPr/>
      <dgm:t>
        <a:bodyPr/>
        <a:lstStyle/>
        <a:p>
          <a:endParaRPr lang="en-US"/>
        </a:p>
      </dgm:t>
    </dgm:pt>
    <dgm:pt modelId="{9CAD1F7E-B3FB-438B-99B0-AD93F205738E}">
      <dgm:prSet phldrT="[Text]"/>
      <dgm:spPr>
        <a:solidFill>
          <a:srgbClr val="0070C0"/>
        </a:solidFill>
        <a:ln>
          <a:solidFill>
            <a:srgbClr val="003764"/>
          </a:solidFill>
        </a:ln>
      </dgm:spPr>
      <dgm:t>
        <a:bodyPr/>
        <a:lstStyle/>
        <a:p>
          <a:r>
            <a:rPr lang="en-US" b="0" dirty="0"/>
            <a:t>Step 5:  Link Parent to PLUS Loan Record</a:t>
          </a:r>
        </a:p>
      </dgm:t>
    </dgm:pt>
    <dgm:pt modelId="{F5204B3B-4393-4DB8-8DFA-4DF04093E3D1}" type="parTrans" cxnId="{1A0266DE-A63B-4DE4-8BCD-521FA9A72D60}">
      <dgm:prSet/>
      <dgm:spPr/>
      <dgm:t>
        <a:bodyPr/>
        <a:lstStyle/>
        <a:p>
          <a:endParaRPr lang="en-US"/>
        </a:p>
      </dgm:t>
    </dgm:pt>
    <dgm:pt modelId="{A8DD2D8A-A921-4DEB-A17F-2FDE00DF08EB}" type="sibTrans" cxnId="{1A0266DE-A63B-4DE4-8BCD-521FA9A72D60}">
      <dgm:prSet/>
      <dgm:spPr/>
      <dgm:t>
        <a:bodyPr/>
        <a:lstStyle/>
        <a:p>
          <a:endParaRPr lang="en-US"/>
        </a:p>
      </dgm:t>
    </dgm:pt>
    <dgm:pt modelId="{1447F374-92E8-4DC7-806A-9E7D75F95FDC}">
      <dgm:prSet phldrT="[Text]"/>
      <dgm:spPr>
        <a:solidFill>
          <a:srgbClr val="0070C0"/>
        </a:solidFill>
        <a:ln>
          <a:solidFill>
            <a:srgbClr val="0070C0"/>
          </a:solidFill>
        </a:ln>
      </dgm:spPr>
      <dgm:t>
        <a:bodyPr/>
        <a:lstStyle/>
        <a:p>
          <a:r>
            <a:rPr lang="en-US" b="0" dirty="0"/>
            <a:t>Step 6:  Re-originate PLUS Loan</a:t>
          </a:r>
        </a:p>
      </dgm:t>
    </dgm:pt>
    <dgm:pt modelId="{1DFC1D09-9916-4FFC-A4E8-EC8F8D09798E}" type="parTrans" cxnId="{F3DFCC82-E3CE-4543-A3D4-8B506A277B7B}">
      <dgm:prSet/>
      <dgm:spPr/>
      <dgm:t>
        <a:bodyPr/>
        <a:lstStyle/>
        <a:p>
          <a:endParaRPr lang="en-US"/>
        </a:p>
      </dgm:t>
    </dgm:pt>
    <dgm:pt modelId="{9F9C9FEB-6214-4669-BC2A-42F6E158C8EF}" type="sibTrans" cxnId="{F3DFCC82-E3CE-4543-A3D4-8B506A277B7B}">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6">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6">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6">
        <dgm:presLayoutVars>
          <dgm:bulletEnabled val="1"/>
        </dgm:presLayoutVars>
      </dgm:prSet>
      <dgm:spPr/>
    </dgm:pt>
    <dgm:pt modelId="{34589B44-61C4-4888-8CA2-DB69E5B7BE9A}" type="pres">
      <dgm:prSet presAssocID="{0C2203BA-DB3D-4B18-9B82-59A406DDDDB5}" presName="sibTrans" presStyleCnt="0"/>
      <dgm:spPr/>
    </dgm:pt>
    <dgm:pt modelId="{F64F22F6-8697-4331-A5F9-44075446F5A7}" type="pres">
      <dgm:prSet presAssocID="{58D76BA9-AD5B-40D4-BBB9-DF74AD0D2386}" presName="textNode" presStyleLbl="node1" presStyleIdx="3" presStyleCnt="6">
        <dgm:presLayoutVars>
          <dgm:bulletEnabled val="1"/>
        </dgm:presLayoutVars>
      </dgm:prSet>
      <dgm:spPr/>
    </dgm:pt>
    <dgm:pt modelId="{2B5F7E1E-4A86-49FC-B773-FC3C17366421}" type="pres">
      <dgm:prSet presAssocID="{46210A72-428C-4679-AB7B-EC312ED82B85}" presName="sibTrans" presStyleCnt="0"/>
      <dgm:spPr/>
    </dgm:pt>
    <dgm:pt modelId="{07D263EF-F7BB-4BD5-9434-52008277A55D}" type="pres">
      <dgm:prSet presAssocID="{9CAD1F7E-B3FB-438B-99B0-AD93F205738E}" presName="textNode" presStyleLbl="node1" presStyleIdx="4" presStyleCnt="6">
        <dgm:presLayoutVars>
          <dgm:bulletEnabled val="1"/>
        </dgm:presLayoutVars>
      </dgm:prSet>
      <dgm:spPr/>
    </dgm:pt>
    <dgm:pt modelId="{061F6E56-78CA-4610-BD02-AB28516CD1F5}" type="pres">
      <dgm:prSet presAssocID="{A8DD2D8A-A921-4DEB-A17F-2FDE00DF08EB}" presName="sibTrans" presStyleCnt="0"/>
      <dgm:spPr/>
    </dgm:pt>
    <dgm:pt modelId="{712C4E33-7000-44C6-8B9C-2F6A5000E5F5}" type="pres">
      <dgm:prSet presAssocID="{1447F374-92E8-4DC7-806A-9E7D75F95FDC}" presName="textNode" presStyleLbl="node1" presStyleIdx="5" presStyleCnt="6">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3136A334-85FF-4BDF-9973-2DEB52EF6F99}" type="presOf" srcId="{1447F374-92E8-4DC7-806A-9E7D75F95FDC}" destId="{712C4E33-7000-44C6-8B9C-2F6A5000E5F5}" srcOrd="0" destOrd="0" presId="urn:microsoft.com/office/officeart/2005/8/layout/hProcess9"/>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C7F26B52-FBA7-4625-AB22-5FC8226F0AE3}" type="presOf" srcId="{9CAD1F7E-B3FB-438B-99B0-AD93F205738E}" destId="{07D263EF-F7BB-4BD5-9434-52008277A55D}"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F3DFCC82-E3CE-4543-A3D4-8B506A277B7B}" srcId="{1C7648D5-25B0-483F-9CBC-048735DDE692}" destId="{1447F374-92E8-4DC7-806A-9E7D75F95FDC}" srcOrd="5" destOrd="0" parTransId="{1DFC1D09-9916-4FFC-A4E8-EC8F8D09798E}" sibTransId="{9F9C9FEB-6214-4669-BC2A-42F6E158C8EF}"/>
    <dgm:cxn modelId="{0D9937A1-A91D-47C5-9737-41A1C17103F9}" srcId="{1C7648D5-25B0-483F-9CBC-048735DDE692}" destId="{58D76BA9-AD5B-40D4-BBB9-DF74AD0D2386}" srcOrd="3" destOrd="0" parTransId="{44AA24D8-7772-491A-BA34-AFE8243D610F}" sibTransId="{46210A72-428C-4679-AB7B-EC312ED82B85}"/>
    <dgm:cxn modelId="{1A0266DE-A63B-4DE4-8BCD-521FA9A72D60}" srcId="{1C7648D5-25B0-483F-9CBC-048735DDE692}" destId="{9CAD1F7E-B3FB-438B-99B0-AD93F205738E}" srcOrd="4" destOrd="0" parTransId="{F5204B3B-4393-4DB8-8DFA-4DF04093E3D1}" sibTransId="{A8DD2D8A-A921-4DEB-A17F-2FDE00DF08EB}"/>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B18A95ED-5FE0-4CCE-8937-CFC2323150F6}" type="presOf" srcId="{58D76BA9-AD5B-40D4-BBB9-DF74AD0D2386}" destId="{F64F22F6-8697-4331-A5F9-44075446F5A7}" srcOrd="0" destOrd="0" presId="urn:microsoft.com/office/officeart/2005/8/layout/hProcess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 modelId="{0B335FC5-81EA-4C89-8240-0D571BA52226}" type="presParOf" srcId="{86CA7D95-ADC9-4F08-AA5C-96CB6089358A}" destId="{34589B44-61C4-4888-8CA2-DB69E5B7BE9A}" srcOrd="5" destOrd="0" presId="urn:microsoft.com/office/officeart/2005/8/layout/hProcess9"/>
    <dgm:cxn modelId="{E14C79EB-E5F9-4B71-8436-8F02B9EA919C}" type="presParOf" srcId="{86CA7D95-ADC9-4F08-AA5C-96CB6089358A}" destId="{F64F22F6-8697-4331-A5F9-44075446F5A7}" srcOrd="6" destOrd="0" presId="urn:microsoft.com/office/officeart/2005/8/layout/hProcess9"/>
    <dgm:cxn modelId="{15CDEC7C-EC66-472B-A10C-F91E20A4FB77}" type="presParOf" srcId="{86CA7D95-ADC9-4F08-AA5C-96CB6089358A}" destId="{2B5F7E1E-4A86-49FC-B773-FC3C17366421}" srcOrd="7" destOrd="0" presId="urn:microsoft.com/office/officeart/2005/8/layout/hProcess9"/>
    <dgm:cxn modelId="{092F7E22-2937-4DC8-916D-95F118569C92}" type="presParOf" srcId="{86CA7D95-ADC9-4F08-AA5C-96CB6089358A}" destId="{07D263EF-F7BB-4BD5-9434-52008277A55D}" srcOrd="8" destOrd="0" presId="urn:microsoft.com/office/officeart/2005/8/layout/hProcess9"/>
    <dgm:cxn modelId="{5F46C551-A2BF-4B9E-B351-C8AC918D1E8B}" type="presParOf" srcId="{86CA7D95-ADC9-4F08-AA5C-96CB6089358A}" destId="{061F6E56-78CA-4610-BD02-AB28516CD1F5}" srcOrd="9" destOrd="0" presId="urn:microsoft.com/office/officeart/2005/8/layout/hProcess9"/>
    <dgm:cxn modelId="{8B909739-12BE-4DC4-A1AD-F078F5E35CAB}" type="presParOf" srcId="{86CA7D95-ADC9-4F08-AA5C-96CB6089358A}" destId="{712C4E33-7000-44C6-8B9C-2F6A5000E5F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271DDC46-BC34-4C22-9338-40756B2EABCC}">
      <dgm:prSet phldrT="[Text]"/>
      <dgm:spPr>
        <a:solidFill>
          <a:srgbClr val="0070C0"/>
        </a:solidFill>
        <a:ln>
          <a:solidFill>
            <a:srgbClr val="0070C0"/>
          </a:solidFill>
        </a:ln>
      </dgm:spPr>
      <dgm:t>
        <a:bodyPr/>
        <a:lstStyle/>
        <a:p>
          <a:r>
            <a:rPr lang="en-US" b="0" dirty="0"/>
            <a:t>Step 1: Award PLUS Loan</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0070C0"/>
        </a:solidFill>
        <a:ln>
          <a:solidFill>
            <a:srgbClr val="0070C0"/>
          </a:solidFill>
        </a:ln>
      </dgm:spPr>
      <dgm:t>
        <a:bodyPr/>
        <a:lstStyle/>
        <a:p>
          <a:r>
            <a:rPr lang="en-US" b="0" dirty="0"/>
            <a:t>Step 2: Originate PLUS Loan</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0070C0"/>
        </a:solidFill>
        <a:ln>
          <a:solidFill>
            <a:srgbClr val="0070C0"/>
          </a:solidFill>
        </a:ln>
      </dgm:spPr>
      <dgm:t>
        <a:bodyPr/>
        <a:lstStyle/>
        <a:p>
          <a:r>
            <a:rPr lang="en-US" b="0" dirty="0"/>
            <a:t>Step 3:  Create Parent Record </a:t>
          </a:r>
        </a:p>
        <a:p>
          <a:r>
            <a:rPr lang="en-US" b="0" dirty="0"/>
            <a:t>(If none already exists)</a:t>
          </a:r>
        </a:p>
      </dgm:t>
    </dgm:pt>
    <dgm:pt modelId="{0C2203BA-DB3D-4B18-9B82-59A406DDDDB5}" type="sibTrans" cxnId="{4665131D-A18B-48FB-9FB6-7E4881577EE8}">
      <dgm:prSet/>
      <dgm:spPr/>
      <dgm:t>
        <a:bodyPr/>
        <a:lstStyle/>
        <a:p>
          <a:endParaRPr lang="en-US"/>
        </a:p>
      </dgm:t>
    </dgm:pt>
    <dgm:pt modelId="{E76CABA0-3C30-4AEC-868A-776BACD00B3E}" type="parTrans" cxnId="{4665131D-A18B-48FB-9FB6-7E4881577EE8}">
      <dgm:prSet/>
      <dgm:spPr/>
      <dgm:t>
        <a:bodyPr/>
        <a:lstStyle/>
        <a:p>
          <a:endParaRPr lang="en-US"/>
        </a:p>
      </dgm:t>
    </dgm:pt>
    <dgm:pt modelId="{58D76BA9-AD5B-40D4-BBB9-DF74AD0D2386}">
      <dgm:prSet phldrT="[Text]"/>
      <dgm:spPr>
        <a:solidFill>
          <a:srgbClr val="0070C0"/>
        </a:solidFill>
        <a:ln>
          <a:solidFill>
            <a:srgbClr val="0070C0"/>
          </a:solidFill>
        </a:ln>
      </dgm:spPr>
      <dgm:t>
        <a:bodyPr/>
        <a:lstStyle/>
        <a:p>
          <a:r>
            <a:rPr lang="en-US" b="0" dirty="0"/>
            <a:t>Step 4:  Establish Relationship for Parent</a:t>
          </a:r>
        </a:p>
      </dgm:t>
    </dgm:pt>
    <dgm:pt modelId="{44AA24D8-7772-491A-BA34-AFE8243D610F}" type="parTrans" cxnId="{0D9937A1-A91D-47C5-9737-41A1C17103F9}">
      <dgm:prSet/>
      <dgm:spPr/>
      <dgm:t>
        <a:bodyPr/>
        <a:lstStyle/>
        <a:p>
          <a:endParaRPr lang="en-US"/>
        </a:p>
      </dgm:t>
    </dgm:pt>
    <dgm:pt modelId="{46210A72-428C-4679-AB7B-EC312ED82B85}" type="sibTrans" cxnId="{0D9937A1-A91D-47C5-9737-41A1C17103F9}">
      <dgm:prSet/>
      <dgm:spPr/>
      <dgm:t>
        <a:bodyPr/>
        <a:lstStyle/>
        <a:p>
          <a:endParaRPr lang="en-US"/>
        </a:p>
      </dgm:t>
    </dgm:pt>
    <dgm:pt modelId="{9CAD1F7E-B3FB-438B-99B0-AD93F205738E}">
      <dgm:prSet phldrT="[Text]"/>
      <dgm:spPr>
        <a:solidFill>
          <a:srgbClr val="FFC000"/>
        </a:solidFill>
        <a:ln>
          <a:solidFill>
            <a:srgbClr val="FFC000"/>
          </a:solidFill>
        </a:ln>
      </dgm:spPr>
      <dgm:t>
        <a:bodyPr/>
        <a:lstStyle/>
        <a:p>
          <a:r>
            <a:rPr lang="en-US" b="1" dirty="0"/>
            <a:t>Step 5:  Link Parent to PLUS Loan Record</a:t>
          </a:r>
        </a:p>
      </dgm:t>
    </dgm:pt>
    <dgm:pt modelId="{F5204B3B-4393-4DB8-8DFA-4DF04093E3D1}" type="parTrans" cxnId="{1A0266DE-A63B-4DE4-8BCD-521FA9A72D60}">
      <dgm:prSet/>
      <dgm:spPr/>
      <dgm:t>
        <a:bodyPr/>
        <a:lstStyle/>
        <a:p>
          <a:endParaRPr lang="en-US"/>
        </a:p>
      </dgm:t>
    </dgm:pt>
    <dgm:pt modelId="{A8DD2D8A-A921-4DEB-A17F-2FDE00DF08EB}" type="sibTrans" cxnId="{1A0266DE-A63B-4DE4-8BCD-521FA9A72D60}">
      <dgm:prSet/>
      <dgm:spPr/>
      <dgm:t>
        <a:bodyPr/>
        <a:lstStyle/>
        <a:p>
          <a:endParaRPr lang="en-US"/>
        </a:p>
      </dgm:t>
    </dgm:pt>
    <dgm:pt modelId="{1447F374-92E8-4DC7-806A-9E7D75F95FDC}">
      <dgm:prSet phldrT="[Text]"/>
      <dgm:spPr>
        <a:solidFill>
          <a:srgbClr val="0070C0"/>
        </a:solidFill>
        <a:ln>
          <a:solidFill>
            <a:srgbClr val="0070C0"/>
          </a:solidFill>
        </a:ln>
      </dgm:spPr>
      <dgm:t>
        <a:bodyPr/>
        <a:lstStyle/>
        <a:p>
          <a:r>
            <a:rPr lang="en-US" b="0" dirty="0"/>
            <a:t>Step 6:  Re-originate PLUS Loan</a:t>
          </a:r>
        </a:p>
      </dgm:t>
    </dgm:pt>
    <dgm:pt modelId="{1DFC1D09-9916-4FFC-A4E8-EC8F8D09798E}" type="parTrans" cxnId="{F3DFCC82-E3CE-4543-A3D4-8B506A277B7B}">
      <dgm:prSet/>
      <dgm:spPr/>
      <dgm:t>
        <a:bodyPr/>
        <a:lstStyle/>
        <a:p>
          <a:endParaRPr lang="en-US"/>
        </a:p>
      </dgm:t>
    </dgm:pt>
    <dgm:pt modelId="{9F9C9FEB-6214-4669-BC2A-42F6E158C8EF}" type="sibTrans" cxnId="{F3DFCC82-E3CE-4543-A3D4-8B506A277B7B}">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6">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6">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6">
        <dgm:presLayoutVars>
          <dgm:bulletEnabled val="1"/>
        </dgm:presLayoutVars>
      </dgm:prSet>
      <dgm:spPr/>
    </dgm:pt>
    <dgm:pt modelId="{34589B44-61C4-4888-8CA2-DB69E5B7BE9A}" type="pres">
      <dgm:prSet presAssocID="{0C2203BA-DB3D-4B18-9B82-59A406DDDDB5}" presName="sibTrans" presStyleCnt="0"/>
      <dgm:spPr/>
    </dgm:pt>
    <dgm:pt modelId="{F64F22F6-8697-4331-A5F9-44075446F5A7}" type="pres">
      <dgm:prSet presAssocID="{58D76BA9-AD5B-40D4-BBB9-DF74AD0D2386}" presName="textNode" presStyleLbl="node1" presStyleIdx="3" presStyleCnt="6">
        <dgm:presLayoutVars>
          <dgm:bulletEnabled val="1"/>
        </dgm:presLayoutVars>
      </dgm:prSet>
      <dgm:spPr/>
    </dgm:pt>
    <dgm:pt modelId="{2B5F7E1E-4A86-49FC-B773-FC3C17366421}" type="pres">
      <dgm:prSet presAssocID="{46210A72-428C-4679-AB7B-EC312ED82B85}" presName="sibTrans" presStyleCnt="0"/>
      <dgm:spPr/>
    </dgm:pt>
    <dgm:pt modelId="{07D263EF-F7BB-4BD5-9434-52008277A55D}" type="pres">
      <dgm:prSet presAssocID="{9CAD1F7E-B3FB-438B-99B0-AD93F205738E}" presName="textNode" presStyleLbl="node1" presStyleIdx="4" presStyleCnt="6">
        <dgm:presLayoutVars>
          <dgm:bulletEnabled val="1"/>
        </dgm:presLayoutVars>
      </dgm:prSet>
      <dgm:spPr/>
    </dgm:pt>
    <dgm:pt modelId="{061F6E56-78CA-4610-BD02-AB28516CD1F5}" type="pres">
      <dgm:prSet presAssocID="{A8DD2D8A-A921-4DEB-A17F-2FDE00DF08EB}" presName="sibTrans" presStyleCnt="0"/>
      <dgm:spPr/>
    </dgm:pt>
    <dgm:pt modelId="{712C4E33-7000-44C6-8B9C-2F6A5000E5F5}" type="pres">
      <dgm:prSet presAssocID="{1447F374-92E8-4DC7-806A-9E7D75F95FDC}" presName="textNode" presStyleLbl="node1" presStyleIdx="5" presStyleCnt="6">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3136A334-85FF-4BDF-9973-2DEB52EF6F99}" type="presOf" srcId="{1447F374-92E8-4DC7-806A-9E7D75F95FDC}" destId="{712C4E33-7000-44C6-8B9C-2F6A5000E5F5}" srcOrd="0" destOrd="0" presId="urn:microsoft.com/office/officeart/2005/8/layout/hProcess9"/>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C7F26B52-FBA7-4625-AB22-5FC8226F0AE3}" type="presOf" srcId="{9CAD1F7E-B3FB-438B-99B0-AD93F205738E}" destId="{07D263EF-F7BB-4BD5-9434-52008277A55D}"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F3DFCC82-E3CE-4543-A3D4-8B506A277B7B}" srcId="{1C7648D5-25B0-483F-9CBC-048735DDE692}" destId="{1447F374-92E8-4DC7-806A-9E7D75F95FDC}" srcOrd="5" destOrd="0" parTransId="{1DFC1D09-9916-4FFC-A4E8-EC8F8D09798E}" sibTransId="{9F9C9FEB-6214-4669-BC2A-42F6E158C8EF}"/>
    <dgm:cxn modelId="{0D9937A1-A91D-47C5-9737-41A1C17103F9}" srcId="{1C7648D5-25B0-483F-9CBC-048735DDE692}" destId="{58D76BA9-AD5B-40D4-BBB9-DF74AD0D2386}" srcOrd="3" destOrd="0" parTransId="{44AA24D8-7772-491A-BA34-AFE8243D610F}" sibTransId="{46210A72-428C-4679-AB7B-EC312ED82B85}"/>
    <dgm:cxn modelId="{1A0266DE-A63B-4DE4-8BCD-521FA9A72D60}" srcId="{1C7648D5-25B0-483F-9CBC-048735DDE692}" destId="{9CAD1F7E-B3FB-438B-99B0-AD93F205738E}" srcOrd="4" destOrd="0" parTransId="{F5204B3B-4393-4DB8-8DFA-4DF04093E3D1}" sibTransId="{A8DD2D8A-A921-4DEB-A17F-2FDE00DF08EB}"/>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B18A95ED-5FE0-4CCE-8937-CFC2323150F6}" type="presOf" srcId="{58D76BA9-AD5B-40D4-BBB9-DF74AD0D2386}" destId="{F64F22F6-8697-4331-A5F9-44075446F5A7}" srcOrd="0" destOrd="0" presId="urn:microsoft.com/office/officeart/2005/8/layout/hProcess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 modelId="{0B335FC5-81EA-4C89-8240-0D571BA52226}" type="presParOf" srcId="{86CA7D95-ADC9-4F08-AA5C-96CB6089358A}" destId="{34589B44-61C4-4888-8CA2-DB69E5B7BE9A}" srcOrd="5" destOrd="0" presId="urn:microsoft.com/office/officeart/2005/8/layout/hProcess9"/>
    <dgm:cxn modelId="{E14C79EB-E5F9-4B71-8436-8F02B9EA919C}" type="presParOf" srcId="{86CA7D95-ADC9-4F08-AA5C-96CB6089358A}" destId="{F64F22F6-8697-4331-A5F9-44075446F5A7}" srcOrd="6" destOrd="0" presId="urn:microsoft.com/office/officeart/2005/8/layout/hProcess9"/>
    <dgm:cxn modelId="{15CDEC7C-EC66-472B-A10C-F91E20A4FB77}" type="presParOf" srcId="{86CA7D95-ADC9-4F08-AA5C-96CB6089358A}" destId="{2B5F7E1E-4A86-49FC-B773-FC3C17366421}" srcOrd="7" destOrd="0" presId="urn:microsoft.com/office/officeart/2005/8/layout/hProcess9"/>
    <dgm:cxn modelId="{092F7E22-2937-4DC8-916D-95F118569C92}" type="presParOf" srcId="{86CA7D95-ADC9-4F08-AA5C-96CB6089358A}" destId="{07D263EF-F7BB-4BD5-9434-52008277A55D}" srcOrd="8" destOrd="0" presId="urn:microsoft.com/office/officeart/2005/8/layout/hProcess9"/>
    <dgm:cxn modelId="{5F46C551-A2BF-4B9E-B351-C8AC918D1E8B}" type="presParOf" srcId="{86CA7D95-ADC9-4F08-AA5C-96CB6089358A}" destId="{061F6E56-78CA-4610-BD02-AB28516CD1F5}" srcOrd="9" destOrd="0" presId="urn:microsoft.com/office/officeart/2005/8/layout/hProcess9"/>
    <dgm:cxn modelId="{8B909739-12BE-4DC4-A1AD-F078F5E35CAB}" type="presParOf" srcId="{86CA7D95-ADC9-4F08-AA5C-96CB6089358A}" destId="{712C4E33-7000-44C6-8B9C-2F6A5000E5F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271DDC46-BC34-4C22-9338-40756B2EABCC}">
      <dgm:prSet phldrT="[Text]"/>
      <dgm:spPr>
        <a:solidFill>
          <a:srgbClr val="0070C0"/>
        </a:solidFill>
        <a:ln>
          <a:solidFill>
            <a:srgbClr val="0070C0"/>
          </a:solidFill>
        </a:ln>
      </dgm:spPr>
      <dgm:t>
        <a:bodyPr/>
        <a:lstStyle/>
        <a:p>
          <a:r>
            <a:rPr lang="en-US" b="0" dirty="0"/>
            <a:t>Step 1: Award PLUS Loan</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0070C0"/>
        </a:solidFill>
        <a:ln>
          <a:solidFill>
            <a:srgbClr val="0070C0"/>
          </a:solidFill>
        </a:ln>
      </dgm:spPr>
      <dgm:t>
        <a:bodyPr/>
        <a:lstStyle/>
        <a:p>
          <a:r>
            <a:rPr lang="en-US" b="0" dirty="0"/>
            <a:t>Step 2: Originate PLUS Loan</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0070C0"/>
        </a:solidFill>
        <a:ln>
          <a:solidFill>
            <a:srgbClr val="0070C0"/>
          </a:solidFill>
        </a:ln>
      </dgm:spPr>
      <dgm:t>
        <a:bodyPr/>
        <a:lstStyle/>
        <a:p>
          <a:r>
            <a:rPr lang="en-US" b="0" dirty="0"/>
            <a:t>Step 3:  Create Parent Record </a:t>
          </a:r>
        </a:p>
        <a:p>
          <a:r>
            <a:rPr lang="en-US" b="0" dirty="0"/>
            <a:t>(If none already exists)</a:t>
          </a:r>
        </a:p>
      </dgm:t>
    </dgm:pt>
    <dgm:pt modelId="{0C2203BA-DB3D-4B18-9B82-59A406DDDDB5}" type="sibTrans" cxnId="{4665131D-A18B-48FB-9FB6-7E4881577EE8}">
      <dgm:prSet/>
      <dgm:spPr/>
      <dgm:t>
        <a:bodyPr/>
        <a:lstStyle/>
        <a:p>
          <a:endParaRPr lang="en-US"/>
        </a:p>
      </dgm:t>
    </dgm:pt>
    <dgm:pt modelId="{E76CABA0-3C30-4AEC-868A-776BACD00B3E}" type="parTrans" cxnId="{4665131D-A18B-48FB-9FB6-7E4881577EE8}">
      <dgm:prSet/>
      <dgm:spPr/>
      <dgm:t>
        <a:bodyPr/>
        <a:lstStyle/>
        <a:p>
          <a:endParaRPr lang="en-US"/>
        </a:p>
      </dgm:t>
    </dgm:pt>
    <dgm:pt modelId="{58D76BA9-AD5B-40D4-BBB9-DF74AD0D2386}">
      <dgm:prSet phldrT="[Text]"/>
      <dgm:spPr>
        <a:solidFill>
          <a:srgbClr val="0070C0"/>
        </a:solidFill>
        <a:ln>
          <a:solidFill>
            <a:srgbClr val="0070C0"/>
          </a:solidFill>
        </a:ln>
      </dgm:spPr>
      <dgm:t>
        <a:bodyPr/>
        <a:lstStyle/>
        <a:p>
          <a:r>
            <a:rPr lang="en-US" b="0" dirty="0"/>
            <a:t>Step 4:  Establish Relationship for Parent</a:t>
          </a:r>
        </a:p>
      </dgm:t>
    </dgm:pt>
    <dgm:pt modelId="{44AA24D8-7772-491A-BA34-AFE8243D610F}" type="parTrans" cxnId="{0D9937A1-A91D-47C5-9737-41A1C17103F9}">
      <dgm:prSet/>
      <dgm:spPr/>
      <dgm:t>
        <a:bodyPr/>
        <a:lstStyle/>
        <a:p>
          <a:endParaRPr lang="en-US"/>
        </a:p>
      </dgm:t>
    </dgm:pt>
    <dgm:pt modelId="{46210A72-428C-4679-AB7B-EC312ED82B85}" type="sibTrans" cxnId="{0D9937A1-A91D-47C5-9737-41A1C17103F9}">
      <dgm:prSet/>
      <dgm:spPr/>
      <dgm:t>
        <a:bodyPr/>
        <a:lstStyle/>
        <a:p>
          <a:endParaRPr lang="en-US"/>
        </a:p>
      </dgm:t>
    </dgm:pt>
    <dgm:pt modelId="{9CAD1F7E-B3FB-438B-99B0-AD93F205738E}">
      <dgm:prSet phldrT="[Text]"/>
      <dgm:spPr>
        <a:solidFill>
          <a:srgbClr val="0070C0"/>
        </a:solidFill>
        <a:ln>
          <a:solidFill>
            <a:srgbClr val="0070C0"/>
          </a:solidFill>
        </a:ln>
      </dgm:spPr>
      <dgm:t>
        <a:bodyPr/>
        <a:lstStyle/>
        <a:p>
          <a:r>
            <a:rPr lang="en-US" b="0" dirty="0"/>
            <a:t>Step 5:  Link Parent to PLUS Loan Record</a:t>
          </a:r>
        </a:p>
      </dgm:t>
    </dgm:pt>
    <dgm:pt modelId="{F5204B3B-4393-4DB8-8DFA-4DF04093E3D1}" type="parTrans" cxnId="{1A0266DE-A63B-4DE4-8BCD-521FA9A72D60}">
      <dgm:prSet/>
      <dgm:spPr/>
      <dgm:t>
        <a:bodyPr/>
        <a:lstStyle/>
        <a:p>
          <a:endParaRPr lang="en-US"/>
        </a:p>
      </dgm:t>
    </dgm:pt>
    <dgm:pt modelId="{A8DD2D8A-A921-4DEB-A17F-2FDE00DF08EB}" type="sibTrans" cxnId="{1A0266DE-A63B-4DE4-8BCD-521FA9A72D60}">
      <dgm:prSet/>
      <dgm:spPr/>
      <dgm:t>
        <a:bodyPr/>
        <a:lstStyle/>
        <a:p>
          <a:endParaRPr lang="en-US"/>
        </a:p>
      </dgm:t>
    </dgm:pt>
    <dgm:pt modelId="{1447F374-92E8-4DC7-806A-9E7D75F95FDC}">
      <dgm:prSet phldrT="[Text]"/>
      <dgm:spPr>
        <a:solidFill>
          <a:srgbClr val="FFC000"/>
        </a:solidFill>
        <a:ln>
          <a:solidFill>
            <a:srgbClr val="FFC000"/>
          </a:solidFill>
        </a:ln>
      </dgm:spPr>
      <dgm:t>
        <a:bodyPr/>
        <a:lstStyle/>
        <a:p>
          <a:r>
            <a:rPr lang="en-US" b="1" dirty="0"/>
            <a:t>Step 6:  Re-originate PLUS Loan</a:t>
          </a:r>
        </a:p>
      </dgm:t>
    </dgm:pt>
    <dgm:pt modelId="{1DFC1D09-9916-4FFC-A4E8-EC8F8D09798E}" type="parTrans" cxnId="{F3DFCC82-E3CE-4543-A3D4-8B506A277B7B}">
      <dgm:prSet/>
      <dgm:spPr/>
      <dgm:t>
        <a:bodyPr/>
        <a:lstStyle/>
        <a:p>
          <a:endParaRPr lang="en-US"/>
        </a:p>
      </dgm:t>
    </dgm:pt>
    <dgm:pt modelId="{9F9C9FEB-6214-4669-BC2A-42F6E158C8EF}" type="sibTrans" cxnId="{F3DFCC82-E3CE-4543-A3D4-8B506A277B7B}">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6">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6">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6">
        <dgm:presLayoutVars>
          <dgm:bulletEnabled val="1"/>
        </dgm:presLayoutVars>
      </dgm:prSet>
      <dgm:spPr/>
    </dgm:pt>
    <dgm:pt modelId="{34589B44-61C4-4888-8CA2-DB69E5B7BE9A}" type="pres">
      <dgm:prSet presAssocID="{0C2203BA-DB3D-4B18-9B82-59A406DDDDB5}" presName="sibTrans" presStyleCnt="0"/>
      <dgm:spPr/>
    </dgm:pt>
    <dgm:pt modelId="{F64F22F6-8697-4331-A5F9-44075446F5A7}" type="pres">
      <dgm:prSet presAssocID="{58D76BA9-AD5B-40D4-BBB9-DF74AD0D2386}" presName="textNode" presStyleLbl="node1" presStyleIdx="3" presStyleCnt="6">
        <dgm:presLayoutVars>
          <dgm:bulletEnabled val="1"/>
        </dgm:presLayoutVars>
      </dgm:prSet>
      <dgm:spPr/>
    </dgm:pt>
    <dgm:pt modelId="{2B5F7E1E-4A86-49FC-B773-FC3C17366421}" type="pres">
      <dgm:prSet presAssocID="{46210A72-428C-4679-AB7B-EC312ED82B85}" presName="sibTrans" presStyleCnt="0"/>
      <dgm:spPr/>
    </dgm:pt>
    <dgm:pt modelId="{07D263EF-F7BB-4BD5-9434-52008277A55D}" type="pres">
      <dgm:prSet presAssocID="{9CAD1F7E-B3FB-438B-99B0-AD93F205738E}" presName="textNode" presStyleLbl="node1" presStyleIdx="4" presStyleCnt="6">
        <dgm:presLayoutVars>
          <dgm:bulletEnabled val="1"/>
        </dgm:presLayoutVars>
      </dgm:prSet>
      <dgm:spPr/>
    </dgm:pt>
    <dgm:pt modelId="{061F6E56-78CA-4610-BD02-AB28516CD1F5}" type="pres">
      <dgm:prSet presAssocID="{A8DD2D8A-A921-4DEB-A17F-2FDE00DF08EB}" presName="sibTrans" presStyleCnt="0"/>
      <dgm:spPr/>
    </dgm:pt>
    <dgm:pt modelId="{712C4E33-7000-44C6-8B9C-2F6A5000E5F5}" type="pres">
      <dgm:prSet presAssocID="{1447F374-92E8-4DC7-806A-9E7D75F95FDC}" presName="textNode" presStyleLbl="node1" presStyleIdx="5" presStyleCnt="6">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3136A334-85FF-4BDF-9973-2DEB52EF6F99}" type="presOf" srcId="{1447F374-92E8-4DC7-806A-9E7D75F95FDC}" destId="{712C4E33-7000-44C6-8B9C-2F6A5000E5F5}" srcOrd="0" destOrd="0" presId="urn:microsoft.com/office/officeart/2005/8/layout/hProcess9"/>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C7F26B52-FBA7-4625-AB22-5FC8226F0AE3}" type="presOf" srcId="{9CAD1F7E-B3FB-438B-99B0-AD93F205738E}" destId="{07D263EF-F7BB-4BD5-9434-52008277A55D}"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F3DFCC82-E3CE-4543-A3D4-8B506A277B7B}" srcId="{1C7648D5-25B0-483F-9CBC-048735DDE692}" destId="{1447F374-92E8-4DC7-806A-9E7D75F95FDC}" srcOrd="5" destOrd="0" parTransId="{1DFC1D09-9916-4FFC-A4E8-EC8F8D09798E}" sibTransId="{9F9C9FEB-6214-4669-BC2A-42F6E158C8EF}"/>
    <dgm:cxn modelId="{0D9937A1-A91D-47C5-9737-41A1C17103F9}" srcId="{1C7648D5-25B0-483F-9CBC-048735DDE692}" destId="{58D76BA9-AD5B-40D4-BBB9-DF74AD0D2386}" srcOrd="3" destOrd="0" parTransId="{44AA24D8-7772-491A-BA34-AFE8243D610F}" sibTransId="{46210A72-428C-4679-AB7B-EC312ED82B85}"/>
    <dgm:cxn modelId="{1A0266DE-A63B-4DE4-8BCD-521FA9A72D60}" srcId="{1C7648D5-25B0-483F-9CBC-048735DDE692}" destId="{9CAD1F7E-B3FB-438B-99B0-AD93F205738E}" srcOrd="4" destOrd="0" parTransId="{F5204B3B-4393-4DB8-8DFA-4DF04093E3D1}" sibTransId="{A8DD2D8A-A921-4DEB-A17F-2FDE00DF08EB}"/>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B18A95ED-5FE0-4CCE-8937-CFC2323150F6}" type="presOf" srcId="{58D76BA9-AD5B-40D4-BBB9-DF74AD0D2386}" destId="{F64F22F6-8697-4331-A5F9-44075446F5A7}" srcOrd="0" destOrd="0" presId="urn:microsoft.com/office/officeart/2005/8/layout/hProcess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 modelId="{0B335FC5-81EA-4C89-8240-0D571BA52226}" type="presParOf" srcId="{86CA7D95-ADC9-4F08-AA5C-96CB6089358A}" destId="{34589B44-61C4-4888-8CA2-DB69E5B7BE9A}" srcOrd="5" destOrd="0" presId="urn:microsoft.com/office/officeart/2005/8/layout/hProcess9"/>
    <dgm:cxn modelId="{E14C79EB-E5F9-4B71-8436-8F02B9EA919C}" type="presParOf" srcId="{86CA7D95-ADC9-4F08-AA5C-96CB6089358A}" destId="{F64F22F6-8697-4331-A5F9-44075446F5A7}" srcOrd="6" destOrd="0" presId="urn:microsoft.com/office/officeart/2005/8/layout/hProcess9"/>
    <dgm:cxn modelId="{15CDEC7C-EC66-472B-A10C-F91E20A4FB77}" type="presParOf" srcId="{86CA7D95-ADC9-4F08-AA5C-96CB6089358A}" destId="{2B5F7E1E-4A86-49FC-B773-FC3C17366421}" srcOrd="7" destOrd="0" presId="urn:microsoft.com/office/officeart/2005/8/layout/hProcess9"/>
    <dgm:cxn modelId="{092F7E22-2937-4DC8-916D-95F118569C92}" type="presParOf" srcId="{86CA7D95-ADC9-4F08-AA5C-96CB6089358A}" destId="{07D263EF-F7BB-4BD5-9434-52008277A55D}" srcOrd="8" destOrd="0" presId="urn:microsoft.com/office/officeart/2005/8/layout/hProcess9"/>
    <dgm:cxn modelId="{5F46C551-A2BF-4B9E-B351-C8AC918D1E8B}" type="presParOf" srcId="{86CA7D95-ADC9-4F08-AA5C-96CB6089358A}" destId="{061F6E56-78CA-4610-BD02-AB28516CD1F5}" srcOrd="9" destOrd="0" presId="urn:microsoft.com/office/officeart/2005/8/layout/hProcess9"/>
    <dgm:cxn modelId="{8B909739-12BE-4DC4-A1AD-F078F5E35CAB}" type="presParOf" srcId="{86CA7D95-ADC9-4F08-AA5C-96CB6089358A}" destId="{712C4E33-7000-44C6-8B9C-2F6A5000E5F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A56A96-6030-4A5C-9727-6FF49F210F28}"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DBDF8969-411E-4966-BBDF-2F860BE67AC3}">
      <dgm:prSet phldrT="[Text]"/>
      <dgm:spPr/>
      <dgm:t>
        <a:bodyPr/>
        <a:lstStyle/>
        <a:p>
          <a:r>
            <a:rPr lang="en-US" dirty="0"/>
            <a:t>Step 1: Process Loans</a:t>
          </a:r>
        </a:p>
      </dgm:t>
    </dgm:pt>
    <dgm:pt modelId="{51B25D96-EFDC-408D-A283-E9D4830CDF6C}" type="parTrans" cxnId="{3990C7E6-F380-4B88-81D1-B8328B1F0CF8}">
      <dgm:prSet/>
      <dgm:spPr/>
      <dgm:t>
        <a:bodyPr/>
        <a:lstStyle/>
        <a:p>
          <a:endParaRPr lang="en-US"/>
        </a:p>
      </dgm:t>
    </dgm:pt>
    <dgm:pt modelId="{8F15993E-A17B-4F6D-8668-BF9A25981E68}" type="sibTrans" cxnId="{3990C7E6-F380-4B88-81D1-B8328B1F0CF8}">
      <dgm:prSet/>
      <dgm:spPr/>
      <dgm:t>
        <a:bodyPr/>
        <a:lstStyle/>
        <a:p>
          <a:endParaRPr lang="en-US"/>
        </a:p>
      </dgm:t>
    </dgm:pt>
    <dgm:pt modelId="{8F2480B4-F798-446E-94DD-2AE9C4BFD20A}">
      <dgm:prSet phldrT="[Text]"/>
      <dgm:spPr>
        <a:solidFill>
          <a:srgbClr val="FFC000"/>
        </a:solidFill>
      </dgm:spPr>
      <dgm:t>
        <a:bodyPr/>
        <a:lstStyle/>
        <a:p>
          <a:r>
            <a:rPr lang="en-US" dirty="0"/>
            <a:t>Step 2: Process Loan Dates</a:t>
          </a:r>
        </a:p>
      </dgm:t>
    </dgm:pt>
    <dgm:pt modelId="{075981C5-91AB-4EC7-93FD-2058F7F6D2E7}" type="parTrans" cxnId="{598B70D7-18BB-4EC9-8ED4-7D912D590CA5}">
      <dgm:prSet/>
      <dgm:spPr/>
      <dgm:t>
        <a:bodyPr/>
        <a:lstStyle/>
        <a:p>
          <a:endParaRPr lang="en-US"/>
        </a:p>
      </dgm:t>
    </dgm:pt>
    <dgm:pt modelId="{480ACBFC-EE78-4538-9F6F-978ADBD6427A}" type="sibTrans" cxnId="{598B70D7-18BB-4EC9-8ED4-7D912D590CA5}">
      <dgm:prSet/>
      <dgm:spPr/>
      <dgm:t>
        <a:bodyPr/>
        <a:lstStyle/>
        <a:p>
          <a:endParaRPr lang="en-US"/>
        </a:p>
      </dgm:t>
    </dgm:pt>
    <dgm:pt modelId="{83646559-C22B-4970-A16A-6367ED41F167}">
      <dgm:prSet phldrT="[Text]"/>
      <dgm:spPr/>
      <dgm:t>
        <a:bodyPr/>
        <a:lstStyle/>
        <a:p>
          <a:r>
            <a:rPr lang="en-US" dirty="0"/>
            <a:t>Step 3: Population Update</a:t>
          </a:r>
        </a:p>
      </dgm:t>
    </dgm:pt>
    <dgm:pt modelId="{583F0F74-F86D-4AC8-AA69-6F98E652EC8F}" type="parTrans" cxnId="{C25F9CEA-6AEB-4948-A56E-966ECDECCFAB}">
      <dgm:prSet/>
      <dgm:spPr/>
      <dgm:t>
        <a:bodyPr/>
        <a:lstStyle/>
        <a:p>
          <a:endParaRPr lang="en-US"/>
        </a:p>
      </dgm:t>
    </dgm:pt>
    <dgm:pt modelId="{E357CC8F-1A00-4608-86EC-1D21DB576254}" type="sibTrans" cxnId="{C25F9CEA-6AEB-4948-A56E-966ECDECCFAB}">
      <dgm:prSet/>
      <dgm:spPr/>
      <dgm:t>
        <a:bodyPr/>
        <a:lstStyle/>
        <a:p>
          <a:endParaRPr lang="en-US"/>
        </a:p>
      </dgm:t>
    </dgm:pt>
    <dgm:pt modelId="{63CB647A-C238-4D73-ADB9-272979D432CB}">
      <dgm:prSet phldrT="[Text]"/>
      <dgm:spPr/>
      <dgm:t>
        <a:bodyPr/>
        <a:lstStyle/>
        <a:p>
          <a:r>
            <a:rPr lang="en-US" dirty="0"/>
            <a:t>Step 4: Process Loans Again</a:t>
          </a:r>
        </a:p>
      </dgm:t>
    </dgm:pt>
    <dgm:pt modelId="{529DF9C6-6B99-4763-A071-4A3C29B32E95}" type="parTrans" cxnId="{A11C3371-ABCF-4D67-BF36-BDE225B894DB}">
      <dgm:prSet/>
      <dgm:spPr/>
      <dgm:t>
        <a:bodyPr/>
        <a:lstStyle/>
        <a:p>
          <a:endParaRPr lang="en-US"/>
        </a:p>
      </dgm:t>
    </dgm:pt>
    <dgm:pt modelId="{24D0B0F1-EC40-4EBF-926B-1C3158DDEFB6}" type="sibTrans" cxnId="{A11C3371-ABCF-4D67-BF36-BDE225B894DB}">
      <dgm:prSet/>
      <dgm:spPr/>
      <dgm:t>
        <a:bodyPr/>
        <a:lstStyle/>
        <a:p>
          <a:endParaRPr lang="en-US"/>
        </a:p>
      </dgm:t>
    </dgm:pt>
    <dgm:pt modelId="{6F6F58D2-D3CC-485B-A9B3-4E0D1DA01A36}" type="pres">
      <dgm:prSet presAssocID="{07A56A96-6030-4A5C-9727-6FF49F210F28}" presName="CompostProcess" presStyleCnt="0">
        <dgm:presLayoutVars>
          <dgm:dir/>
          <dgm:resizeHandles val="exact"/>
        </dgm:presLayoutVars>
      </dgm:prSet>
      <dgm:spPr/>
    </dgm:pt>
    <dgm:pt modelId="{07863E74-B778-45CC-A61F-04A5D8FA1683}" type="pres">
      <dgm:prSet presAssocID="{07A56A96-6030-4A5C-9727-6FF49F210F28}" presName="arrow" presStyleLbl="bgShp" presStyleIdx="0" presStyleCnt="1" custScaleX="117647" custLinFactNeighborX="1388" custLinFactNeighborY="-15371"/>
      <dgm:spPr/>
      <dgm:extLst>
        <a:ext uri="{E40237B7-FDA0-4F09-8148-C483321AD2D9}">
          <dgm14:cNvPr xmlns:dgm14="http://schemas.microsoft.com/office/drawing/2010/diagram" id="0" name="" descr="4 step loan process flow with step 2 highlighted" title="4 step loan process flow with step 2 highlighted"/>
        </a:ext>
      </dgm:extLst>
    </dgm:pt>
    <dgm:pt modelId="{BA9F1908-24A2-4552-8FA5-008CD3DE5596}" type="pres">
      <dgm:prSet presAssocID="{07A56A96-6030-4A5C-9727-6FF49F210F28}" presName="linearProcess" presStyleCnt="0"/>
      <dgm:spPr/>
    </dgm:pt>
    <dgm:pt modelId="{67D1F520-6122-4888-A26A-9546F9237447}" type="pres">
      <dgm:prSet presAssocID="{DBDF8969-411E-4966-BBDF-2F860BE67AC3}" presName="textNode" presStyleLbl="node1" presStyleIdx="0" presStyleCnt="4" custScaleX="50883" custLinFactX="-14324" custLinFactNeighborX="-100000">
        <dgm:presLayoutVars>
          <dgm:bulletEnabled val="1"/>
        </dgm:presLayoutVars>
      </dgm:prSet>
      <dgm:spPr/>
    </dgm:pt>
    <dgm:pt modelId="{6C5E439A-24E9-45BE-900D-CA72F3917AC2}" type="pres">
      <dgm:prSet presAssocID="{8F15993E-A17B-4F6D-8668-BF9A25981E68}" presName="sibTrans" presStyleCnt="0"/>
      <dgm:spPr/>
    </dgm:pt>
    <dgm:pt modelId="{FD1FE09D-23B8-4C97-BB6E-64FB1A7F7B8F}" type="pres">
      <dgm:prSet presAssocID="{8F2480B4-F798-446E-94DD-2AE9C4BFD20A}" presName="textNode" presStyleLbl="node1" presStyleIdx="1" presStyleCnt="4" custScaleX="50883" custLinFactX="-14324" custLinFactNeighborX="-100000">
        <dgm:presLayoutVars>
          <dgm:bulletEnabled val="1"/>
        </dgm:presLayoutVars>
      </dgm:prSet>
      <dgm:spPr/>
    </dgm:pt>
    <dgm:pt modelId="{800DA0CD-2A1A-47F9-9372-55128B195DA6}" type="pres">
      <dgm:prSet presAssocID="{480ACBFC-EE78-4538-9F6F-978ADBD6427A}" presName="sibTrans" presStyleCnt="0"/>
      <dgm:spPr/>
    </dgm:pt>
    <dgm:pt modelId="{FB4332B1-39AD-46DE-9F84-6473B176AB2A}" type="pres">
      <dgm:prSet presAssocID="{83646559-C22B-4970-A16A-6367ED41F167}" presName="textNode" presStyleLbl="node1" presStyleIdx="2" presStyleCnt="4" custScaleX="50883" custLinFactX="-14324" custLinFactNeighborX="-100000">
        <dgm:presLayoutVars>
          <dgm:bulletEnabled val="1"/>
        </dgm:presLayoutVars>
      </dgm:prSet>
      <dgm:spPr/>
    </dgm:pt>
    <dgm:pt modelId="{88C6531C-9D57-4FA4-BB1C-8115E081F714}" type="pres">
      <dgm:prSet presAssocID="{E357CC8F-1A00-4608-86EC-1D21DB576254}" presName="sibTrans" presStyleCnt="0"/>
      <dgm:spPr/>
    </dgm:pt>
    <dgm:pt modelId="{BAD47517-C014-4507-8BBE-DA36E2AB83A8}" type="pres">
      <dgm:prSet presAssocID="{63CB647A-C238-4D73-ADB9-272979D432CB}" presName="textNode" presStyleLbl="node1" presStyleIdx="3" presStyleCnt="4" custScaleX="50883" custLinFactX="-14324" custLinFactNeighborX="-100000">
        <dgm:presLayoutVars>
          <dgm:bulletEnabled val="1"/>
        </dgm:presLayoutVars>
      </dgm:prSet>
      <dgm:spPr/>
    </dgm:pt>
  </dgm:ptLst>
  <dgm:cxnLst>
    <dgm:cxn modelId="{6D627902-6475-464D-BF65-3F6927509377}" type="presOf" srcId="{DBDF8969-411E-4966-BBDF-2F860BE67AC3}" destId="{67D1F520-6122-4888-A26A-9546F9237447}" srcOrd="0" destOrd="0" presId="urn:microsoft.com/office/officeart/2005/8/layout/hProcess9"/>
    <dgm:cxn modelId="{03C72122-6219-43E5-A65C-E844D44FC8A2}" type="presOf" srcId="{83646559-C22B-4970-A16A-6367ED41F167}" destId="{FB4332B1-39AD-46DE-9F84-6473B176AB2A}" srcOrd="0" destOrd="0" presId="urn:microsoft.com/office/officeart/2005/8/layout/hProcess9"/>
    <dgm:cxn modelId="{65F01E35-652F-40AA-9D2A-68B7BBE64025}" type="presOf" srcId="{07A56A96-6030-4A5C-9727-6FF49F210F28}" destId="{6F6F58D2-D3CC-485B-A9B3-4E0D1DA01A36}" srcOrd="0" destOrd="0" presId="urn:microsoft.com/office/officeart/2005/8/layout/hProcess9"/>
    <dgm:cxn modelId="{A11C3371-ABCF-4D67-BF36-BDE225B894DB}" srcId="{07A56A96-6030-4A5C-9727-6FF49F210F28}" destId="{63CB647A-C238-4D73-ADB9-272979D432CB}" srcOrd="3" destOrd="0" parTransId="{529DF9C6-6B99-4763-A071-4A3C29B32E95}" sibTransId="{24D0B0F1-EC40-4EBF-926B-1C3158DDEFB6}"/>
    <dgm:cxn modelId="{322F2F54-732A-4EB0-8C83-7850A6D1AE9E}" type="presOf" srcId="{8F2480B4-F798-446E-94DD-2AE9C4BFD20A}" destId="{FD1FE09D-23B8-4C97-BB6E-64FB1A7F7B8F}" srcOrd="0" destOrd="0" presId="urn:microsoft.com/office/officeart/2005/8/layout/hProcess9"/>
    <dgm:cxn modelId="{598B70D7-18BB-4EC9-8ED4-7D912D590CA5}" srcId="{07A56A96-6030-4A5C-9727-6FF49F210F28}" destId="{8F2480B4-F798-446E-94DD-2AE9C4BFD20A}" srcOrd="1" destOrd="0" parTransId="{075981C5-91AB-4EC7-93FD-2058F7F6D2E7}" sibTransId="{480ACBFC-EE78-4538-9F6F-978ADBD6427A}"/>
    <dgm:cxn modelId="{3990C7E6-F380-4B88-81D1-B8328B1F0CF8}" srcId="{07A56A96-6030-4A5C-9727-6FF49F210F28}" destId="{DBDF8969-411E-4966-BBDF-2F860BE67AC3}" srcOrd="0" destOrd="0" parTransId="{51B25D96-EFDC-408D-A283-E9D4830CDF6C}" sibTransId="{8F15993E-A17B-4F6D-8668-BF9A25981E68}"/>
    <dgm:cxn modelId="{C25F9CEA-6AEB-4948-A56E-966ECDECCFAB}" srcId="{07A56A96-6030-4A5C-9727-6FF49F210F28}" destId="{83646559-C22B-4970-A16A-6367ED41F167}" srcOrd="2" destOrd="0" parTransId="{583F0F74-F86D-4AC8-AA69-6F98E652EC8F}" sibTransId="{E357CC8F-1A00-4608-86EC-1D21DB576254}"/>
    <dgm:cxn modelId="{5F2D39F6-5B50-46DF-B04D-4449FEE70DAA}" type="presOf" srcId="{63CB647A-C238-4D73-ADB9-272979D432CB}" destId="{BAD47517-C014-4507-8BBE-DA36E2AB83A8}" srcOrd="0" destOrd="0" presId="urn:microsoft.com/office/officeart/2005/8/layout/hProcess9"/>
    <dgm:cxn modelId="{242D9D57-4C03-44C0-9A0D-2E36D5E61761}" type="presParOf" srcId="{6F6F58D2-D3CC-485B-A9B3-4E0D1DA01A36}" destId="{07863E74-B778-45CC-A61F-04A5D8FA1683}" srcOrd="0" destOrd="0" presId="urn:microsoft.com/office/officeart/2005/8/layout/hProcess9"/>
    <dgm:cxn modelId="{E2682C90-B0FB-4D8F-AEC8-8D27EC99A8BA}" type="presParOf" srcId="{6F6F58D2-D3CC-485B-A9B3-4E0D1DA01A36}" destId="{BA9F1908-24A2-4552-8FA5-008CD3DE5596}" srcOrd="1" destOrd="0" presId="urn:microsoft.com/office/officeart/2005/8/layout/hProcess9"/>
    <dgm:cxn modelId="{D68C89EB-3750-46D5-90C0-F7EAE00E4AE4}" type="presParOf" srcId="{BA9F1908-24A2-4552-8FA5-008CD3DE5596}" destId="{67D1F520-6122-4888-A26A-9546F9237447}" srcOrd="0" destOrd="0" presId="urn:microsoft.com/office/officeart/2005/8/layout/hProcess9"/>
    <dgm:cxn modelId="{D0666496-04E9-469B-AB6F-A59A816AA223}" type="presParOf" srcId="{BA9F1908-24A2-4552-8FA5-008CD3DE5596}" destId="{6C5E439A-24E9-45BE-900D-CA72F3917AC2}" srcOrd="1" destOrd="0" presId="urn:microsoft.com/office/officeart/2005/8/layout/hProcess9"/>
    <dgm:cxn modelId="{0F4F7448-3CEE-497F-89B6-6968C0D29731}" type="presParOf" srcId="{BA9F1908-24A2-4552-8FA5-008CD3DE5596}" destId="{FD1FE09D-23B8-4C97-BB6E-64FB1A7F7B8F}" srcOrd="2" destOrd="0" presId="urn:microsoft.com/office/officeart/2005/8/layout/hProcess9"/>
    <dgm:cxn modelId="{CC5E8804-11E2-48CF-9592-1023F785EE30}" type="presParOf" srcId="{BA9F1908-24A2-4552-8FA5-008CD3DE5596}" destId="{800DA0CD-2A1A-47F9-9372-55128B195DA6}" srcOrd="3" destOrd="0" presId="urn:microsoft.com/office/officeart/2005/8/layout/hProcess9"/>
    <dgm:cxn modelId="{D99A3B4F-CD4F-45F3-A5D4-81CE121F168F}" type="presParOf" srcId="{BA9F1908-24A2-4552-8FA5-008CD3DE5596}" destId="{FB4332B1-39AD-46DE-9F84-6473B176AB2A}" srcOrd="4" destOrd="0" presId="urn:microsoft.com/office/officeart/2005/8/layout/hProcess9"/>
    <dgm:cxn modelId="{D995286E-2615-4A12-AE72-718F3BDB0F0A}" type="presParOf" srcId="{BA9F1908-24A2-4552-8FA5-008CD3DE5596}" destId="{88C6531C-9D57-4FA4-BB1C-8115E081F714}" srcOrd="5" destOrd="0" presId="urn:microsoft.com/office/officeart/2005/8/layout/hProcess9"/>
    <dgm:cxn modelId="{74DE41A6-874D-4EEA-9F94-C283520D5E4E}" type="presParOf" srcId="{BA9F1908-24A2-4552-8FA5-008CD3DE5596}" destId="{BAD47517-C014-4507-8BBE-DA36E2AB83A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A56A96-6030-4A5C-9727-6FF49F210F28}"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DBDF8969-411E-4966-BBDF-2F860BE67AC3}">
      <dgm:prSet phldrT="[Text]"/>
      <dgm:spPr/>
      <dgm:t>
        <a:bodyPr/>
        <a:lstStyle/>
        <a:p>
          <a:r>
            <a:rPr lang="en-US" dirty="0"/>
            <a:t>Step 1: Process Loans</a:t>
          </a:r>
        </a:p>
      </dgm:t>
    </dgm:pt>
    <dgm:pt modelId="{51B25D96-EFDC-408D-A283-E9D4830CDF6C}" type="parTrans" cxnId="{3990C7E6-F380-4B88-81D1-B8328B1F0CF8}">
      <dgm:prSet/>
      <dgm:spPr/>
      <dgm:t>
        <a:bodyPr/>
        <a:lstStyle/>
        <a:p>
          <a:endParaRPr lang="en-US"/>
        </a:p>
      </dgm:t>
    </dgm:pt>
    <dgm:pt modelId="{8F15993E-A17B-4F6D-8668-BF9A25981E68}" type="sibTrans" cxnId="{3990C7E6-F380-4B88-81D1-B8328B1F0CF8}">
      <dgm:prSet/>
      <dgm:spPr/>
      <dgm:t>
        <a:bodyPr/>
        <a:lstStyle/>
        <a:p>
          <a:endParaRPr lang="en-US"/>
        </a:p>
      </dgm:t>
    </dgm:pt>
    <dgm:pt modelId="{8F2480B4-F798-446E-94DD-2AE9C4BFD20A}">
      <dgm:prSet phldrT="[Text]"/>
      <dgm:spPr/>
      <dgm:t>
        <a:bodyPr/>
        <a:lstStyle/>
        <a:p>
          <a:r>
            <a:rPr lang="en-US" dirty="0"/>
            <a:t>Step 2: Process Loan Dates</a:t>
          </a:r>
        </a:p>
      </dgm:t>
    </dgm:pt>
    <dgm:pt modelId="{075981C5-91AB-4EC7-93FD-2058F7F6D2E7}" type="parTrans" cxnId="{598B70D7-18BB-4EC9-8ED4-7D912D590CA5}">
      <dgm:prSet/>
      <dgm:spPr/>
      <dgm:t>
        <a:bodyPr/>
        <a:lstStyle/>
        <a:p>
          <a:endParaRPr lang="en-US"/>
        </a:p>
      </dgm:t>
    </dgm:pt>
    <dgm:pt modelId="{480ACBFC-EE78-4538-9F6F-978ADBD6427A}" type="sibTrans" cxnId="{598B70D7-18BB-4EC9-8ED4-7D912D590CA5}">
      <dgm:prSet/>
      <dgm:spPr/>
      <dgm:t>
        <a:bodyPr/>
        <a:lstStyle/>
        <a:p>
          <a:endParaRPr lang="en-US"/>
        </a:p>
      </dgm:t>
    </dgm:pt>
    <dgm:pt modelId="{83646559-C22B-4970-A16A-6367ED41F167}">
      <dgm:prSet phldrT="[Text]"/>
      <dgm:spPr>
        <a:solidFill>
          <a:srgbClr val="FFC000"/>
        </a:solidFill>
      </dgm:spPr>
      <dgm:t>
        <a:bodyPr/>
        <a:lstStyle/>
        <a:p>
          <a:r>
            <a:rPr lang="en-US" dirty="0"/>
            <a:t>Step 3: Population Update</a:t>
          </a:r>
        </a:p>
      </dgm:t>
    </dgm:pt>
    <dgm:pt modelId="{583F0F74-F86D-4AC8-AA69-6F98E652EC8F}" type="parTrans" cxnId="{C25F9CEA-6AEB-4948-A56E-966ECDECCFAB}">
      <dgm:prSet/>
      <dgm:spPr/>
      <dgm:t>
        <a:bodyPr/>
        <a:lstStyle/>
        <a:p>
          <a:endParaRPr lang="en-US"/>
        </a:p>
      </dgm:t>
    </dgm:pt>
    <dgm:pt modelId="{E357CC8F-1A00-4608-86EC-1D21DB576254}" type="sibTrans" cxnId="{C25F9CEA-6AEB-4948-A56E-966ECDECCFAB}">
      <dgm:prSet/>
      <dgm:spPr/>
      <dgm:t>
        <a:bodyPr/>
        <a:lstStyle/>
        <a:p>
          <a:endParaRPr lang="en-US"/>
        </a:p>
      </dgm:t>
    </dgm:pt>
    <dgm:pt modelId="{63CB647A-C238-4D73-ADB9-272979D432CB}">
      <dgm:prSet phldrT="[Text]"/>
      <dgm:spPr/>
      <dgm:t>
        <a:bodyPr/>
        <a:lstStyle/>
        <a:p>
          <a:r>
            <a:rPr lang="en-US" dirty="0"/>
            <a:t>Step 4: Process Loans Again</a:t>
          </a:r>
        </a:p>
      </dgm:t>
    </dgm:pt>
    <dgm:pt modelId="{529DF9C6-6B99-4763-A071-4A3C29B32E95}" type="parTrans" cxnId="{A11C3371-ABCF-4D67-BF36-BDE225B894DB}">
      <dgm:prSet/>
      <dgm:spPr/>
      <dgm:t>
        <a:bodyPr/>
        <a:lstStyle/>
        <a:p>
          <a:endParaRPr lang="en-US"/>
        </a:p>
      </dgm:t>
    </dgm:pt>
    <dgm:pt modelId="{24D0B0F1-EC40-4EBF-926B-1C3158DDEFB6}" type="sibTrans" cxnId="{A11C3371-ABCF-4D67-BF36-BDE225B894DB}">
      <dgm:prSet/>
      <dgm:spPr/>
      <dgm:t>
        <a:bodyPr/>
        <a:lstStyle/>
        <a:p>
          <a:endParaRPr lang="en-US"/>
        </a:p>
      </dgm:t>
    </dgm:pt>
    <dgm:pt modelId="{6F6F58D2-D3CC-485B-A9B3-4E0D1DA01A36}" type="pres">
      <dgm:prSet presAssocID="{07A56A96-6030-4A5C-9727-6FF49F210F28}" presName="CompostProcess" presStyleCnt="0">
        <dgm:presLayoutVars>
          <dgm:dir/>
          <dgm:resizeHandles val="exact"/>
        </dgm:presLayoutVars>
      </dgm:prSet>
      <dgm:spPr/>
    </dgm:pt>
    <dgm:pt modelId="{07863E74-B778-45CC-A61F-04A5D8FA1683}" type="pres">
      <dgm:prSet presAssocID="{07A56A96-6030-4A5C-9727-6FF49F210F28}" presName="arrow" presStyleLbl="bgShp" presStyleIdx="0" presStyleCnt="1" custScaleX="117647" custLinFactNeighborX="1388" custLinFactNeighborY="-15371"/>
      <dgm:spPr/>
      <dgm:extLst>
        <a:ext uri="{E40237B7-FDA0-4F09-8148-C483321AD2D9}">
          <dgm14:cNvPr xmlns:dgm14="http://schemas.microsoft.com/office/drawing/2010/diagram" id="0" name="" descr="4 Step loan process flow with step 3 highlighted " title="4 Step loan process flow with step 3 highlighted "/>
        </a:ext>
      </dgm:extLst>
    </dgm:pt>
    <dgm:pt modelId="{BA9F1908-24A2-4552-8FA5-008CD3DE5596}" type="pres">
      <dgm:prSet presAssocID="{07A56A96-6030-4A5C-9727-6FF49F210F28}" presName="linearProcess" presStyleCnt="0"/>
      <dgm:spPr/>
    </dgm:pt>
    <dgm:pt modelId="{67D1F520-6122-4888-A26A-9546F9237447}" type="pres">
      <dgm:prSet presAssocID="{DBDF8969-411E-4966-BBDF-2F860BE67AC3}" presName="textNode" presStyleLbl="node1" presStyleIdx="0" presStyleCnt="4" custScaleX="50883" custLinFactX="-14324" custLinFactNeighborX="-100000">
        <dgm:presLayoutVars>
          <dgm:bulletEnabled val="1"/>
        </dgm:presLayoutVars>
      </dgm:prSet>
      <dgm:spPr/>
    </dgm:pt>
    <dgm:pt modelId="{6C5E439A-24E9-45BE-900D-CA72F3917AC2}" type="pres">
      <dgm:prSet presAssocID="{8F15993E-A17B-4F6D-8668-BF9A25981E68}" presName="sibTrans" presStyleCnt="0"/>
      <dgm:spPr/>
    </dgm:pt>
    <dgm:pt modelId="{FD1FE09D-23B8-4C97-BB6E-64FB1A7F7B8F}" type="pres">
      <dgm:prSet presAssocID="{8F2480B4-F798-446E-94DD-2AE9C4BFD20A}" presName="textNode" presStyleLbl="node1" presStyleIdx="1" presStyleCnt="4" custScaleX="50883" custLinFactX="-14324" custLinFactNeighborX="-100000">
        <dgm:presLayoutVars>
          <dgm:bulletEnabled val="1"/>
        </dgm:presLayoutVars>
      </dgm:prSet>
      <dgm:spPr/>
    </dgm:pt>
    <dgm:pt modelId="{800DA0CD-2A1A-47F9-9372-55128B195DA6}" type="pres">
      <dgm:prSet presAssocID="{480ACBFC-EE78-4538-9F6F-978ADBD6427A}" presName="sibTrans" presStyleCnt="0"/>
      <dgm:spPr/>
    </dgm:pt>
    <dgm:pt modelId="{FB4332B1-39AD-46DE-9F84-6473B176AB2A}" type="pres">
      <dgm:prSet presAssocID="{83646559-C22B-4970-A16A-6367ED41F167}" presName="textNode" presStyleLbl="node1" presStyleIdx="2" presStyleCnt="4" custScaleX="50883" custLinFactX="-14324" custLinFactNeighborX="-100000">
        <dgm:presLayoutVars>
          <dgm:bulletEnabled val="1"/>
        </dgm:presLayoutVars>
      </dgm:prSet>
      <dgm:spPr/>
    </dgm:pt>
    <dgm:pt modelId="{88C6531C-9D57-4FA4-BB1C-8115E081F714}" type="pres">
      <dgm:prSet presAssocID="{E357CC8F-1A00-4608-86EC-1D21DB576254}" presName="sibTrans" presStyleCnt="0"/>
      <dgm:spPr/>
    </dgm:pt>
    <dgm:pt modelId="{BAD47517-C014-4507-8BBE-DA36E2AB83A8}" type="pres">
      <dgm:prSet presAssocID="{63CB647A-C238-4D73-ADB9-272979D432CB}" presName="textNode" presStyleLbl="node1" presStyleIdx="3" presStyleCnt="4" custScaleX="50883" custLinFactX="-14324" custLinFactNeighborX="-100000">
        <dgm:presLayoutVars>
          <dgm:bulletEnabled val="1"/>
        </dgm:presLayoutVars>
      </dgm:prSet>
      <dgm:spPr/>
    </dgm:pt>
  </dgm:ptLst>
  <dgm:cxnLst>
    <dgm:cxn modelId="{6D627902-6475-464D-BF65-3F6927509377}" type="presOf" srcId="{DBDF8969-411E-4966-BBDF-2F860BE67AC3}" destId="{67D1F520-6122-4888-A26A-9546F9237447}" srcOrd="0" destOrd="0" presId="urn:microsoft.com/office/officeart/2005/8/layout/hProcess9"/>
    <dgm:cxn modelId="{03C72122-6219-43E5-A65C-E844D44FC8A2}" type="presOf" srcId="{83646559-C22B-4970-A16A-6367ED41F167}" destId="{FB4332B1-39AD-46DE-9F84-6473B176AB2A}" srcOrd="0" destOrd="0" presId="urn:microsoft.com/office/officeart/2005/8/layout/hProcess9"/>
    <dgm:cxn modelId="{65F01E35-652F-40AA-9D2A-68B7BBE64025}" type="presOf" srcId="{07A56A96-6030-4A5C-9727-6FF49F210F28}" destId="{6F6F58D2-D3CC-485B-A9B3-4E0D1DA01A36}" srcOrd="0" destOrd="0" presId="urn:microsoft.com/office/officeart/2005/8/layout/hProcess9"/>
    <dgm:cxn modelId="{A11C3371-ABCF-4D67-BF36-BDE225B894DB}" srcId="{07A56A96-6030-4A5C-9727-6FF49F210F28}" destId="{63CB647A-C238-4D73-ADB9-272979D432CB}" srcOrd="3" destOrd="0" parTransId="{529DF9C6-6B99-4763-A071-4A3C29B32E95}" sibTransId="{24D0B0F1-EC40-4EBF-926B-1C3158DDEFB6}"/>
    <dgm:cxn modelId="{322F2F54-732A-4EB0-8C83-7850A6D1AE9E}" type="presOf" srcId="{8F2480B4-F798-446E-94DD-2AE9C4BFD20A}" destId="{FD1FE09D-23B8-4C97-BB6E-64FB1A7F7B8F}" srcOrd="0" destOrd="0" presId="urn:microsoft.com/office/officeart/2005/8/layout/hProcess9"/>
    <dgm:cxn modelId="{598B70D7-18BB-4EC9-8ED4-7D912D590CA5}" srcId="{07A56A96-6030-4A5C-9727-6FF49F210F28}" destId="{8F2480B4-F798-446E-94DD-2AE9C4BFD20A}" srcOrd="1" destOrd="0" parTransId="{075981C5-91AB-4EC7-93FD-2058F7F6D2E7}" sibTransId="{480ACBFC-EE78-4538-9F6F-978ADBD6427A}"/>
    <dgm:cxn modelId="{3990C7E6-F380-4B88-81D1-B8328B1F0CF8}" srcId="{07A56A96-6030-4A5C-9727-6FF49F210F28}" destId="{DBDF8969-411E-4966-BBDF-2F860BE67AC3}" srcOrd="0" destOrd="0" parTransId="{51B25D96-EFDC-408D-A283-E9D4830CDF6C}" sibTransId="{8F15993E-A17B-4F6D-8668-BF9A25981E68}"/>
    <dgm:cxn modelId="{C25F9CEA-6AEB-4948-A56E-966ECDECCFAB}" srcId="{07A56A96-6030-4A5C-9727-6FF49F210F28}" destId="{83646559-C22B-4970-A16A-6367ED41F167}" srcOrd="2" destOrd="0" parTransId="{583F0F74-F86D-4AC8-AA69-6F98E652EC8F}" sibTransId="{E357CC8F-1A00-4608-86EC-1D21DB576254}"/>
    <dgm:cxn modelId="{5F2D39F6-5B50-46DF-B04D-4449FEE70DAA}" type="presOf" srcId="{63CB647A-C238-4D73-ADB9-272979D432CB}" destId="{BAD47517-C014-4507-8BBE-DA36E2AB83A8}" srcOrd="0" destOrd="0" presId="urn:microsoft.com/office/officeart/2005/8/layout/hProcess9"/>
    <dgm:cxn modelId="{242D9D57-4C03-44C0-9A0D-2E36D5E61761}" type="presParOf" srcId="{6F6F58D2-D3CC-485B-A9B3-4E0D1DA01A36}" destId="{07863E74-B778-45CC-A61F-04A5D8FA1683}" srcOrd="0" destOrd="0" presId="urn:microsoft.com/office/officeart/2005/8/layout/hProcess9"/>
    <dgm:cxn modelId="{E2682C90-B0FB-4D8F-AEC8-8D27EC99A8BA}" type="presParOf" srcId="{6F6F58D2-D3CC-485B-A9B3-4E0D1DA01A36}" destId="{BA9F1908-24A2-4552-8FA5-008CD3DE5596}" srcOrd="1" destOrd="0" presId="urn:microsoft.com/office/officeart/2005/8/layout/hProcess9"/>
    <dgm:cxn modelId="{D68C89EB-3750-46D5-90C0-F7EAE00E4AE4}" type="presParOf" srcId="{BA9F1908-24A2-4552-8FA5-008CD3DE5596}" destId="{67D1F520-6122-4888-A26A-9546F9237447}" srcOrd="0" destOrd="0" presId="urn:microsoft.com/office/officeart/2005/8/layout/hProcess9"/>
    <dgm:cxn modelId="{D0666496-04E9-469B-AB6F-A59A816AA223}" type="presParOf" srcId="{BA9F1908-24A2-4552-8FA5-008CD3DE5596}" destId="{6C5E439A-24E9-45BE-900D-CA72F3917AC2}" srcOrd="1" destOrd="0" presId="urn:microsoft.com/office/officeart/2005/8/layout/hProcess9"/>
    <dgm:cxn modelId="{0F4F7448-3CEE-497F-89B6-6968C0D29731}" type="presParOf" srcId="{BA9F1908-24A2-4552-8FA5-008CD3DE5596}" destId="{FD1FE09D-23B8-4C97-BB6E-64FB1A7F7B8F}" srcOrd="2" destOrd="0" presId="urn:microsoft.com/office/officeart/2005/8/layout/hProcess9"/>
    <dgm:cxn modelId="{CC5E8804-11E2-48CF-9592-1023F785EE30}" type="presParOf" srcId="{BA9F1908-24A2-4552-8FA5-008CD3DE5596}" destId="{800DA0CD-2A1A-47F9-9372-55128B195DA6}" srcOrd="3" destOrd="0" presId="urn:microsoft.com/office/officeart/2005/8/layout/hProcess9"/>
    <dgm:cxn modelId="{D99A3B4F-CD4F-45F3-A5D4-81CE121F168F}" type="presParOf" srcId="{BA9F1908-24A2-4552-8FA5-008CD3DE5596}" destId="{FB4332B1-39AD-46DE-9F84-6473B176AB2A}" srcOrd="4" destOrd="0" presId="urn:microsoft.com/office/officeart/2005/8/layout/hProcess9"/>
    <dgm:cxn modelId="{D995286E-2615-4A12-AE72-718F3BDB0F0A}" type="presParOf" srcId="{BA9F1908-24A2-4552-8FA5-008CD3DE5596}" destId="{88C6531C-9D57-4FA4-BB1C-8115E081F714}" srcOrd="5" destOrd="0" presId="urn:microsoft.com/office/officeart/2005/8/layout/hProcess9"/>
    <dgm:cxn modelId="{74DE41A6-874D-4EEA-9F94-C283520D5E4E}" type="presParOf" srcId="{BA9F1908-24A2-4552-8FA5-008CD3DE5596}" destId="{BAD47517-C014-4507-8BBE-DA36E2AB83A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A56A96-6030-4A5C-9727-6FF49F210F28}"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DBDF8969-411E-4966-BBDF-2F860BE67AC3}">
      <dgm:prSet phldrT="[Text]"/>
      <dgm:spPr/>
      <dgm:t>
        <a:bodyPr/>
        <a:lstStyle/>
        <a:p>
          <a:r>
            <a:rPr lang="en-US" dirty="0"/>
            <a:t>Step 1: Process Loans</a:t>
          </a:r>
        </a:p>
      </dgm:t>
    </dgm:pt>
    <dgm:pt modelId="{51B25D96-EFDC-408D-A283-E9D4830CDF6C}" type="parTrans" cxnId="{3990C7E6-F380-4B88-81D1-B8328B1F0CF8}">
      <dgm:prSet/>
      <dgm:spPr/>
      <dgm:t>
        <a:bodyPr/>
        <a:lstStyle/>
        <a:p>
          <a:endParaRPr lang="en-US"/>
        </a:p>
      </dgm:t>
    </dgm:pt>
    <dgm:pt modelId="{8F15993E-A17B-4F6D-8668-BF9A25981E68}" type="sibTrans" cxnId="{3990C7E6-F380-4B88-81D1-B8328B1F0CF8}">
      <dgm:prSet/>
      <dgm:spPr/>
      <dgm:t>
        <a:bodyPr/>
        <a:lstStyle/>
        <a:p>
          <a:endParaRPr lang="en-US"/>
        </a:p>
      </dgm:t>
    </dgm:pt>
    <dgm:pt modelId="{8F2480B4-F798-446E-94DD-2AE9C4BFD20A}">
      <dgm:prSet phldrT="[Text]"/>
      <dgm:spPr/>
      <dgm:t>
        <a:bodyPr/>
        <a:lstStyle/>
        <a:p>
          <a:r>
            <a:rPr lang="en-US" dirty="0"/>
            <a:t>Step 2: Process Loan Dates</a:t>
          </a:r>
        </a:p>
      </dgm:t>
    </dgm:pt>
    <dgm:pt modelId="{075981C5-91AB-4EC7-93FD-2058F7F6D2E7}" type="parTrans" cxnId="{598B70D7-18BB-4EC9-8ED4-7D912D590CA5}">
      <dgm:prSet/>
      <dgm:spPr/>
      <dgm:t>
        <a:bodyPr/>
        <a:lstStyle/>
        <a:p>
          <a:endParaRPr lang="en-US"/>
        </a:p>
      </dgm:t>
    </dgm:pt>
    <dgm:pt modelId="{480ACBFC-EE78-4538-9F6F-978ADBD6427A}" type="sibTrans" cxnId="{598B70D7-18BB-4EC9-8ED4-7D912D590CA5}">
      <dgm:prSet/>
      <dgm:spPr/>
      <dgm:t>
        <a:bodyPr/>
        <a:lstStyle/>
        <a:p>
          <a:endParaRPr lang="en-US"/>
        </a:p>
      </dgm:t>
    </dgm:pt>
    <dgm:pt modelId="{83646559-C22B-4970-A16A-6367ED41F167}">
      <dgm:prSet phldrT="[Text]"/>
      <dgm:spPr/>
      <dgm:t>
        <a:bodyPr/>
        <a:lstStyle/>
        <a:p>
          <a:r>
            <a:rPr lang="en-US" dirty="0"/>
            <a:t>Step 3: Population Update</a:t>
          </a:r>
        </a:p>
      </dgm:t>
    </dgm:pt>
    <dgm:pt modelId="{583F0F74-F86D-4AC8-AA69-6F98E652EC8F}" type="parTrans" cxnId="{C25F9CEA-6AEB-4948-A56E-966ECDECCFAB}">
      <dgm:prSet/>
      <dgm:spPr/>
      <dgm:t>
        <a:bodyPr/>
        <a:lstStyle/>
        <a:p>
          <a:endParaRPr lang="en-US"/>
        </a:p>
      </dgm:t>
    </dgm:pt>
    <dgm:pt modelId="{E357CC8F-1A00-4608-86EC-1D21DB576254}" type="sibTrans" cxnId="{C25F9CEA-6AEB-4948-A56E-966ECDECCFAB}">
      <dgm:prSet/>
      <dgm:spPr/>
      <dgm:t>
        <a:bodyPr/>
        <a:lstStyle/>
        <a:p>
          <a:endParaRPr lang="en-US"/>
        </a:p>
      </dgm:t>
    </dgm:pt>
    <dgm:pt modelId="{63CB647A-C238-4D73-ADB9-272979D432CB}">
      <dgm:prSet phldrT="[Text]"/>
      <dgm:spPr>
        <a:solidFill>
          <a:srgbClr val="FFC000"/>
        </a:solidFill>
      </dgm:spPr>
      <dgm:t>
        <a:bodyPr/>
        <a:lstStyle/>
        <a:p>
          <a:r>
            <a:rPr lang="en-US" dirty="0"/>
            <a:t>Step 4: Process Loans Again</a:t>
          </a:r>
        </a:p>
      </dgm:t>
    </dgm:pt>
    <dgm:pt modelId="{529DF9C6-6B99-4763-A071-4A3C29B32E95}" type="parTrans" cxnId="{A11C3371-ABCF-4D67-BF36-BDE225B894DB}">
      <dgm:prSet/>
      <dgm:spPr/>
      <dgm:t>
        <a:bodyPr/>
        <a:lstStyle/>
        <a:p>
          <a:endParaRPr lang="en-US"/>
        </a:p>
      </dgm:t>
    </dgm:pt>
    <dgm:pt modelId="{24D0B0F1-EC40-4EBF-926B-1C3158DDEFB6}" type="sibTrans" cxnId="{A11C3371-ABCF-4D67-BF36-BDE225B894DB}">
      <dgm:prSet/>
      <dgm:spPr/>
      <dgm:t>
        <a:bodyPr/>
        <a:lstStyle/>
        <a:p>
          <a:endParaRPr lang="en-US"/>
        </a:p>
      </dgm:t>
    </dgm:pt>
    <dgm:pt modelId="{6F6F58D2-D3CC-485B-A9B3-4E0D1DA01A36}" type="pres">
      <dgm:prSet presAssocID="{07A56A96-6030-4A5C-9727-6FF49F210F28}" presName="CompostProcess" presStyleCnt="0">
        <dgm:presLayoutVars>
          <dgm:dir/>
          <dgm:resizeHandles val="exact"/>
        </dgm:presLayoutVars>
      </dgm:prSet>
      <dgm:spPr/>
    </dgm:pt>
    <dgm:pt modelId="{07863E74-B778-45CC-A61F-04A5D8FA1683}" type="pres">
      <dgm:prSet presAssocID="{07A56A96-6030-4A5C-9727-6FF49F210F28}" presName="arrow" presStyleLbl="bgShp" presStyleIdx="0" presStyleCnt="1" custScaleX="117647" custLinFactNeighborX="1388" custLinFactNeighborY="-15371"/>
      <dgm:spPr/>
      <dgm:extLst>
        <a:ext uri="{E40237B7-FDA0-4F09-8148-C483321AD2D9}">
          <dgm14:cNvPr xmlns:dgm14="http://schemas.microsoft.com/office/drawing/2010/diagram" id="0" name="" descr="4 step loan process flow with step 4 highlighted" title="4 step loan process flow "/>
        </a:ext>
      </dgm:extLst>
    </dgm:pt>
    <dgm:pt modelId="{BA9F1908-24A2-4552-8FA5-008CD3DE5596}" type="pres">
      <dgm:prSet presAssocID="{07A56A96-6030-4A5C-9727-6FF49F210F28}" presName="linearProcess" presStyleCnt="0"/>
      <dgm:spPr/>
    </dgm:pt>
    <dgm:pt modelId="{67D1F520-6122-4888-A26A-9546F9237447}" type="pres">
      <dgm:prSet presAssocID="{DBDF8969-411E-4966-BBDF-2F860BE67AC3}" presName="textNode" presStyleLbl="node1" presStyleIdx="0" presStyleCnt="4" custScaleX="50883" custLinFactX="-14324" custLinFactNeighborX="-100000">
        <dgm:presLayoutVars>
          <dgm:bulletEnabled val="1"/>
        </dgm:presLayoutVars>
      </dgm:prSet>
      <dgm:spPr/>
    </dgm:pt>
    <dgm:pt modelId="{6C5E439A-24E9-45BE-900D-CA72F3917AC2}" type="pres">
      <dgm:prSet presAssocID="{8F15993E-A17B-4F6D-8668-BF9A25981E68}" presName="sibTrans" presStyleCnt="0"/>
      <dgm:spPr/>
    </dgm:pt>
    <dgm:pt modelId="{FD1FE09D-23B8-4C97-BB6E-64FB1A7F7B8F}" type="pres">
      <dgm:prSet presAssocID="{8F2480B4-F798-446E-94DD-2AE9C4BFD20A}" presName="textNode" presStyleLbl="node1" presStyleIdx="1" presStyleCnt="4" custScaleX="50883" custLinFactX="-14324" custLinFactNeighborX="-100000">
        <dgm:presLayoutVars>
          <dgm:bulletEnabled val="1"/>
        </dgm:presLayoutVars>
      </dgm:prSet>
      <dgm:spPr/>
    </dgm:pt>
    <dgm:pt modelId="{800DA0CD-2A1A-47F9-9372-55128B195DA6}" type="pres">
      <dgm:prSet presAssocID="{480ACBFC-EE78-4538-9F6F-978ADBD6427A}" presName="sibTrans" presStyleCnt="0"/>
      <dgm:spPr/>
    </dgm:pt>
    <dgm:pt modelId="{FB4332B1-39AD-46DE-9F84-6473B176AB2A}" type="pres">
      <dgm:prSet presAssocID="{83646559-C22B-4970-A16A-6367ED41F167}" presName="textNode" presStyleLbl="node1" presStyleIdx="2" presStyleCnt="4" custScaleX="50883" custLinFactX="-14324" custLinFactNeighborX="-100000">
        <dgm:presLayoutVars>
          <dgm:bulletEnabled val="1"/>
        </dgm:presLayoutVars>
      </dgm:prSet>
      <dgm:spPr/>
    </dgm:pt>
    <dgm:pt modelId="{88C6531C-9D57-4FA4-BB1C-8115E081F714}" type="pres">
      <dgm:prSet presAssocID="{E357CC8F-1A00-4608-86EC-1D21DB576254}" presName="sibTrans" presStyleCnt="0"/>
      <dgm:spPr/>
    </dgm:pt>
    <dgm:pt modelId="{BAD47517-C014-4507-8BBE-DA36E2AB83A8}" type="pres">
      <dgm:prSet presAssocID="{63CB647A-C238-4D73-ADB9-272979D432CB}" presName="textNode" presStyleLbl="node1" presStyleIdx="3" presStyleCnt="4" custScaleX="50883" custLinFactX="-14324" custLinFactNeighborX="-100000">
        <dgm:presLayoutVars>
          <dgm:bulletEnabled val="1"/>
        </dgm:presLayoutVars>
      </dgm:prSet>
      <dgm:spPr/>
    </dgm:pt>
  </dgm:ptLst>
  <dgm:cxnLst>
    <dgm:cxn modelId="{6D627902-6475-464D-BF65-3F6927509377}" type="presOf" srcId="{DBDF8969-411E-4966-BBDF-2F860BE67AC3}" destId="{67D1F520-6122-4888-A26A-9546F9237447}" srcOrd="0" destOrd="0" presId="urn:microsoft.com/office/officeart/2005/8/layout/hProcess9"/>
    <dgm:cxn modelId="{03C72122-6219-43E5-A65C-E844D44FC8A2}" type="presOf" srcId="{83646559-C22B-4970-A16A-6367ED41F167}" destId="{FB4332B1-39AD-46DE-9F84-6473B176AB2A}" srcOrd="0" destOrd="0" presId="urn:microsoft.com/office/officeart/2005/8/layout/hProcess9"/>
    <dgm:cxn modelId="{65F01E35-652F-40AA-9D2A-68B7BBE64025}" type="presOf" srcId="{07A56A96-6030-4A5C-9727-6FF49F210F28}" destId="{6F6F58D2-D3CC-485B-A9B3-4E0D1DA01A36}" srcOrd="0" destOrd="0" presId="urn:microsoft.com/office/officeart/2005/8/layout/hProcess9"/>
    <dgm:cxn modelId="{A11C3371-ABCF-4D67-BF36-BDE225B894DB}" srcId="{07A56A96-6030-4A5C-9727-6FF49F210F28}" destId="{63CB647A-C238-4D73-ADB9-272979D432CB}" srcOrd="3" destOrd="0" parTransId="{529DF9C6-6B99-4763-A071-4A3C29B32E95}" sibTransId="{24D0B0F1-EC40-4EBF-926B-1C3158DDEFB6}"/>
    <dgm:cxn modelId="{322F2F54-732A-4EB0-8C83-7850A6D1AE9E}" type="presOf" srcId="{8F2480B4-F798-446E-94DD-2AE9C4BFD20A}" destId="{FD1FE09D-23B8-4C97-BB6E-64FB1A7F7B8F}" srcOrd="0" destOrd="0" presId="urn:microsoft.com/office/officeart/2005/8/layout/hProcess9"/>
    <dgm:cxn modelId="{598B70D7-18BB-4EC9-8ED4-7D912D590CA5}" srcId="{07A56A96-6030-4A5C-9727-6FF49F210F28}" destId="{8F2480B4-F798-446E-94DD-2AE9C4BFD20A}" srcOrd="1" destOrd="0" parTransId="{075981C5-91AB-4EC7-93FD-2058F7F6D2E7}" sibTransId="{480ACBFC-EE78-4538-9F6F-978ADBD6427A}"/>
    <dgm:cxn modelId="{3990C7E6-F380-4B88-81D1-B8328B1F0CF8}" srcId="{07A56A96-6030-4A5C-9727-6FF49F210F28}" destId="{DBDF8969-411E-4966-BBDF-2F860BE67AC3}" srcOrd="0" destOrd="0" parTransId="{51B25D96-EFDC-408D-A283-E9D4830CDF6C}" sibTransId="{8F15993E-A17B-4F6D-8668-BF9A25981E68}"/>
    <dgm:cxn modelId="{C25F9CEA-6AEB-4948-A56E-966ECDECCFAB}" srcId="{07A56A96-6030-4A5C-9727-6FF49F210F28}" destId="{83646559-C22B-4970-A16A-6367ED41F167}" srcOrd="2" destOrd="0" parTransId="{583F0F74-F86D-4AC8-AA69-6F98E652EC8F}" sibTransId="{E357CC8F-1A00-4608-86EC-1D21DB576254}"/>
    <dgm:cxn modelId="{5F2D39F6-5B50-46DF-B04D-4449FEE70DAA}" type="presOf" srcId="{63CB647A-C238-4D73-ADB9-272979D432CB}" destId="{BAD47517-C014-4507-8BBE-DA36E2AB83A8}" srcOrd="0" destOrd="0" presId="urn:microsoft.com/office/officeart/2005/8/layout/hProcess9"/>
    <dgm:cxn modelId="{242D9D57-4C03-44C0-9A0D-2E36D5E61761}" type="presParOf" srcId="{6F6F58D2-D3CC-485B-A9B3-4E0D1DA01A36}" destId="{07863E74-B778-45CC-A61F-04A5D8FA1683}" srcOrd="0" destOrd="0" presId="urn:microsoft.com/office/officeart/2005/8/layout/hProcess9"/>
    <dgm:cxn modelId="{E2682C90-B0FB-4D8F-AEC8-8D27EC99A8BA}" type="presParOf" srcId="{6F6F58D2-D3CC-485B-A9B3-4E0D1DA01A36}" destId="{BA9F1908-24A2-4552-8FA5-008CD3DE5596}" srcOrd="1" destOrd="0" presId="urn:microsoft.com/office/officeart/2005/8/layout/hProcess9"/>
    <dgm:cxn modelId="{D68C89EB-3750-46D5-90C0-F7EAE00E4AE4}" type="presParOf" srcId="{BA9F1908-24A2-4552-8FA5-008CD3DE5596}" destId="{67D1F520-6122-4888-A26A-9546F9237447}" srcOrd="0" destOrd="0" presId="urn:microsoft.com/office/officeart/2005/8/layout/hProcess9"/>
    <dgm:cxn modelId="{D0666496-04E9-469B-AB6F-A59A816AA223}" type="presParOf" srcId="{BA9F1908-24A2-4552-8FA5-008CD3DE5596}" destId="{6C5E439A-24E9-45BE-900D-CA72F3917AC2}" srcOrd="1" destOrd="0" presId="urn:microsoft.com/office/officeart/2005/8/layout/hProcess9"/>
    <dgm:cxn modelId="{0F4F7448-3CEE-497F-89B6-6968C0D29731}" type="presParOf" srcId="{BA9F1908-24A2-4552-8FA5-008CD3DE5596}" destId="{FD1FE09D-23B8-4C97-BB6E-64FB1A7F7B8F}" srcOrd="2" destOrd="0" presId="urn:microsoft.com/office/officeart/2005/8/layout/hProcess9"/>
    <dgm:cxn modelId="{CC5E8804-11E2-48CF-9592-1023F785EE30}" type="presParOf" srcId="{BA9F1908-24A2-4552-8FA5-008CD3DE5596}" destId="{800DA0CD-2A1A-47F9-9372-55128B195DA6}" srcOrd="3" destOrd="0" presId="urn:microsoft.com/office/officeart/2005/8/layout/hProcess9"/>
    <dgm:cxn modelId="{D99A3B4F-CD4F-45F3-A5D4-81CE121F168F}" type="presParOf" srcId="{BA9F1908-24A2-4552-8FA5-008CD3DE5596}" destId="{FB4332B1-39AD-46DE-9F84-6473B176AB2A}" srcOrd="4" destOrd="0" presId="urn:microsoft.com/office/officeart/2005/8/layout/hProcess9"/>
    <dgm:cxn modelId="{D995286E-2615-4A12-AE72-718F3BDB0F0A}" type="presParOf" srcId="{BA9F1908-24A2-4552-8FA5-008CD3DE5596}" destId="{88C6531C-9D57-4FA4-BB1C-8115E081F714}" srcOrd="5" destOrd="0" presId="urn:microsoft.com/office/officeart/2005/8/layout/hProcess9"/>
    <dgm:cxn modelId="{74DE41A6-874D-4EEA-9F94-C283520D5E4E}" type="presParOf" srcId="{BA9F1908-24A2-4552-8FA5-008CD3DE5596}" destId="{BAD47517-C014-4507-8BBE-DA36E2AB83A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rgbClr val="0070C0"/>
        </a:solidFill>
        <a:ln>
          <a:solidFill>
            <a:srgbClr val="0070C0"/>
          </a:solidFill>
        </a:ln>
      </dgm:spPr>
      <dgm:t>
        <a:bodyPr/>
        <a:lstStyle/>
        <a:p>
          <a:r>
            <a:rPr lang="en-US" b="0" dirty="0"/>
            <a:t>Step 1: Originate Loans</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FFC000"/>
        </a:solidFill>
        <a:ln>
          <a:solidFill>
            <a:srgbClr val="FFC000"/>
          </a:solidFill>
        </a:ln>
      </dgm:spPr>
      <dgm:t>
        <a:bodyPr/>
        <a:lstStyle/>
        <a:p>
          <a:r>
            <a:rPr lang="en-US" b="1" dirty="0"/>
            <a:t>Step 2: Generate Direct Loan Data</a:t>
          </a:r>
          <a:endParaRPr lang="en-US" dirty="0"/>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dgm:t>
        <a:bodyPr/>
        <a:lstStyle/>
        <a:p>
          <a:r>
            <a:rPr lang="en-US" b="0" dirty="0"/>
            <a:t>Step 3:  Download Process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rgbClr val="0070C0"/>
        </a:solidFill>
        <a:ln>
          <a:solidFill>
            <a:srgbClr val="0070C0"/>
          </a:solidFill>
        </a:ln>
      </dgm:spPr>
      <dgm:t>
        <a:bodyPr/>
        <a:lstStyle/>
        <a:p>
          <a:r>
            <a:rPr lang="en-US" b="0" dirty="0"/>
            <a:t>Step 1: Originate Loans</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0070C0"/>
        </a:solidFill>
        <a:ln>
          <a:solidFill>
            <a:srgbClr val="0070C0"/>
          </a:solidFill>
        </a:ln>
      </dgm:spPr>
      <dgm:t>
        <a:bodyPr/>
        <a:lstStyle/>
        <a:p>
          <a:r>
            <a:rPr lang="en-US" b="0" dirty="0"/>
            <a:t>Step 2: Generate Direct Loan Data</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FFC000"/>
        </a:solidFill>
        <a:ln>
          <a:solidFill>
            <a:srgbClr val="FFC000"/>
          </a:solidFill>
        </a:ln>
      </dgm:spPr>
      <dgm:t>
        <a:bodyPr/>
        <a:lstStyle/>
        <a:p>
          <a:r>
            <a:rPr lang="en-US" b="1" dirty="0"/>
            <a:t>Step 3:  Download Process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271DDC46-BC34-4C22-9338-40756B2EABCC}">
      <dgm:prSet phldrT="[Text]"/>
      <dgm:spPr>
        <a:solidFill>
          <a:srgbClr val="FFC000"/>
        </a:solidFill>
        <a:ln>
          <a:solidFill>
            <a:srgbClr val="FFC000"/>
          </a:solidFill>
        </a:ln>
      </dgm:spPr>
      <dgm:t>
        <a:bodyPr/>
        <a:lstStyle/>
        <a:p>
          <a:r>
            <a:rPr lang="en-US" b="1" dirty="0"/>
            <a:t>Step 1: Award PLUS Loan</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0070C0"/>
        </a:solidFill>
        <a:ln>
          <a:solidFill>
            <a:srgbClr val="0070C0"/>
          </a:solidFill>
        </a:ln>
      </dgm:spPr>
      <dgm:t>
        <a:bodyPr/>
        <a:lstStyle/>
        <a:p>
          <a:r>
            <a:rPr lang="en-US" b="0" dirty="0"/>
            <a:t>Step 2: Originate PLUS Loan</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0070C0"/>
        </a:solidFill>
        <a:ln>
          <a:solidFill>
            <a:srgbClr val="0070C0"/>
          </a:solidFill>
        </a:ln>
      </dgm:spPr>
      <dgm:t>
        <a:bodyPr/>
        <a:lstStyle/>
        <a:p>
          <a:r>
            <a:rPr lang="en-US" b="0" dirty="0"/>
            <a:t>Step 3:  Create Parent Record </a:t>
          </a:r>
        </a:p>
        <a:p>
          <a:r>
            <a:rPr lang="en-US" b="0" dirty="0"/>
            <a:t>(If none already exists)</a:t>
          </a:r>
        </a:p>
      </dgm:t>
    </dgm:pt>
    <dgm:pt modelId="{0C2203BA-DB3D-4B18-9B82-59A406DDDDB5}" type="sibTrans" cxnId="{4665131D-A18B-48FB-9FB6-7E4881577EE8}">
      <dgm:prSet/>
      <dgm:spPr/>
      <dgm:t>
        <a:bodyPr/>
        <a:lstStyle/>
        <a:p>
          <a:endParaRPr lang="en-US"/>
        </a:p>
      </dgm:t>
    </dgm:pt>
    <dgm:pt modelId="{E76CABA0-3C30-4AEC-868A-776BACD00B3E}" type="parTrans" cxnId="{4665131D-A18B-48FB-9FB6-7E4881577EE8}">
      <dgm:prSet/>
      <dgm:spPr/>
      <dgm:t>
        <a:bodyPr/>
        <a:lstStyle/>
        <a:p>
          <a:endParaRPr lang="en-US"/>
        </a:p>
      </dgm:t>
    </dgm:pt>
    <dgm:pt modelId="{58D76BA9-AD5B-40D4-BBB9-DF74AD0D2386}">
      <dgm:prSet phldrT="[Text]"/>
      <dgm:spPr>
        <a:solidFill>
          <a:srgbClr val="0070C0"/>
        </a:solidFill>
        <a:ln>
          <a:solidFill>
            <a:srgbClr val="0070C0"/>
          </a:solidFill>
        </a:ln>
      </dgm:spPr>
      <dgm:t>
        <a:bodyPr/>
        <a:lstStyle/>
        <a:p>
          <a:r>
            <a:rPr lang="en-US" b="0" dirty="0"/>
            <a:t>Step 4:  Establish Relationship for Parent</a:t>
          </a:r>
        </a:p>
      </dgm:t>
    </dgm:pt>
    <dgm:pt modelId="{44AA24D8-7772-491A-BA34-AFE8243D610F}" type="parTrans" cxnId="{0D9937A1-A91D-47C5-9737-41A1C17103F9}">
      <dgm:prSet/>
      <dgm:spPr/>
      <dgm:t>
        <a:bodyPr/>
        <a:lstStyle/>
        <a:p>
          <a:endParaRPr lang="en-US"/>
        </a:p>
      </dgm:t>
    </dgm:pt>
    <dgm:pt modelId="{46210A72-428C-4679-AB7B-EC312ED82B85}" type="sibTrans" cxnId="{0D9937A1-A91D-47C5-9737-41A1C17103F9}">
      <dgm:prSet/>
      <dgm:spPr/>
      <dgm:t>
        <a:bodyPr/>
        <a:lstStyle/>
        <a:p>
          <a:endParaRPr lang="en-US"/>
        </a:p>
      </dgm:t>
    </dgm:pt>
    <dgm:pt modelId="{9CAD1F7E-B3FB-438B-99B0-AD93F205738E}">
      <dgm:prSet phldrT="[Text]"/>
      <dgm:spPr>
        <a:solidFill>
          <a:srgbClr val="0070C0"/>
        </a:solidFill>
        <a:ln>
          <a:solidFill>
            <a:srgbClr val="003764"/>
          </a:solidFill>
        </a:ln>
      </dgm:spPr>
      <dgm:t>
        <a:bodyPr/>
        <a:lstStyle/>
        <a:p>
          <a:r>
            <a:rPr lang="en-US" b="0" dirty="0"/>
            <a:t>Step 5:  Link Parent to PLUS Loan Record</a:t>
          </a:r>
        </a:p>
      </dgm:t>
    </dgm:pt>
    <dgm:pt modelId="{F5204B3B-4393-4DB8-8DFA-4DF04093E3D1}" type="parTrans" cxnId="{1A0266DE-A63B-4DE4-8BCD-521FA9A72D60}">
      <dgm:prSet/>
      <dgm:spPr/>
      <dgm:t>
        <a:bodyPr/>
        <a:lstStyle/>
        <a:p>
          <a:endParaRPr lang="en-US"/>
        </a:p>
      </dgm:t>
    </dgm:pt>
    <dgm:pt modelId="{A8DD2D8A-A921-4DEB-A17F-2FDE00DF08EB}" type="sibTrans" cxnId="{1A0266DE-A63B-4DE4-8BCD-521FA9A72D60}">
      <dgm:prSet/>
      <dgm:spPr/>
      <dgm:t>
        <a:bodyPr/>
        <a:lstStyle/>
        <a:p>
          <a:endParaRPr lang="en-US"/>
        </a:p>
      </dgm:t>
    </dgm:pt>
    <dgm:pt modelId="{1447F374-92E8-4DC7-806A-9E7D75F95FDC}">
      <dgm:prSet phldrT="[Text]"/>
      <dgm:spPr>
        <a:solidFill>
          <a:srgbClr val="0070C0"/>
        </a:solidFill>
        <a:ln>
          <a:solidFill>
            <a:srgbClr val="0070C0"/>
          </a:solidFill>
        </a:ln>
      </dgm:spPr>
      <dgm:t>
        <a:bodyPr/>
        <a:lstStyle/>
        <a:p>
          <a:r>
            <a:rPr lang="en-US" b="0" dirty="0"/>
            <a:t>Step 6:  Re-originate PLUS Loan</a:t>
          </a:r>
        </a:p>
      </dgm:t>
    </dgm:pt>
    <dgm:pt modelId="{1DFC1D09-9916-4FFC-A4E8-EC8F8D09798E}" type="parTrans" cxnId="{F3DFCC82-E3CE-4543-A3D4-8B506A277B7B}">
      <dgm:prSet/>
      <dgm:spPr/>
      <dgm:t>
        <a:bodyPr/>
        <a:lstStyle/>
        <a:p>
          <a:endParaRPr lang="en-US"/>
        </a:p>
      </dgm:t>
    </dgm:pt>
    <dgm:pt modelId="{9F9C9FEB-6214-4669-BC2A-42F6E158C8EF}" type="sibTrans" cxnId="{F3DFCC82-E3CE-4543-A3D4-8B506A277B7B}">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6">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6">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6">
        <dgm:presLayoutVars>
          <dgm:bulletEnabled val="1"/>
        </dgm:presLayoutVars>
      </dgm:prSet>
      <dgm:spPr/>
    </dgm:pt>
    <dgm:pt modelId="{34589B44-61C4-4888-8CA2-DB69E5B7BE9A}" type="pres">
      <dgm:prSet presAssocID="{0C2203BA-DB3D-4B18-9B82-59A406DDDDB5}" presName="sibTrans" presStyleCnt="0"/>
      <dgm:spPr/>
    </dgm:pt>
    <dgm:pt modelId="{F64F22F6-8697-4331-A5F9-44075446F5A7}" type="pres">
      <dgm:prSet presAssocID="{58D76BA9-AD5B-40D4-BBB9-DF74AD0D2386}" presName="textNode" presStyleLbl="node1" presStyleIdx="3" presStyleCnt="6">
        <dgm:presLayoutVars>
          <dgm:bulletEnabled val="1"/>
        </dgm:presLayoutVars>
      </dgm:prSet>
      <dgm:spPr/>
    </dgm:pt>
    <dgm:pt modelId="{2B5F7E1E-4A86-49FC-B773-FC3C17366421}" type="pres">
      <dgm:prSet presAssocID="{46210A72-428C-4679-AB7B-EC312ED82B85}" presName="sibTrans" presStyleCnt="0"/>
      <dgm:spPr/>
    </dgm:pt>
    <dgm:pt modelId="{07D263EF-F7BB-4BD5-9434-52008277A55D}" type="pres">
      <dgm:prSet presAssocID="{9CAD1F7E-B3FB-438B-99B0-AD93F205738E}" presName="textNode" presStyleLbl="node1" presStyleIdx="4" presStyleCnt="6">
        <dgm:presLayoutVars>
          <dgm:bulletEnabled val="1"/>
        </dgm:presLayoutVars>
      </dgm:prSet>
      <dgm:spPr/>
    </dgm:pt>
    <dgm:pt modelId="{061F6E56-78CA-4610-BD02-AB28516CD1F5}" type="pres">
      <dgm:prSet presAssocID="{A8DD2D8A-A921-4DEB-A17F-2FDE00DF08EB}" presName="sibTrans" presStyleCnt="0"/>
      <dgm:spPr/>
    </dgm:pt>
    <dgm:pt modelId="{712C4E33-7000-44C6-8B9C-2F6A5000E5F5}" type="pres">
      <dgm:prSet presAssocID="{1447F374-92E8-4DC7-806A-9E7D75F95FDC}" presName="textNode" presStyleLbl="node1" presStyleIdx="5" presStyleCnt="6">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3136A334-85FF-4BDF-9973-2DEB52EF6F99}" type="presOf" srcId="{1447F374-92E8-4DC7-806A-9E7D75F95FDC}" destId="{712C4E33-7000-44C6-8B9C-2F6A5000E5F5}" srcOrd="0" destOrd="0" presId="urn:microsoft.com/office/officeart/2005/8/layout/hProcess9"/>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C7F26B52-FBA7-4625-AB22-5FC8226F0AE3}" type="presOf" srcId="{9CAD1F7E-B3FB-438B-99B0-AD93F205738E}" destId="{07D263EF-F7BB-4BD5-9434-52008277A55D}"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F3DFCC82-E3CE-4543-A3D4-8B506A277B7B}" srcId="{1C7648D5-25B0-483F-9CBC-048735DDE692}" destId="{1447F374-92E8-4DC7-806A-9E7D75F95FDC}" srcOrd="5" destOrd="0" parTransId="{1DFC1D09-9916-4FFC-A4E8-EC8F8D09798E}" sibTransId="{9F9C9FEB-6214-4669-BC2A-42F6E158C8EF}"/>
    <dgm:cxn modelId="{0D9937A1-A91D-47C5-9737-41A1C17103F9}" srcId="{1C7648D5-25B0-483F-9CBC-048735DDE692}" destId="{58D76BA9-AD5B-40D4-BBB9-DF74AD0D2386}" srcOrd="3" destOrd="0" parTransId="{44AA24D8-7772-491A-BA34-AFE8243D610F}" sibTransId="{46210A72-428C-4679-AB7B-EC312ED82B85}"/>
    <dgm:cxn modelId="{1A0266DE-A63B-4DE4-8BCD-521FA9A72D60}" srcId="{1C7648D5-25B0-483F-9CBC-048735DDE692}" destId="{9CAD1F7E-B3FB-438B-99B0-AD93F205738E}" srcOrd="4" destOrd="0" parTransId="{F5204B3B-4393-4DB8-8DFA-4DF04093E3D1}" sibTransId="{A8DD2D8A-A921-4DEB-A17F-2FDE00DF08EB}"/>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B18A95ED-5FE0-4CCE-8937-CFC2323150F6}" type="presOf" srcId="{58D76BA9-AD5B-40D4-BBB9-DF74AD0D2386}" destId="{F64F22F6-8697-4331-A5F9-44075446F5A7}" srcOrd="0" destOrd="0" presId="urn:microsoft.com/office/officeart/2005/8/layout/hProcess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 modelId="{0B335FC5-81EA-4C89-8240-0D571BA52226}" type="presParOf" srcId="{86CA7D95-ADC9-4F08-AA5C-96CB6089358A}" destId="{34589B44-61C4-4888-8CA2-DB69E5B7BE9A}" srcOrd="5" destOrd="0" presId="urn:microsoft.com/office/officeart/2005/8/layout/hProcess9"/>
    <dgm:cxn modelId="{E14C79EB-E5F9-4B71-8436-8F02B9EA919C}" type="presParOf" srcId="{86CA7D95-ADC9-4F08-AA5C-96CB6089358A}" destId="{F64F22F6-8697-4331-A5F9-44075446F5A7}" srcOrd="6" destOrd="0" presId="urn:microsoft.com/office/officeart/2005/8/layout/hProcess9"/>
    <dgm:cxn modelId="{15CDEC7C-EC66-472B-A10C-F91E20A4FB77}" type="presParOf" srcId="{86CA7D95-ADC9-4F08-AA5C-96CB6089358A}" destId="{2B5F7E1E-4A86-49FC-B773-FC3C17366421}" srcOrd="7" destOrd="0" presId="urn:microsoft.com/office/officeart/2005/8/layout/hProcess9"/>
    <dgm:cxn modelId="{092F7E22-2937-4DC8-916D-95F118569C92}" type="presParOf" srcId="{86CA7D95-ADC9-4F08-AA5C-96CB6089358A}" destId="{07D263EF-F7BB-4BD5-9434-52008277A55D}" srcOrd="8" destOrd="0" presId="urn:microsoft.com/office/officeart/2005/8/layout/hProcess9"/>
    <dgm:cxn modelId="{5F46C551-A2BF-4B9E-B351-C8AC918D1E8B}" type="presParOf" srcId="{86CA7D95-ADC9-4F08-AA5C-96CB6089358A}" destId="{061F6E56-78CA-4610-BD02-AB28516CD1F5}" srcOrd="9" destOrd="0" presId="urn:microsoft.com/office/officeart/2005/8/layout/hProcess9"/>
    <dgm:cxn modelId="{8B909739-12BE-4DC4-A1AD-F078F5E35CAB}" type="presParOf" srcId="{86CA7D95-ADC9-4F08-AA5C-96CB6089358A}" destId="{712C4E33-7000-44C6-8B9C-2F6A5000E5F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271DDC46-BC34-4C22-9338-40756B2EABCC}">
      <dgm:prSet phldrT="[Text]"/>
      <dgm:spPr>
        <a:solidFill>
          <a:srgbClr val="0070C0"/>
        </a:solidFill>
        <a:ln>
          <a:solidFill>
            <a:srgbClr val="0070C0"/>
          </a:solidFill>
        </a:ln>
      </dgm:spPr>
      <dgm:t>
        <a:bodyPr/>
        <a:lstStyle/>
        <a:p>
          <a:r>
            <a:rPr lang="en-US" b="0" dirty="0"/>
            <a:t>Step 1: Award PLUS Loan</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FFC000"/>
        </a:solidFill>
        <a:ln>
          <a:solidFill>
            <a:srgbClr val="FFC000"/>
          </a:solidFill>
        </a:ln>
      </dgm:spPr>
      <dgm:t>
        <a:bodyPr/>
        <a:lstStyle/>
        <a:p>
          <a:r>
            <a:rPr lang="en-US" b="1" dirty="0"/>
            <a:t>Step 2: Originate PLUS Loan</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0070C0"/>
        </a:solidFill>
        <a:ln>
          <a:solidFill>
            <a:srgbClr val="0070C0"/>
          </a:solidFill>
        </a:ln>
      </dgm:spPr>
      <dgm:t>
        <a:bodyPr/>
        <a:lstStyle/>
        <a:p>
          <a:r>
            <a:rPr lang="en-US" b="0" dirty="0"/>
            <a:t>Step 3:  Create Parent Record </a:t>
          </a:r>
        </a:p>
        <a:p>
          <a:r>
            <a:rPr lang="en-US" b="0" dirty="0"/>
            <a:t>(If none already exists)</a:t>
          </a:r>
        </a:p>
      </dgm:t>
    </dgm:pt>
    <dgm:pt modelId="{0C2203BA-DB3D-4B18-9B82-59A406DDDDB5}" type="sibTrans" cxnId="{4665131D-A18B-48FB-9FB6-7E4881577EE8}">
      <dgm:prSet/>
      <dgm:spPr/>
      <dgm:t>
        <a:bodyPr/>
        <a:lstStyle/>
        <a:p>
          <a:endParaRPr lang="en-US"/>
        </a:p>
      </dgm:t>
    </dgm:pt>
    <dgm:pt modelId="{E76CABA0-3C30-4AEC-868A-776BACD00B3E}" type="parTrans" cxnId="{4665131D-A18B-48FB-9FB6-7E4881577EE8}">
      <dgm:prSet/>
      <dgm:spPr/>
      <dgm:t>
        <a:bodyPr/>
        <a:lstStyle/>
        <a:p>
          <a:endParaRPr lang="en-US"/>
        </a:p>
      </dgm:t>
    </dgm:pt>
    <dgm:pt modelId="{58D76BA9-AD5B-40D4-BBB9-DF74AD0D2386}">
      <dgm:prSet phldrT="[Text]"/>
      <dgm:spPr>
        <a:solidFill>
          <a:srgbClr val="0070C0"/>
        </a:solidFill>
        <a:ln>
          <a:solidFill>
            <a:srgbClr val="0070C0"/>
          </a:solidFill>
        </a:ln>
      </dgm:spPr>
      <dgm:t>
        <a:bodyPr/>
        <a:lstStyle/>
        <a:p>
          <a:r>
            <a:rPr lang="en-US" b="0" dirty="0"/>
            <a:t>Step 4:  Establish Relationship for Parent</a:t>
          </a:r>
        </a:p>
      </dgm:t>
    </dgm:pt>
    <dgm:pt modelId="{44AA24D8-7772-491A-BA34-AFE8243D610F}" type="parTrans" cxnId="{0D9937A1-A91D-47C5-9737-41A1C17103F9}">
      <dgm:prSet/>
      <dgm:spPr/>
      <dgm:t>
        <a:bodyPr/>
        <a:lstStyle/>
        <a:p>
          <a:endParaRPr lang="en-US"/>
        </a:p>
      </dgm:t>
    </dgm:pt>
    <dgm:pt modelId="{46210A72-428C-4679-AB7B-EC312ED82B85}" type="sibTrans" cxnId="{0D9937A1-A91D-47C5-9737-41A1C17103F9}">
      <dgm:prSet/>
      <dgm:spPr/>
      <dgm:t>
        <a:bodyPr/>
        <a:lstStyle/>
        <a:p>
          <a:endParaRPr lang="en-US"/>
        </a:p>
      </dgm:t>
    </dgm:pt>
    <dgm:pt modelId="{9CAD1F7E-B3FB-438B-99B0-AD93F205738E}">
      <dgm:prSet phldrT="[Text]"/>
      <dgm:spPr>
        <a:solidFill>
          <a:srgbClr val="0070C0"/>
        </a:solidFill>
        <a:ln>
          <a:solidFill>
            <a:srgbClr val="003764"/>
          </a:solidFill>
        </a:ln>
      </dgm:spPr>
      <dgm:t>
        <a:bodyPr/>
        <a:lstStyle/>
        <a:p>
          <a:r>
            <a:rPr lang="en-US" b="0" dirty="0"/>
            <a:t>Step 5:  Link Parent to PLUS Loan Record</a:t>
          </a:r>
        </a:p>
      </dgm:t>
    </dgm:pt>
    <dgm:pt modelId="{F5204B3B-4393-4DB8-8DFA-4DF04093E3D1}" type="parTrans" cxnId="{1A0266DE-A63B-4DE4-8BCD-521FA9A72D60}">
      <dgm:prSet/>
      <dgm:spPr/>
      <dgm:t>
        <a:bodyPr/>
        <a:lstStyle/>
        <a:p>
          <a:endParaRPr lang="en-US"/>
        </a:p>
      </dgm:t>
    </dgm:pt>
    <dgm:pt modelId="{A8DD2D8A-A921-4DEB-A17F-2FDE00DF08EB}" type="sibTrans" cxnId="{1A0266DE-A63B-4DE4-8BCD-521FA9A72D60}">
      <dgm:prSet/>
      <dgm:spPr/>
      <dgm:t>
        <a:bodyPr/>
        <a:lstStyle/>
        <a:p>
          <a:endParaRPr lang="en-US"/>
        </a:p>
      </dgm:t>
    </dgm:pt>
    <dgm:pt modelId="{1447F374-92E8-4DC7-806A-9E7D75F95FDC}">
      <dgm:prSet phldrT="[Text]"/>
      <dgm:spPr>
        <a:solidFill>
          <a:srgbClr val="0070C0"/>
        </a:solidFill>
        <a:ln>
          <a:solidFill>
            <a:srgbClr val="0070C0"/>
          </a:solidFill>
        </a:ln>
      </dgm:spPr>
      <dgm:t>
        <a:bodyPr/>
        <a:lstStyle/>
        <a:p>
          <a:r>
            <a:rPr lang="en-US" b="0" dirty="0"/>
            <a:t>Step 6:  Re-originate PLUS Loan</a:t>
          </a:r>
        </a:p>
      </dgm:t>
    </dgm:pt>
    <dgm:pt modelId="{1DFC1D09-9916-4FFC-A4E8-EC8F8D09798E}" type="parTrans" cxnId="{F3DFCC82-E3CE-4543-A3D4-8B506A277B7B}">
      <dgm:prSet/>
      <dgm:spPr/>
      <dgm:t>
        <a:bodyPr/>
        <a:lstStyle/>
        <a:p>
          <a:endParaRPr lang="en-US"/>
        </a:p>
      </dgm:t>
    </dgm:pt>
    <dgm:pt modelId="{9F9C9FEB-6214-4669-BC2A-42F6E158C8EF}" type="sibTrans" cxnId="{F3DFCC82-E3CE-4543-A3D4-8B506A277B7B}">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6">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6">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6">
        <dgm:presLayoutVars>
          <dgm:bulletEnabled val="1"/>
        </dgm:presLayoutVars>
      </dgm:prSet>
      <dgm:spPr/>
    </dgm:pt>
    <dgm:pt modelId="{34589B44-61C4-4888-8CA2-DB69E5B7BE9A}" type="pres">
      <dgm:prSet presAssocID="{0C2203BA-DB3D-4B18-9B82-59A406DDDDB5}" presName="sibTrans" presStyleCnt="0"/>
      <dgm:spPr/>
    </dgm:pt>
    <dgm:pt modelId="{F64F22F6-8697-4331-A5F9-44075446F5A7}" type="pres">
      <dgm:prSet presAssocID="{58D76BA9-AD5B-40D4-BBB9-DF74AD0D2386}" presName="textNode" presStyleLbl="node1" presStyleIdx="3" presStyleCnt="6">
        <dgm:presLayoutVars>
          <dgm:bulletEnabled val="1"/>
        </dgm:presLayoutVars>
      </dgm:prSet>
      <dgm:spPr/>
    </dgm:pt>
    <dgm:pt modelId="{2B5F7E1E-4A86-49FC-B773-FC3C17366421}" type="pres">
      <dgm:prSet presAssocID="{46210A72-428C-4679-AB7B-EC312ED82B85}" presName="sibTrans" presStyleCnt="0"/>
      <dgm:spPr/>
    </dgm:pt>
    <dgm:pt modelId="{07D263EF-F7BB-4BD5-9434-52008277A55D}" type="pres">
      <dgm:prSet presAssocID="{9CAD1F7E-B3FB-438B-99B0-AD93F205738E}" presName="textNode" presStyleLbl="node1" presStyleIdx="4" presStyleCnt="6">
        <dgm:presLayoutVars>
          <dgm:bulletEnabled val="1"/>
        </dgm:presLayoutVars>
      </dgm:prSet>
      <dgm:spPr/>
    </dgm:pt>
    <dgm:pt modelId="{061F6E56-78CA-4610-BD02-AB28516CD1F5}" type="pres">
      <dgm:prSet presAssocID="{A8DD2D8A-A921-4DEB-A17F-2FDE00DF08EB}" presName="sibTrans" presStyleCnt="0"/>
      <dgm:spPr/>
    </dgm:pt>
    <dgm:pt modelId="{712C4E33-7000-44C6-8B9C-2F6A5000E5F5}" type="pres">
      <dgm:prSet presAssocID="{1447F374-92E8-4DC7-806A-9E7D75F95FDC}" presName="textNode" presStyleLbl="node1" presStyleIdx="5" presStyleCnt="6">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3136A334-85FF-4BDF-9973-2DEB52EF6F99}" type="presOf" srcId="{1447F374-92E8-4DC7-806A-9E7D75F95FDC}" destId="{712C4E33-7000-44C6-8B9C-2F6A5000E5F5}" srcOrd="0" destOrd="0" presId="urn:microsoft.com/office/officeart/2005/8/layout/hProcess9"/>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C7F26B52-FBA7-4625-AB22-5FC8226F0AE3}" type="presOf" srcId="{9CAD1F7E-B3FB-438B-99B0-AD93F205738E}" destId="{07D263EF-F7BB-4BD5-9434-52008277A55D}"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F3DFCC82-E3CE-4543-A3D4-8B506A277B7B}" srcId="{1C7648D5-25B0-483F-9CBC-048735DDE692}" destId="{1447F374-92E8-4DC7-806A-9E7D75F95FDC}" srcOrd="5" destOrd="0" parTransId="{1DFC1D09-9916-4FFC-A4E8-EC8F8D09798E}" sibTransId="{9F9C9FEB-6214-4669-BC2A-42F6E158C8EF}"/>
    <dgm:cxn modelId="{0D9937A1-A91D-47C5-9737-41A1C17103F9}" srcId="{1C7648D5-25B0-483F-9CBC-048735DDE692}" destId="{58D76BA9-AD5B-40D4-BBB9-DF74AD0D2386}" srcOrd="3" destOrd="0" parTransId="{44AA24D8-7772-491A-BA34-AFE8243D610F}" sibTransId="{46210A72-428C-4679-AB7B-EC312ED82B85}"/>
    <dgm:cxn modelId="{1A0266DE-A63B-4DE4-8BCD-521FA9A72D60}" srcId="{1C7648D5-25B0-483F-9CBC-048735DDE692}" destId="{9CAD1F7E-B3FB-438B-99B0-AD93F205738E}" srcOrd="4" destOrd="0" parTransId="{F5204B3B-4393-4DB8-8DFA-4DF04093E3D1}" sibTransId="{A8DD2D8A-A921-4DEB-A17F-2FDE00DF08EB}"/>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B18A95ED-5FE0-4CCE-8937-CFC2323150F6}" type="presOf" srcId="{58D76BA9-AD5B-40D4-BBB9-DF74AD0D2386}" destId="{F64F22F6-8697-4331-A5F9-44075446F5A7}" srcOrd="0" destOrd="0" presId="urn:microsoft.com/office/officeart/2005/8/layout/hProcess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 modelId="{0B335FC5-81EA-4C89-8240-0D571BA52226}" type="presParOf" srcId="{86CA7D95-ADC9-4F08-AA5C-96CB6089358A}" destId="{34589B44-61C4-4888-8CA2-DB69E5B7BE9A}" srcOrd="5" destOrd="0" presId="urn:microsoft.com/office/officeart/2005/8/layout/hProcess9"/>
    <dgm:cxn modelId="{E14C79EB-E5F9-4B71-8436-8F02B9EA919C}" type="presParOf" srcId="{86CA7D95-ADC9-4F08-AA5C-96CB6089358A}" destId="{F64F22F6-8697-4331-A5F9-44075446F5A7}" srcOrd="6" destOrd="0" presId="urn:microsoft.com/office/officeart/2005/8/layout/hProcess9"/>
    <dgm:cxn modelId="{15CDEC7C-EC66-472B-A10C-F91E20A4FB77}" type="presParOf" srcId="{86CA7D95-ADC9-4F08-AA5C-96CB6089358A}" destId="{2B5F7E1E-4A86-49FC-B773-FC3C17366421}" srcOrd="7" destOrd="0" presId="urn:microsoft.com/office/officeart/2005/8/layout/hProcess9"/>
    <dgm:cxn modelId="{092F7E22-2937-4DC8-916D-95F118569C92}" type="presParOf" srcId="{86CA7D95-ADC9-4F08-AA5C-96CB6089358A}" destId="{07D263EF-F7BB-4BD5-9434-52008277A55D}" srcOrd="8" destOrd="0" presId="urn:microsoft.com/office/officeart/2005/8/layout/hProcess9"/>
    <dgm:cxn modelId="{5F46C551-A2BF-4B9E-B351-C8AC918D1E8B}" type="presParOf" srcId="{86CA7D95-ADC9-4F08-AA5C-96CB6089358A}" destId="{061F6E56-78CA-4610-BD02-AB28516CD1F5}" srcOrd="9" destOrd="0" presId="urn:microsoft.com/office/officeart/2005/8/layout/hProcess9"/>
    <dgm:cxn modelId="{8B909739-12BE-4DC4-A1AD-F078F5E35CAB}" type="presParOf" srcId="{86CA7D95-ADC9-4F08-AA5C-96CB6089358A}" destId="{712C4E33-7000-44C6-8B9C-2F6A5000E5F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271DDC46-BC34-4C22-9338-40756B2EABCC}">
      <dgm:prSet phldrT="[Text]"/>
      <dgm:spPr>
        <a:solidFill>
          <a:srgbClr val="0070C0"/>
        </a:solidFill>
        <a:ln>
          <a:solidFill>
            <a:srgbClr val="0070C0"/>
          </a:solidFill>
        </a:ln>
      </dgm:spPr>
      <dgm:t>
        <a:bodyPr/>
        <a:lstStyle/>
        <a:p>
          <a:r>
            <a:rPr lang="en-US" b="0" dirty="0"/>
            <a:t>Step 1: Award PLUS Loan</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0070C0"/>
        </a:solidFill>
        <a:ln>
          <a:solidFill>
            <a:srgbClr val="0070C0"/>
          </a:solidFill>
        </a:ln>
      </dgm:spPr>
      <dgm:t>
        <a:bodyPr/>
        <a:lstStyle/>
        <a:p>
          <a:r>
            <a:rPr lang="en-US" b="0" dirty="0"/>
            <a:t>Step 2: Originate PLUS Loan</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FFC000"/>
        </a:solidFill>
        <a:ln>
          <a:solidFill>
            <a:srgbClr val="FFC000"/>
          </a:solidFill>
        </a:ln>
      </dgm:spPr>
      <dgm:t>
        <a:bodyPr/>
        <a:lstStyle/>
        <a:p>
          <a:r>
            <a:rPr lang="en-US" b="1" dirty="0"/>
            <a:t>Step 3:  Create Parent Record </a:t>
          </a:r>
        </a:p>
        <a:p>
          <a:r>
            <a:rPr lang="en-US" b="0" dirty="0"/>
            <a:t>(If none already exists)</a:t>
          </a:r>
        </a:p>
      </dgm:t>
    </dgm:pt>
    <dgm:pt modelId="{0C2203BA-DB3D-4B18-9B82-59A406DDDDB5}" type="sibTrans" cxnId="{4665131D-A18B-48FB-9FB6-7E4881577EE8}">
      <dgm:prSet/>
      <dgm:spPr/>
      <dgm:t>
        <a:bodyPr/>
        <a:lstStyle/>
        <a:p>
          <a:endParaRPr lang="en-US"/>
        </a:p>
      </dgm:t>
    </dgm:pt>
    <dgm:pt modelId="{E76CABA0-3C30-4AEC-868A-776BACD00B3E}" type="parTrans" cxnId="{4665131D-A18B-48FB-9FB6-7E4881577EE8}">
      <dgm:prSet/>
      <dgm:spPr/>
      <dgm:t>
        <a:bodyPr/>
        <a:lstStyle/>
        <a:p>
          <a:endParaRPr lang="en-US"/>
        </a:p>
      </dgm:t>
    </dgm:pt>
    <dgm:pt modelId="{58D76BA9-AD5B-40D4-BBB9-DF74AD0D2386}">
      <dgm:prSet phldrT="[Text]"/>
      <dgm:spPr>
        <a:solidFill>
          <a:srgbClr val="0070C0"/>
        </a:solidFill>
        <a:ln>
          <a:solidFill>
            <a:srgbClr val="0070C0"/>
          </a:solidFill>
        </a:ln>
      </dgm:spPr>
      <dgm:t>
        <a:bodyPr/>
        <a:lstStyle/>
        <a:p>
          <a:r>
            <a:rPr lang="en-US" b="0" dirty="0"/>
            <a:t>Step 4:  Establish Relationship for Parent</a:t>
          </a:r>
        </a:p>
      </dgm:t>
    </dgm:pt>
    <dgm:pt modelId="{44AA24D8-7772-491A-BA34-AFE8243D610F}" type="parTrans" cxnId="{0D9937A1-A91D-47C5-9737-41A1C17103F9}">
      <dgm:prSet/>
      <dgm:spPr/>
      <dgm:t>
        <a:bodyPr/>
        <a:lstStyle/>
        <a:p>
          <a:endParaRPr lang="en-US"/>
        </a:p>
      </dgm:t>
    </dgm:pt>
    <dgm:pt modelId="{46210A72-428C-4679-AB7B-EC312ED82B85}" type="sibTrans" cxnId="{0D9937A1-A91D-47C5-9737-41A1C17103F9}">
      <dgm:prSet/>
      <dgm:spPr/>
      <dgm:t>
        <a:bodyPr/>
        <a:lstStyle/>
        <a:p>
          <a:endParaRPr lang="en-US"/>
        </a:p>
      </dgm:t>
    </dgm:pt>
    <dgm:pt modelId="{9CAD1F7E-B3FB-438B-99B0-AD93F205738E}">
      <dgm:prSet phldrT="[Text]"/>
      <dgm:spPr>
        <a:solidFill>
          <a:srgbClr val="0070C0"/>
        </a:solidFill>
        <a:ln>
          <a:solidFill>
            <a:srgbClr val="003764"/>
          </a:solidFill>
        </a:ln>
      </dgm:spPr>
      <dgm:t>
        <a:bodyPr/>
        <a:lstStyle/>
        <a:p>
          <a:r>
            <a:rPr lang="en-US" b="0" dirty="0"/>
            <a:t>Step 5:  Link Parent to PLUS Loan Record</a:t>
          </a:r>
        </a:p>
      </dgm:t>
    </dgm:pt>
    <dgm:pt modelId="{F5204B3B-4393-4DB8-8DFA-4DF04093E3D1}" type="parTrans" cxnId="{1A0266DE-A63B-4DE4-8BCD-521FA9A72D60}">
      <dgm:prSet/>
      <dgm:spPr/>
      <dgm:t>
        <a:bodyPr/>
        <a:lstStyle/>
        <a:p>
          <a:endParaRPr lang="en-US"/>
        </a:p>
      </dgm:t>
    </dgm:pt>
    <dgm:pt modelId="{A8DD2D8A-A921-4DEB-A17F-2FDE00DF08EB}" type="sibTrans" cxnId="{1A0266DE-A63B-4DE4-8BCD-521FA9A72D60}">
      <dgm:prSet/>
      <dgm:spPr/>
      <dgm:t>
        <a:bodyPr/>
        <a:lstStyle/>
        <a:p>
          <a:endParaRPr lang="en-US"/>
        </a:p>
      </dgm:t>
    </dgm:pt>
    <dgm:pt modelId="{1447F374-92E8-4DC7-806A-9E7D75F95FDC}">
      <dgm:prSet phldrT="[Text]"/>
      <dgm:spPr>
        <a:solidFill>
          <a:srgbClr val="0070C0"/>
        </a:solidFill>
        <a:ln>
          <a:solidFill>
            <a:srgbClr val="0070C0"/>
          </a:solidFill>
        </a:ln>
      </dgm:spPr>
      <dgm:t>
        <a:bodyPr/>
        <a:lstStyle/>
        <a:p>
          <a:r>
            <a:rPr lang="en-US" b="0" dirty="0"/>
            <a:t>Step 6:  Re-originate PLUS Loan</a:t>
          </a:r>
        </a:p>
      </dgm:t>
    </dgm:pt>
    <dgm:pt modelId="{1DFC1D09-9916-4FFC-A4E8-EC8F8D09798E}" type="parTrans" cxnId="{F3DFCC82-E3CE-4543-A3D4-8B506A277B7B}">
      <dgm:prSet/>
      <dgm:spPr/>
      <dgm:t>
        <a:bodyPr/>
        <a:lstStyle/>
        <a:p>
          <a:endParaRPr lang="en-US"/>
        </a:p>
      </dgm:t>
    </dgm:pt>
    <dgm:pt modelId="{9F9C9FEB-6214-4669-BC2A-42F6E158C8EF}" type="sibTrans" cxnId="{F3DFCC82-E3CE-4543-A3D4-8B506A277B7B}">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6">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6">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6">
        <dgm:presLayoutVars>
          <dgm:bulletEnabled val="1"/>
        </dgm:presLayoutVars>
      </dgm:prSet>
      <dgm:spPr/>
    </dgm:pt>
    <dgm:pt modelId="{34589B44-61C4-4888-8CA2-DB69E5B7BE9A}" type="pres">
      <dgm:prSet presAssocID="{0C2203BA-DB3D-4B18-9B82-59A406DDDDB5}" presName="sibTrans" presStyleCnt="0"/>
      <dgm:spPr/>
    </dgm:pt>
    <dgm:pt modelId="{F64F22F6-8697-4331-A5F9-44075446F5A7}" type="pres">
      <dgm:prSet presAssocID="{58D76BA9-AD5B-40D4-BBB9-DF74AD0D2386}" presName="textNode" presStyleLbl="node1" presStyleIdx="3" presStyleCnt="6">
        <dgm:presLayoutVars>
          <dgm:bulletEnabled val="1"/>
        </dgm:presLayoutVars>
      </dgm:prSet>
      <dgm:spPr/>
    </dgm:pt>
    <dgm:pt modelId="{2B5F7E1E-4A86-49FC-B773-FC3C17366421}" type="pres">
      <dgm:prSet presAssocID="{46210A72-428C-4679-AB7B-EC312ED82B85}" presName="sibTrans" presStyleCnt="0"/>
      <dgm:spPr/>
    </dgm:pt>
    <dgm:pt modelId="{07D263EF-F7BB-4BD5-9434-52008277A55D}" type="pres">
      <dgm:prSet presAssocID="{9CAD1F7E-B3FB-438B-99B0-AD93F205738E}" presName="textNode" presStyleLbl="node1" presStyleIdx="4" presStyleCnt="6">
        <dgm:presLayoutVars>
          <dgm:bulletEnabled val="1"/>
        </dgm:presLayoutVars>
      </dgm:prSet>
      <dgm:spPr/>
    </dgm:pt>
    <dgm:pt modelId="{061F6E56-78CA-4610-BD02-AB28516CD1F5}" type="pres">
      <dgm:prSet presAssocID="{A8DD2D8A-A921-4DEB-A17F-2FDE00DF08EB}" presName="sibTrans" presStyleCnt="0"/>
      <dgm:spPr/>
    </dgm:pt>
    <dgm:pt modelId="{712C4E33-7000-44C6-8B9C-2F6A5000E5F5}" type="pres">
      <dgm:prSet presAssocID="{1447F374-92E8-4DC7-806A-9E7D75F95FDC}" presName="textNode" presStyleLbl="node1" presStyleIdx="5" presStyleCnt="6">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3136A334-85FF-4BDF-9973-2DEB52EF6F99}" type="presOf" srcId="{1447F374-92E8-4DC7-806A-9E7D75F95FDC}" destId="{712C4E33-7000-44C6-8B9C-2F6A5000E5F5}" srcOrd="0" destOrd="0" presId="urn:microsoft.com/office/officeart/2005/8/layout/hProcess9"/>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C7F26B52-FBA7-4625-AB22-5FC8226F0AE3}" type="presOf" srcId="{9CAD1F7E-B3FB-438B-99B0-AD93F205738E}" destId="{07D263EF-F7BB-4BD5-9434-52008277A55D}"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F3DFCC82-E3CE-4543-A3D4-8B506A277B7B}" srcId="{1C7648D5-25B0-483F-9CBC-048735DDE692}" destId="{1447F374-92E8-4DC7-806A-9E7D75F95FDC}" srcOrd="5" destOrd="0" parTransId="{1DFC1D09-9916-4FFC-A4E8-EC8F8D09798E}" sibTransId="{9F9C9FEB-6214-4669-BC2A-42F6E158C8EF}"/>
    <dgm:cxn modelId="{0D9937A1-A91D-47C5-9737-41A1C17103F9}" srcId="{1C7648D5-25B0-483F-9CBC-048735DDE692}" destId="{58D76BA9-AD5B-40D4-BBB9-DF74AD0D2386}" srcOrd="3" destOrd="0" parTransId="{44AA24D8-7772-491A-BA34-AFE8243D610F}" sibTransId="{46210A72-428C-4679-AB7B-EC312ED82B85}"/>
    <dgm:cxn modelId="{1A0266DE-A63B-4DE4-8BCD-521FA9A72D60}" srcId="{1C7648D5-25B0-483F-9CBC-048735DDE692}" destId="{9CAD1F7E-B3FB-438B-99B0-AD93F205738E}" srcOrd="4" destOrd="0" parTransId="{F5204B3B-4393-4DB8-8DFA-4DF04093E3D1}" sibTransId="{A8DD2D8A-A921-4DEB-A17F-2FDE00DF08EB}"/>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B18A95ED-5FE0-4CCE-8937-CFC2323150F6}" type="presOf" srcId="{58D76BA9-AD5B-40D4-BBB9-DF74AD0D2386}" destId="{F64F22F6-8697-4331-A5F9-44075446F5A7}" srcOrd="0" destOrd="0" presId="urn:microsoft.com/office/officeart/2005/8/layout/hProcess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 modelId="{0B335FC5-81EA-4C89-8240-0D571BA52226}" type="presParOf" srcId="{86CA7D95-ADC9-4F08-AA5C-96CB6089358A}" destId="{34589B44-61C4-4888-8CA2-DB69E5B7BE9A}" srcOrd="5" destOrd="0" presId="urn:microsoft.com/office/officeart/2005/8/layout/hProcess9"/>
    <dgm:cxn modelId="{E14C79EB-E5F9-4B71-8436-8F02B9EA919C}" type="presParOf" srcId="{86CA7D95-ADC9-4F08-AA5C-96CB6089358A}" destId="{F64F22F6-8697-4331-A5F9-44075446F5A7}" srcOrd="6" destOrd="0" presId="urn:microsoft.com/office/officeart/2005/8/layout/hProcess9"/>
    <dgm:cxn modelId="{15CDEC7C-EC66-472B-A10C-F91E20A4FB77}" type="presParOf" srcId="{86CA7D95-ADC9-4F08-AA5C-96CB6089358A}" destId="{2B5F7E1E-4A86-49FC-B773-FC3C17366421}" srcOrd="7" destOrd="0" presId="urn:microsoft.com/office/officeart/2005/8/layout/hProcess9"/>
    <dgm:cxn modelId="{092F7E22-2937-4DC8-916D-95F118569C92}" type="presParOf" srcId="{86CA7D95-ADC9-4F08-AA5C-96CB6089358A}" destId="{07D263EF-F7BB-4BD5-9434-52008277A55D}" srcOrd="8" destOrd="0" presId="urn:microsoft.com/office/officeart/2005/8/layout/hProcess9"/>
    <dgm:cxn modelId="{5F46C551-A2BF-4B9E-B351-C8AC918D1E8B}" type="presParOf" srcId="{86CA7D95-ADC9-4F08-AA5C-96CB6089358A}" destId="{061F6E56-78CA-4610-BD02-AB28516CD1F5}" srcOrd="9" destOrd="0" presId="urn:microsoft.com/office/officeart/2005/8/layout/hProcess9"/>
    <dgm:cxn modelId="{8B909739-12BE-4DC4-A1AD-F078F5E35CAB}" type="presParOf" srcId="{86CA7D95-ADC9-4F08-AA5C-96CB6089358A}" destId="{712C4E33-7000-44C6-8B9C-2F6A5000E5F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63E74-B778-45CC-A61F-04A5D8FA1683}">
      <dsp:nvSpPr>
        <dsp:cNvPr id="0" name=""/>
        <dsp:cNvSpPr/>
      </dsp:nvSpPr>
      <dsp:spPr>
        <a:xfrm>
          <a:off x="4" y="0"/>
          <a:ext cx="8401458" cy="4196036"/>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1F520-6122-4888-A26A-9546F9237447}">
      <dsp:nvSpPr>
        <dsp:cNvPr id="0" name=""/>
        <dsp:cNvSpPr/>
      </dsp:nvSpPr>
      <dsp:spPr>
        <a:xfrm>
          <a:off x="374237" y="1258810"/>
          <a:ext cx="1466580" cy="1678414"/>
        </a:xfrm>
        <a:prstGeom prst="roundRect">
          <a:avLst/>
        </a:prstGeom>
        <a:solidFill>
          <a:srgbClr val="FFC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Step 1: Process Loans</a:t>
          </a:r>
        </a:p>
      </dsp:txBody>
      <dsp:txXfrm>
        <a:off x="445830" y="1330403"/>
        <a:ext cx="1323394" cy="1535228"/>
      </dsp:txXfrm>
    </dsp:sp>
    <dsp:sp modelId="{FD1FE09D-23B8-4C97-BB6E-64FB1A7F7B8F}">
      <dsp:nvSpPr>
        <dsp:cNvPr id="0" name=""/>
        <dsp:cNvSpPr/>
      </dsp:nvSpPr>
      <dsp:spPr>
        <a:xfrm>
          <a:off x="2033008"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Step 2: Process Loan Dates</a:t>
          </a:r>
        </a:p>
      </dsp:txBody>
      <dsp:txXfrm>
        <a:off x="2104601" y="1330403"/>
        <a:ext cx="1323394" cy="1535228"/>
      </dsp:txXfrm>
    </dsp:sp>
    <dsp:sp modelId="{FB4332B1-39AD-46DE-9F84-6473B176AB2A}">
      <dsp:nvSpPr>
        <dsp:cNvPr id="0" name=""/>
        <dsp:cNvSpPr/>
      </dsp:nvSpPr>
      <dsp:spPr>
        <a:xfrm>
          <a:off x="3691780"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Step 3: Population Update</a:t>
          </a:r>
        </a:p>
      </dsp:txBody>
      <dsp:txXfrm>
        <a:off x="3763373" y="1330403"/>
        <a:ext cx="1323394" cy="1535228"/>
      </dsp:txXfrm>
    </dsp:sp>
    <dsp:sp modelId="{BAD47517-C014-4507-8BBE-DA36E2AB83A8}">
      <dsp:nvSpPr>
        <dsp:cNvPr id="0" name=""/>
        <dsp:cNvSpPr/>
      </dsp:nvSpPr>
      <dsp:spPr>
        <a:xfrm>
          <a:off x="5350552"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Step 4: Process Loans Again</a:t>
          </a:r>
        </a:p>
      </dsp:txBody>
      <dsp:txXfrm>
        <a:off x="5422145" y="1330403"/>
        <a:ext cx="1323394" cy="15352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1850"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1: Award PLUS Loan</a:t>
          </a:r>
        </a:p>
      </dsp:txBody>
      <dsp:txXfrm>
        <a:off x="54442" y="1414732"/>
        <a:ext cx="972164" cy="1711003"/>
      </dsp:txXfrm>
    </dsp:sp>
    <dsp:sp modelId="{8254774E-2048-458A-967A-6F55C8FB5055}">
      <dsp:nvSpPr>
        <dsp:cNvPr id="0" name=""/>
        <dsp:cNvSpPr/>
      </dsp:nvSpPr>
      <dsp:spPr>
        <a:xfrm>
          <a:off x="1133066"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2: Originate PLUS Loan</a:t>
          </a:r>
        </a:p>
      </dsp:txBody>
      <dsp:txXfrm>
        <a:off x="1185658" y="1414732"/>
        <a:ext cx="972164" cy="1711003"/>
      </dsp:txXfrm>
    </dsp:sp>
    <dsp:sp modelId="{EE8AB6D9-EB7F-4432-B306-508128C5E489}">
      <dsp:nvSpPr>
        <dsp:cNvPr id="0" name=""/>
        <dsp:cNvSpPr/>
      </dsp:nvSpPr>
      <dsp:spPr>
        <a:xfrm>
          <a:off x="2264282"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3:  Create Parent Record </a:t>
          </a:r>
        </a:p>
        <a:p>
          <a:pPr marL="0" lvl="0" indent="0" algn="ctr" defTabSz="577850">
            <a:lnSpc>
              <a:spcPct val="90000"/>
            </a:lnSpc>
            <a:spcBef>
              <a:spcPct val="0"/>
            </a:spcBef>
            <a:spcAft>
              <a:spcPct val="35000"/>
            </a:spcAft>
            <a:buNone/>
          </a:pPr>
          <a:r>
            <a:rPr lang="en-US" sz="1300" b="0" kern="1200" dirty="0"/>
            <a:t>(If none already exists)</a:t>
          </a:r>
        </a:p>
      </dsp:txBody>
      <dsp:txXfrm>
        <a:off x="2316874" y="1414732"/>
        <a:ext cx="972164" cy="1711003"/>
      </dsp:txXfrm>
    </dsp:sp>
    <dsp:sp modelId="{F64F22F6-8697-4331-A5F9-44075446F5A7}">
      <dsp:nvSpPr>
        <dsp:cNvPr id="0" name=""/>
        <dsp:cNvSpPr/>
      </dsp:nvSpPr>
      <dsp:spPr>
        <a:xfrm>
          <a:off x="3395499" y="1362140"/>
          <a:ext cx="1077348"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Step 4:  Establish Relationship for Parent</a:t>
          </a:r>
        </a:p>
      </dsp:txBody>
      <dsp:txXfrm>
        <a:off x="3448091" y="1414732"/>
        <a:ext cx="972164" cy="1711003"/>
      </dsp:txXfrm>
    </dsp:sp>
    <dsp:sp modelId="{07D263EF-F7BB-4BD5-9434-52008277A55D}">
      <dsp:nvSpPr>
        <dsp:cNvPr id="0" name=""/>
        <dsp:cNvSpPr/>
      </dsp:nvSpPr>
      <dsp:spPr>
        <a:xfrm>
          <a:off x="4526715" y="1362140"/>
          <a:ext cx="1077348" cy="1816187"/>
        </a:xfrm>
        <a:prstGeom prst="roundRect">
          <a:avLst/>
        </a:prstGeom>
        <a:solidFill>
          <a:srgbClr val="0070C0"/>
        </a:solidFill>
        <a:ln w="12700" cap="flat" cmpd="sng" algn="ctr">
          <a:solidFill>
            <a:srgbClr val="0037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5:  Link Parent to PLUS Loan Record</a:t>
          </a:r>
        </a:p>
      </dsp:txBody>
      <dsp:txXfrm>
        <a:off x="4579307" y="1414732"/>
        <a:ext cx="972164" cy="1711003"/>
      </dsp:txXfrm>
    </dsp:sp>
    <dsp:sp modelId="{712C4E33-7000-44C6-8B9C-2F6A5000E5F5}">
      <dsp:nvSpPr>
        <dsp:cNvPr id="0" name=""/>
        <dsp:cNvSpPr/>
      </dsp:nvSpPr>
      <dsp:spPr>
        <a:xfrm>
          <a:off x="5657931"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6:  Re-originate PLUS Loan</a:t>
          </a:r>
        </a:p>
      </dsp:txBody>
      <dsp:txXfrm>
        <a:off x="5710523" y="1414732"/>
        <a:ext cx="972164" cy="17110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1850"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1: Award PLUS Loan</a:t>
          </a:r>
        </a:p>
      </dsp:txBody>
      <dsp:txXfrm>
        <a:off x="54442" y="1414732"/>
        <a:ext cx="972164" cy="1711003"/>
      </dsp:txXfrm>
    </dsp:sp>
    <dsp:sp modelId="{8254774E-2048-458A-967A-6F55C8FB5055}">
      <dsp:nvSpPr>
        <dsp:cNvPr id="0" name=""/>
        <dsp:cNvSpPr/>
      </dsp:nvSpPr>
      <dsp:spPr>
        <a:xfrm>
          <a:off x="1133066"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2: Originate PLUS Loan</a:t>
          </a:r>
        </a:p>
      </dsp:txBody>
      <dsp:txXfrm>
        <a:off x="1185658" y="1414732"/>
        <a:ext cx="972164" cy="1711003"/>
      </dsp:txXfrm>
    </dsp:sp>
    <dsp:sp modelId="{EE8AB6D9-EB7F-4432-B306-508128C5E489}">
      <dsp:nvSpPr>
        <dsp:cNvPr id="0" name=""/>
        <dsp:cNvSpPr/>
      </dsp:nvSpPr>
      <dsp:spPr>
        <a:xfrm>
          <a:off x="2264282"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3:  Create Parent Record </a:t>
          </a:r>
        </a:p>
        <a:p>
          <a:pPr marL="0" lvl="0" indent="0" algn="ctr" defTabSz="577850">
            <a:lnSpc>
              <a:spcPct val="90000"/>
            </a:lnSpc>
            <a:spcBef>
              <a:spcPct val="0"/>
            </a:spcBef>
            <a:spcAft>
              <a:spcPct val="35000"/>
            </a:spcAft>
            <a:buNone/>
          </a:pPr>
          <a:r>
            <a:rPr lang="en-US" sz="1300" b="0" kern="1200" dirty="0"/>
            <a:t>(If none already exists)</a:t>
          </a:r>
        </a:p>
      </dsp:txBody>
      <dsp:txXfrm>
        <a:off x="2316874" y="1414732"/>
        <a:ext cx="972164" cy="1711003"/>
      </dsp:txXfrm>
    </dsp:sp>
    <dsp:sp modelId="{F64F22F6-8697-4331-A5F9-44075446F5A7}">
      <dsp:nvSpPr>
        <dsp:cNvPr id="0" name=""/>
        <dsp:cNvSpPr/>
      </dsp:nvSpPr>
      <dsp:spPr>
        <a:xfrm>
          <a:off x="3395499"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4:  Establish Relationship for Parent</a:t>
          </a:r>
        </a:p>
      </dsp:txBody>
      <dsp:txXfrm>
        <a:off x="3448091" y="1414732"/>
        <a:ext cx="972164" cy="1711003"/>
      </dsp:txXfrm>
    </dsp:sp>
    <dsp:sp modelId="{07D263EF-F7BB-4BD5-9434-52008277A55D}">
      <dsp:nvSpPr>
        <dsp:cNvPr id="0" name=""/>
        <dsp:cNvSpPr/>
      </dsp:nvSpPr>
      <dsp:spPr>
        <a:xfrm>
          <a:off x="4526715" y="1362140"/>
          <a:ext cx="1077348"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Step 5:  Link Parent to PLUS Loan Record</a:t>
          </a:r>
        </a:p>
      </dsp:txBody>
      <dsp:txXfrm>
        <a:off x="4579307" y="1414732"/>
        <a:ext cx="972164" cy="1711003"/>
      </dsp:txXfrm>
    </dsp:sp>
    <dsp:sp modelId="{712C4E33-7000-44C6-8B9C-2F6A5000E5F5}">
      <dsp:nvSpPr>
        <dsp:cNvPr id="0" name=""/>
        <dsp:cNvSpPr/>
      </dsp:nvSpPr>
      <dsp:spPr>
        <a:xfrm>
          <a:off x="5657931"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6:  Re-originate PLUS Loan</a:t>
          </a:r>
        </a:p>
      </dsp:txBody>
      <dsp:txXfrm>
        <a:off x="5710523" y="1414732"/>
        <a:ext cx="972164" cy="17110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1850"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1: Award PLUS Loan</a:t>
          </a:r>
        </a:p>
      </dsp:txBody>
      <dsp:txXfrm>
        <a:off x="54442" y="1414732"/>
        <a:ext cx="972164" cy="1711003"/>
      </dsp:txXfrm>
    </dsp:sp>
    <dsp:sp modelId="{8254774E-2048-458A-967A-6F55C8FB5055}">
      <dsp:nvSpPr>
        <dsp:cNvPr id="0" name=""/>
        <dsp:cNvSpPr/>
      </dsp:nvSpPr>
      <dsp:spPr>
        <a:xfrm>
          <a:off x="1133066"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2: Originate PLUS Loan</a:t>
          </a:r>
        </a:p>
      </dsp:txBody>
      <dsp:txXfrm>
        <a:off x="1185658" y="1414732"/>
        <a:ext cx="972164" cy="1711003"/>
      </dsp:txXfrm>
    </dsp:sp>
    <dsp:sp modelId="{EE8AB6D9-EB7F-4432-B306-508128C5E489}">
      <dsp:nvSpPr>
        <dsp:cNvPr id="0" name=""/>
        <dsp:cNvSpPr/>
      </dsp:nvSpPr>
      <dsp:spPr>
        <a:xfrm>
          <a:off x="2264282"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3:  Create Parent Record </a:t>
          </a:r>
        </a:p>
        <a:p>
          <a:pPr marL="0" lvl="0" indent="0" algn="ctr" defTabSz="577850">
            <a:lnSpc>
              <a:spcPct val="90000"/>
            </a:lnSpc>
            <a:spcBef>
              <a:spcPct val="0"/>
            </a:spcBef>
            <a:spcAft>
              <a:spcPct val="35000"/>
            </a:spcAft>
            <a:buNone/>
          </a:pPr>
          <a:r>
            <a:rPr lang="en-US" sz="1300" b="0" kern="1200" dirty="0"/>
            <a:t>(If none already exists)</a:t>
          </a:r>
        </a:p>
      </dsp:txBody>
      <dsp:txXfrm>
        <a:off x="2316874" y="1414732"/>
        <a:ext cx="972164" cy="1711003"/>
      </dsp:txXfrm>
    </dsp:sp>
    <dsp:sp modelId="{F64F22F6-8697-4331-A5F9-44075446F5A7}">
      <dsp:nvSpPr>
        <dsp:cNvPr id="0" name=""/>
        <dsp:cNvSpPr/>
      </dsp:nvSpPr>
      <dsp:spPr>
        <a:xfrm>
          <a:off x="3395499"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4:  Establish Relationship for Parent</a:t>
          </a:r>
        </a:p>
      </dsp:txBody>
      <dsp:txXfrm>
        <a:off x="3448091" y="1414732"/>
        <a:ext cx="972164" cy="1711003"/>
      </dsp:txXfrm>
    </dsp:sp>
    <dsp:sp modelId="{07D263EF-F7BB-4BD5-9434-52008277A55D}">
      <dsp:nvSpPr>
        <dsp:cNvPr id="0" name=""/>
        <dsp:cNvSpPr/>
      </dsp:nvSpPr>
      <dsp:spPr>
        <a:xfrm>
          <a:off x="4526715"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5:  Link Parent to PLUS Loan Record</a:t>
          </a:r>
        </a:p>
      </dsp:txBody>
      <dsp:txXfrm>
        <a:off x="4579307" y="1414732"/>
        <a:ext cx="972164" cy="1711003"/>
      </dsp:txXfrm>
    </dsp:sp>
    <dsp:sp modelId="{712C4E33-7000-44C6-8B9C-2F6A5000E5F5}">
      <dsp:nvSpPr>
        <dsp:cNvPr id="0" name=""/>
        <dsp:cNvSpPr/>
      </dsp:nvSpPr>
      <dsp:spPr>
        <a:xfrm>
          <a:off x="5657931" y="1362140"/>
          <a:ext cx="1077348"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Step 6:  Re-originate PLUS Loan</a:t>
          </a:r>
        </a:p>
      </dsp:txBody>
      <dsp:txXfrm>
        <a:off x="5710523" y="1414732"/>
        <a:ext cx="972164" cy="1711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63E74-B778-45CC-A61F-04A5D8FA1683}">
      <dsp:nvSpPr>
        <dsp:cNvPr id="0" name=""/>
        <dsp:cNvSpPr/>
      </dsp:nvSpPr>
      <dsp:spPr>
        <a:xfrm>
          <a:off x="4" y="0"/>
          <a:ext cx="8401458" cy="4196036"/>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1F520-6122-4888-A26A-9546F9237447}">
      <dsp:nvSpPr>
        <dsp:cNvPr id="0" name=""/>
        <dsp:cNvSpPr/>
      </dsp:nvSpPr>
      <dsp:spPr>
        <a:xfrm>
          <a:off x="374237"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Step 1: Process Loans</a:t>
          </a:r>
        </a:p>
      </dsp:txBody>
      <dsp:txXfrm>
        <a:off x="445830" y="1330403"/>
        <a:ext cx="1323394" cy="1535228"/>
      </dsp:txXfrm>
    </dsp:sp>
    <dsp:sp modelId="{FD1FE09D-23B8-4C97-BB6E-64FB1A7F7B8F}">
      <dsp:nvSpPr>
        <dsp:cNvPr id="0" name=""/>
        <dsp:cNvSpPr/>
      </dsp:nvSpPr>
      <dsp:spPr>
        <a:xfrm>
          <a:off x="2033008" y="1258810"/>
          <a:ext cx="1466580" cy="1678414"/>
        </a:xfrm>
        <a:prstGeom prst="roundRect">
          <a:avLst/>
        </a:prstGeom>
        <a:solidFill>
          <a:srgbClr val="FFC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Step 2: Process Loan Dates</a:t>
          </a:r>
        </a:p>
      </dsp:txBody>
      <dsp:txXfrm>
        <a:off x="2104601" y="1330403"/>
        <a:ext cx="1323394" cy="1535228"/>
      </dsp:txXfrm>
    </dsp:sp>
    <dsp:sp modelId="{FB4332B1-39AD-46DE-9F84-6473B176AB2A}">
      <dsp:nvSpPr>
        <dsp:cNvPr id="0" name=""/>
        <dsp:cNvSpPr/>
      </dsp:nvSpPr>
      <dsp:spPr>
        <a:xfrm>
          <a:off x="3691780"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Step 3: Population Update</a:t>
          </a:r>
        </a:p>
      </dsp:txBody>
      <dsp:txXfrm>
        <a:off x="3763373" y="1330403"/>
        <a:ext cx="1323394" cy="1535228"/>
      </dsp:txXfrm>
    </dsp:sp>
    <dsp:sp modelId="{BAD47517-C014-4507-8BBE-DA36E2AB83A8}">
      <dsp:nvSpPr>
        <dsp:cNvPr id="0" name=""/>
        <dsp:cNvSpPr/>
      </dsp:nvSpPr>
      <dsp:spPr>
        <a:xfrm>
          <a:off x="5350552"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Step 4: Process Loans Again</a:t>
          </a:r>
        </a:p>
      </dsp:txBody>
      <dsp:txXfrm>
        <a:off x="5422145" y="1330403"/>
        <a:ext cx="1323394" cy="1535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63E74-B778-45CC-A61F-04A5D8FA1683}">
      <dsp:nvSpPr>
        <dsp:cNvPr id="0" name=""/>
        <dsp:cNvSpPr/>
      </dsp:nvSpPr>
      <dsp:spPr>
        <a:xfrm>
          <a:off x="4" y="0"/>
          <a:ext cx="8401458" cy="4196036"/>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1F520-6122-4888-A26A-9546F9237447}">
      <dsp:nvSpPr>
        <dsp:cNvPr id="0" name=""/>
        <dsp:cNvSpPr/>
      </dsp:nvSpPr>
      <dsp:spPr>
        <a:xfrm>
          <a:off x="374237"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Step 1: Process Loans</a:t>
          </a:r>
        </a:p>
      </dsp:txBody>
      <dsp:txXfrm>
        <a:off x="445830" y="1330403"/>
        <a:ext cx="1323394" cy="1535228"/>
      </dsp:txXfrm>
    </dsp:sp>
    <dsp:sp modelId="{FD1FE09D-23B8-4C97-BB6E-64FB1A7F7B8F}">
      <dsp:nvSpPr>
        <dsp:cNvPr id="0" name=""/>
        <dsp:cNvSpPr/>
      </dsp:nvSpPr>
      <dsp:spPr>
        <a:xfrm>
          <a:off x="2033008"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Step 2: Process Loan Dates</a:t>
          </a:r>
        </a:p>
      </dsp:txBody>
      <dsp:txXfrm>
        <a:off x="2104601" y="1330403"/>
        <a:ext cx="1323394" cy="1535228"/>
      </dsp:txXfrm>
    </dsp:sp>
    <dsp:sp modelId="{FB4332B1-39AD-46DE-9F84-6473B176AB2A}">
      <dsp:nvSpPr>
        <dsp:cNvPr id="0" name=""/>
        <dsp:cNvSpPr/>
      </dsp:nvSpPr>
      <dsp:spPr>
        <a:xfrm>
          <a:off x="3691780" y="1258810"/>
          <a:ext cx="1466580" cy="1678414"/>
        </a:xfrm>
        <a:prstGeom prst="roundRect">
          <a:avLst/>
        </a:prstGeom>
        <a:solidFill>
          <a:srgbClr val="FFC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Step 3: Population Update</a:t>
          </a:r>
        </a:p>
      </dsp:txBody>
      <dsp:txXfrm>
        <a:off x="3763373" y="1330403"/>
        <a:ext cx="1323394" cy="1535228"/>
      </dsp:txXfrm>
    </dsp:sp>
    <dsp:sp modelId="{BAD47517-C014-4507-8BBE-DA36E2AB83A8}">
      <dsp:nvSpPr>
        <dsp:cNvPr id="0" name=""/>
        <dsp:cNvSpPr/>
      </dsp:nvSpPr>
      <dsp:spPr>
        <a:xfrm>
          <a:off x="5350552"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Step 4: Process Loans Again</a:t>
          </a:r>
        </a:p>
      </dsp:txBody>
      <dsp:txXfrm>
        <a:off x="5422145" y="1330403"/>
        <a:ext cx="1323394" cy="1535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63E74-B778-45CC-A61F-04A5D8FA1683}">
      <dsp:nvSpPr>
        <dsp:cNvPr id="0" name=""/>
        <dsp:cNvSpPr/>
      </dsp:nvSpPr>
      <dsp:spPr>
        <a:xfrm>
          <a:off x="4" y="0"/>
          <a:ext cx="8401458" cy="4196036"/>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1F520-6122-4888-A26A-9546F9237447}">
      <dsp:nvSpPr>
        <dsp:cNvPr id="0" name=""/>
        <dsp:cNvSpPr/>
      </dsp:nvSpPr>
      <dsp:spPr>
        <a:xfrm>
          <a:off x="374237"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Step 1: Process Loans</a:t>
          </a:r>
        </a:p>
      </dsp:txBody>
      <dsp:txXfrm>
        <a:off x="445830" y="1330403"/>
        <a:ext cx="1323394" cy="1535228"/>
      </dsp:txXfrm>
    </dsp:sp>
    <dsp:sp modelId="{FD1FE09D-23B8-4C97-BB6E-64FB1A7F7B8F}">
      <dsp:nvSpPr>
        <dsp:cNvPr id="0" name=""/>
        <dsp:cNvSpPr/>
      </dsp:nvSpPr>
      <dsp:spPr>
        <a:xfrm>
          <a:off x="2033008"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Step 2: Process Loan Dates</a:t>
          </a:r>
        </a:p>
      </dsp:txBody>
      <dsp:txXfrm>
        <a:off x="2104601" y="1330403"/>
        <a:ext cx="1323394" cy="1535228"/>
      </dsp:txXfrm>
    </dsp:sp>
    <dsp:sp modelId="{FB4332B1-39AD-46DE-9F84-6473B176AB2A}">
      <dsp:nvSpPr>
        <dsp:cNvPr id="0" name=""/>
        <dsp:cNvSpPr/>
      </dsp:nvSpPr>
      <dsp:spPr>
        <a:xfrm>
          <a:off x="3691780"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Step 3: Population Update</a:t>
          </a:r>
        </a:p>
      </dsp:txBody>
      <dsp:txXfrm>
        <a:off x="3763373" y="1330403"/>
        <a:ext cx="1323394" cy="1535228"/>
      </dsp:txXfrm>
    </dsp:sp>
    <dsp:sp modelId="{BAD47517-C014-4507-8BBE-DA36E2AB83A8}">
      <dsp:nvSpPr>
        <dsp:cNvPr id="0" name=""/>
        <dsp:cNvSpPr/>
      </dsp:nvSpPr>
      <dsp:spPr>
        <a:xfrm>
          <a:off x="5350552" y="1258810"/>
          <a:ext cx="1466580" cy="1678414"/>
        </a:xfrm>
        <a:prstGeom prst="roundRect">
          <a:avLst/>
        </a:prstGeom>
        <a:solidFill>
          <a:srgbClr val="FFC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Step 4: Process Loans Again</a:t>
          </a:r>
        </a:p>
      </dsp:txBody>
      <dsp:txXfrm>
        <a:off x="5422145" y="1330403"/>
        <a:ext cx="1323394" cy="15352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228299" y="1362140"/>
          <a:ext cx="2021139"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kern="1200" dirty="0"/>
            <a:t>Step 1: Originate Loans</a:t>
          </a:r>
        </a:p>
      </dsp:txBody>
      <dsp:txXfrm>
        <a:off x="316958" y="1450799"/>
        <a:ext cx="1843821" cy="1638869"/>
      </dsp:txXfrm>
    </dsp:sp>
    <dsp:sp modelId="{8254774E-2048-458A-967A-6F55C8FB5055}">
      <dsp:nvSpPr>
        <dsp:cNvPr id="0" name=""/>
        <dsp:cNvSpPr/>
      </dsp:nvSpPr>
      <dsp:spPr>
        <a:xfrm>
          <a:off x="2357995" y="1362140"/>
          <a:ext cx="2021139"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Step 2: Generate Direct Loan Data</a:t>
          </a:r>
          <a:endParaRPr lang="en-US" sz="2700" kern="1200" dirty="0"/>
        </a:p>
      </dsp:txBody>
      <dsp:txXfrm>
        <a:off x="2446654" y="1450799"/>
        <a:ext cx="1843821" cy="1638869"/>
      </dsp:txXfrm>
    </dsp:sp>
    <dsp:sp modelId="{EE8AB6D9-EB7F-4432-B306-508128C5E489}">
      <dsp:nvSpPr>
        <dsp:cNvPr id="0" name=""/>
        <dsp:cNvSpPr/>
      </dsp:nvSpPr>
      <dsp:spPr>
        <a:xfrm>
          <a:off x="4487692" y="1362140"/>
          <a:ext cx="2021139"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kern="1200" dirty="0"/>
            <a:t>Step 3:  Download Process</a:t>
          </a:r>
        </a:p>
      </dsp:txBody>
      <dsp:txXfrm>
        <a:off x="4576351" y="1450799"/>
        <a:ext cx="1843821" cy="16388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228299" y="1362140"/>
          <a:ext cx="2021139"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kern="1200" dirty="0"/>
            <a:t>Step 1: Originate Loans</a:t>
          </a:r>
        </a:p>
      </dsp:txBody>
      <dsp:txXfrm>
        <a:off x="316958" y="1450799"/>
        <a:ext cx="1843821" cy="1638869"/>
      </dsp:txXfrm>
    </dsp:sp>
    <dsp:sp modelId="{8254774E-2048-458A-967A-6F55C8FB5055}">
      <dsp:nvSpPr>
        <dsp:cNvPr id="0" name=""/>
        <dsp:cNvSpPr/>
      </dsp:nvSpPr>
      <dsp:spPr>
        <a:xfrm>
          <a:off x="2357995" y="1362140"/>
          <a:ext cx="2021139"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kern="1200" dirty="0"/>
            <a:t>Step 2: Generate Direct Loan Data</a:t>
          </a:r>
        </a:p>
      </dsp:txBody>
      <dsp:txXfrm>
        <a:off x="2446654" y="1450799"/>
        <a:ext cx="1843821" cy="1638869"/>
      </dsp:txXfrm>
    </dsp:sp>
    <dsp:sp modelId="{EE8AB6D9-EB7F-4432-B306-508128C5E489}">
      <dsp:nvSpPr>
        <dsp:cNvPr id="0" name=""/>
        <dsp:cNvSpPr/>
      </dsp:nvSpPr>
      <dsp:spPr>
        <a:xfrm>
          <a:off x="4487692" y="1362140"/>
          <a:ext cx="2021139"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Step 3:  Download Process</a:t>
          </a:r>
        </a:p>
      </dsp:txBody>
      <dsp:txXfrm>
        <a:off x="4576351" y="1450799"/>
        <a:ext cx="1843821" cy="16388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1850" y="1362140"/>
          <a:ext cx="1077348"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Step 1: Award PLUS Loan</a:t>
          </a:r>
        </a:p>
      </dsp:txBody>
      <dsp:txXfrm>
        <a:off x="54442" y="1414732"/>
        <a:ext cx="972164" cy="1711003"/>
      </dsp:txXfrm>
    </dsp:sp>
    <dsp:sp modelId="{8254774E-2048-458A-967A-6F55C8FB5055}">
      <dsp:nvSpPr>
        <dsp:cNvPr id="0" name=""/>
        <dsp:cNvSpPr/>
      </dsp:nvSpPr>
      <dsp:spPr>
        <a:xfrm>
          <a:off x="1133066"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2: Originate PLUS Loan</a:t>
          </a:r>
        </a:p>
      </dsp:txBody>
      <dsp:txXfrm>
        <a:off x="1185658" y="1414732"/>
        <a:ext cx="972164" cy="1711003"/>
      </dsp:txXfrm>
    </dsp:sp>
    <dsp:sp modelId="{EE8AB6D9-EB7F-4432-B306-508128C5E489}">
      <dsp:nvSpPr>
        <dsp:cNvPr id="0" name=""/>
        <dsp:cNvSpPr/>
      </dsp:nvSpPr>
      <dsp:spPr>
        <a:xfrm>
          <a:off x="2264282"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3:  Create Parent Record </a:t>
          </a:r>
        </a:p>
        <a:p>
          <a:pPr marL="0" lvl="0" indent="0" algn="ctr" defTabSz="577850">
            <a:lnSpc>
              <a:spcPct val="90000"/>
            </a:lnSpc>
            <a:spcBef>
              <a:spcPct val="0"/>
            </a:spcBef>
            <a:spcAft>
              <a:spcPct val="35000"/>
            </a:spcAft>
            <a:buNone/>
          </a:pPr>
          <a:r>
            <a:rPr lang="en-US" sz="1300" b="0" kern="1200" dirty="0"/>
            <a:t>(If none already exists)</a:t>
          </a:r>
        </a:p>
      </dsp:txBody>
      <dsp:txXfrm>
        <a:off x="2316874" y="1414732"/>
        <a:ext cx="972164" cy="1711003"/>
      </dsp:txXfrm>
    </dsp:sp>
    <dsp:sp modelId="{F64F22F6-8697-4331-A5F9-44075446F5A7}">
      <dsp:nvSpPr>
        <dsp:cNvPr id="0" name=""/>
        <dsp:cNvSpPr/>
      </dsp:nvSpPr>
      <dsp:spPr>
        <a:xfrm>
          <a:off x="3395499"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4:  Establish Relationship for Parent</a:t>
          </a:r>
        </a:p>
      </dsp:txBody>
      <dsp:txXfrm>
        <a:off x="3448091" y="1414732"/>
        <a:ext cx="972164" cy="1711003"/>
      </dsp:txXfrm>
    </dsp:sp>
    <dsp:sp modelId="{07D263EF-F7BB-4BD5-9434-52008277A55D}">
      <dsp:nvSpPr>
        <dsp:cNvPr id="0" name=""/>
        <dsp:cNvSpPr/>
      </dsp:nvSpPr>
      <dsp:spPr>
        <a:xfrm>
          <a:off x="4526715" y="1362140"/>
          <a:ext cx="1077348" cy="1816187"/>
        </a:xfrm>
        <a:prstGeom prst="roundRect">
          <a:avLst/>
        </a:prstGeom>
        <a:solidFill>
          <a:srgbClr val="0070C0"/>
        </a:solidFill>
        <a:ln w="12700" cap="flat" cmpd="sng" algn="ctr">
          <a:solidFill>
            <a:srgbClr val="0037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5:  Link Parent to PLUS Loan Record</a:t>
          </a:r>
        </a:p>
      </dsp:txBody>
      <dsp:txXfrm>
        <a:off x="4579307" y="1414732"/>
        <a:ext cx="972164" cy="1711003"/>
      </dsp:txXfrm>
    </dsp:sp>
    <dsp:sp modelId="{712C4E33-7000-44C6-8B9C-2F6A5000E5F5}">
      <dsp:nvSpPr>
        <dsp:cNvPr id="0" name=""/>
        <dsp:cNvSpPr/>
      </dsp:nvSpPr>
      <dsp:spPr>
        <a:xfrm>
          <a:off x="5657931"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6:  Re-originate PLUS Loan</a:t>
          </a:r>
        </a:p>
      </dsp:txBody>
      <dsp:txXfrm>
        <a:off x="5710523" y="1414732"/>
        <a:ext cx="972164" cy="17110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1850"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1: Award PLUS Loan</a:t>
          </a:r>
        </a:p>
      </dsp:txBody>
      <dsp:txXfrm>
        <a:off x="54442" y="1414732"/>
        <a:ext cx="972164" cy="1711003"/>
      </dsp:txXfrm>
    </dsp:sp>
    <dsp:sp modelId="{8254774E-2048-458A-967A-6F55C8FB5055}">
      <dsp:nvSpPr>
        <dsp:cNvPr id="0" name=""/>
        <dsp:cNvSpPr/>
      </dsp:nvSpPr>
      <dsp:spPr>
        <a:xfrm>
          <a:off x="1133066" y="1362140"/>
          <a:ext cx="1077348"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Step 2: Originate PLUS Loan</a:t>
          </a:r>
        </a:p>
      </dsp:txBody>
      <dsp:txXfrm>
        <a:off x="1185658" y="1414732"/>
        <a:ext cx="972164" cy="1711003"/>
      </dsp:txXfrm>
    </dsp:sp>
    <dsp:sp modelId="{EE8AB6D9-EB7F-4432-B306-508128C5E489}">
      <dsp:nvSpPr>
        <dsp:cNvPr id="0" name=""/>
        <dsp:cNvSpPr/>
      </dsp:nvSpPr>
      <dsp:spPr>
        <a:xfrm>
          <a:off x="2264282"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3:  Create Parent Record </a:t>
          </a:r>
        </a:p>
        <a:p>
          <a:pPr marL="0" lvl="0" indent="0" algn="ctr" defTabSz="577850">
            <a:lnSpc>
              <a:spcPct val="90000"/>
            </a:lnSpc>
            <a:spcBef>
              <a:spcPct val="0"/>
            </a:spcBef>
            <a:spcAft>
              <a:spcPct val="35000"/>
            </a:spcAft>
            <a:buNone/>
          </a:pPr>
          <a:r>
            <a:rPr lang="en-US" sz="1300" b="0" kern="1200" dirty="0"/>
            <a:t>(If none already exists)</a:t>
          </a:r>
        </a:p>
      </dsp:txBody>
      <dsp:txXfrm>
        <a:off x="2316874" y="1414732"/>
        <a:ext cx="972164" cy="1711003"/>
      </dsp:txXfrm>
    </dsp:sp>
    <dsp:sp modelId="{F64F22F6-8697-4331-A5F9-44075446F5A7}">
      <dsp:nvSpPr>
        <dsp:cNvPr id="0" name=""/>
        <dsp:cNvSpPr/>
      </dsp:nvSpPr>
      <dsp:spPr>
        <a:xfrm>
          <a:off x="3395499"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4:  Establish Relationship for Parent</a:t>
          </a:r>
        </a:p>
      </dsp:txBody>
      <dsp:txXfrm>
        <a:off x="3448091" y="1414732"/>
        <a:ext cx="972164" cy="1711003"/>
      </dsp:txXfrm>
    </dsp:sp>
    <dsp:sp modelId="{07D263EF-F7BB-4BD5-9434-52008277A55D}">
      <dsp:nvSpPr>
        <dsp:cNvPr id="0" name=""/>
        <dsp:cNvSpPr/>
      </dsp:nvSpPr>
      <dsp:spPr>
        <a:xfrm>
          <a:off x="4526715" y="1362140"/>
          <a:ext cx="1077348" cy="1816187"/>
        </a:xfrm>
        <a:prstGeom prst="roundRect">
          <a:avLst/>
        </a:prstGeom>
        <a:solidFill>
          <a:srgbClr val="0070C0"/>
        </a:solidFill>
        <a:ln w="12700" cap="flat" cmpd="sng" algn="ctr">
          <a:solidFill>
            <a:srgbClr val="0037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5:  Link Parent to PLUS Loan Record</a:t>
          </a:r>
        </a:p>
      </dsp:txBody>
      <dsp:txXfrm>
        <a:off x="4579307" y="1414732"/>
        <a:ext cx="972164" cy="1711003"/>
      </dsp:txXfrm>
    </dsp:sp>
    <dsp:sp modelId="{712C4E33-7000-44C6-8B9C-2F6A5000E5F5}">
      <dsp:nvSpPr>
        <dsp:cNvPr id="0" name=""/>
        <dsp:cNvSpPr/>
      </dsp:nvSpPr>
      <dsp:spPr>
        <a:xfrm>
          <a:off x="5657931"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6:  Re-originate PLUS Loan</a:t>
          </a:r>
        </a:p>
      </dsp:txBody>
      <dsp:txXfrm>
        <a:off x="5710523" y="1414732"/>
        <a:ext cx="972164" cy="17110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1850"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1: Award PLUS Loan</a:t>
          </a:r>
        </a:p>
      </dsp:txBody>
      <dsp:txXfrm>
        <a:off x="54442" y="1414732"/>
        <a:ext cx="972164" cy="1711003"/>
      </dsp:txXfrm>
    </dsp:sp>
    <dsp:sp modelId="{8254774E-2048-458A-967A-6F55C8FB5055}">
      <dsp:nvSpPr>
        <dsp:cNvPr id="0" name=""/>
        <dsp:cNvSpPr/>
      </dsp:nvSpPr>
      <dsp:spPr>
        <a:xfrm>
          <a:off x="1133066"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2: Originate PLUS Loan</a:t>
          </a:r>
        </a:p>
      </dsp:txBody>
      <dsp:txXfrm>
        <a:off x="1185658" y="1414732"/>
        <a:ext cx="972164" cy="1711003"/>
      </dsp:txXfrm>
    </dsp:sp>
    <dsp:sp modelId="{EE8AB6D9-EB7F-4432-B306-508128C5E489}">
      <dsp:nvSpPr>
        <dsp:cNvPr id="0" name=""/>
        <dsp:cNvSpPr/>
      </dsp:nvSpPr>
      <dsp:spPr>
        <a:xfrm>
          <a:off x="2264282" y="1362140"/>
          <a:ext cx="1077348"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Step 3:  Create Parent Record </a:t>
          </a:r>
        </a:p>
        <a:p>
          <a:pPr marL="0" lvl="0" indent="0" algn="ctr" defTabSz="577850">
            <a:lnSpc>
              <a:spcPct val="90000"/>
            </a:lnSpc>
            <a:spcBef>
              <a:spcPct val="0"/>
            </a:spcBef>
            <a:spcAft>
              <a:spcPct val="35000"/>
            </a:spcAft>
            <a:buNone/>
          </a:pPr>
          <a:r>
            <a:rPr lang="en-US" sz="1300" b="0" kern="1200" dirty="0"/>
            <a:t>(If none already exists)</a:t>
          </a:r>
        </a:p>
      </dsp:txBody>
      <dsp:txXfrm>
        <a:off x="2316874" y="1414732"/>
        <a:ext cx="972164" cy="1711003"/>
      </dsp:txXfrm>
    </dsp:sp>
    <dsp:sp modelId="{F64F22F6-8697-4331-A5F9-44075446F5A7}">
      <dsp:nvSpPr>
        <dsp:cNvPr id="0" name=""/>
        <dsp:cNvSpPr/>
      </dsp:nvSpPr>
      <dsp:spPr>
        <a:xfrm>
          <a:off x="3395499"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4:  Establish Relationship for Parent</a:t>
          </a:r>
        </a:p>
      </dsp:txBody>
      <dsp:txXfrm>
        <a:off x="3448091" y="1414732"/>
        <a:ext cx="972164" cy="1711003"/>
      </dsp:txXfrm>
    </dsp:sp>
    <dsp:sp modelId="{07D263EF-F7BB-4BD5-9434-52008277A55D}">
      <dsp:nvSpPr>
        <dsp:cNvPr id="0" name=""/>
        <dsp:cNvSpPr/>
      </dsp:nvSpPr>
      <dsp:spPr>
        <a:xfrm>
          <a:off x="4526715" y="1362140"/>
          <a:ext cx="1077348" cy="1816187"/>
        </a:xfrm>
        <a:prstGeom prst="roundRect">
          <a:avLst/>
        </a:prstGeom>
        <a:solidFill>
          <a:srgbClr val="0070C0"/>
        </a:solidFill>
        <a:ln w="12700" cap="flat" cmpd="sng" algn="ctr">
          <a:solidFill>
            <a:srgbClr val="0037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5:  Link Parent to PLUS Loan Record</a:t>
          </a:r>
        </a:p>
      </dsp:txBody>
      <dsp:txXfrm>
        <a:off x="4579307" y="1414732"/>
        <a:ext cx="972164" cy="1711003"/>
      </dsp:txXfrm>
    </dsp:sp>
    <dsp:sp modelId="{712C4E33-7000-44C6-8B9C-2F6A5000E5F5}">
      <dsp:nvSpPr>
        <dsp:cNvPr id="0" name=""/>
        <dsp:cNvSpPr/>
      </dsp:nvSpPr>
      <dsp:spPr>
        <a:xfrm>
          <a:off x="5657931" y="1362140"/>
          <a:ext cx="1077348"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Step 6:  Re-originate PLUS Loan</a:t>
          </a:r>
        </a:p>
      </dsp:txBody>
      <dsp:txXfrm>
        <a:off x="5710523" y="1414732"/>
        <a:ext cx="972164" cy="17110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11/7/2022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11/7/2022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87384A02-D147-49A8-A06D-A5C08FF69055}" type="slidenum">
              <a:rPr lang="en-US" smtClean="0"/>
              <a:t>1</a:t>
            </a:fld>
            <a:endParaRPr lang="en-US" dirty="0"/>
          </a:p>
        </p:txBody>
      </p:sp>
    </p:spTree>
    <p:extLst>
      <p:ext uri="{BB962C8B-B14F-4D97-AF65-F5344CB8AC3E}">
        <p14:creationId xmlns:p14="http://schemas.microsoft.com/office/powerpoint/2010/main" val="193054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12</a:t>
            </a:fld>
            <a:endParaRPr lang="en-US"/>
          </a:p>
        </p:txBody>
      </p:sp>
    </p:spTree>
    <p:extLst>
      <p:ext uri="{BB962C8B-B14F-4D97-AF65-F5344CB8AC3E}">
        <p14:creationId xmlns:p14="http://schemas.microsoft.com/office/powerpoint/2010/main" val="3721642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Returning back to the visual</a:t>
            </a:r>
            <a:r>
              <a:rPr lang="en-US" baseline="0" dirty="0"/>
              <a:t> chart, we are now going to move into step 3 of the 4-step loan process.  Step 3 is Population Update</a:t>
            </a:r>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13</a:t>
            </a:fld>
            <a:endParaRPr lang="en-US"/>
          </a:p>
        </p:txBody>
      </p:sp>
    </p:spTree>
    <p:extLst>
      <p:ext uri="{BB962C8B-B14F-4D97-AF65-F5344CB8AC3E}">
        <p14:creationId xmlns:p14="http://schemas.microsoft.com/office/powerpoint/2010/main" val="2034906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population update process will move the loan</a:t>
            </a:r>
            <a:r>
              <a:rPr lang="en-US" baseline="0" dirty="0"/>
              <a:t> offer activity to an adjustment of accepted.  </a:t>
            </a:r>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14</a:t>
            </a:fld>
            <a:endParaRPr lang="en-US"/>
          </a:p>
        </p:txBody>
      </p:sp>
    </p:spTree>
    <p:extLst>
      <p:ext uri="{BB962C8B-B14F-4D97-AF65-F5344CB8AC3E}">
        <p14:creationId xmlns:p14="http://schemas.microsoft.com/office/powerpoint/2010/main" val="3506017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at step</a:t>
            </a:r>
            <a:r>
              <a:rPr lang="en-US" baseline="0" dirty="0"/>
              <a:t> in processing loans.  You will run Process Loans again, which moves all your updates to the MDLA page. </a:t>
            </a:r>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2673825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16</a:t>
            </a:fld>
            <a:endParaRPr lang="en-US"/>
          </a:p>
        </p:txBody>
      </p:sp>
    </p:spTree>
    <p:extLst>
      <p:ext uri="{BB962C8B-B14F-4D97-AF65-F5344CB8AC3E}">
        <p14:creationId xmlns:p14="http://schemas.microsoft.com/office/powerpoint/2010/main" val="830848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18</a:t>
            </a:fld>
            <a:endParaRPr lang="en-US"/>
          </a:p>
        </p:txBody>
      </p:sp>
    </p:spTree>
    <p:extLst>
      <p:ext uri="{BB962C8B-B14F-4D97-AF65-F5344CB8AC3E}">
        <p14:creationId xmlns:p14="http://schemas.microsoft.com/office/powerpoint/2010/main" val="999859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20</a:t>
            </a:fld>
            <a:endParaRPr lang="en-US"/>
          </a:p>
        </p:txBody>
      </p:sp>
    </p:spTree>
    <p:extLst>
      <p:ext uri="{BB962C8B-B14F-4D97-AF65-F5344CB8AC3E}">
        <p14:creationId xmlns:p14="http://schemas.microsoft.com/office/powerpoint/2010/main" val="3492882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21</a:t>
            </a:fld>
            <a:endParaRPr lang="en-US"/>
          </a:p>
        </p:txBody>
      </p:sp>
    </p:spTree>
    <p:extLst>
      <p:ext uri="{BB962C8B-B14F-4D97-AF65-F5344CB8AC3E}">
        <p14:creationId xmlns:p14="http://schemas.microsoft.com/office/powerpoint/2010/main" val="1995180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22</a:t>
            </a:fld>
            <a:endParaRPr lang="en-US"/>
          </a:p>
        </p:txBody>
      </p:sp>
    </p:spTree>
    <p:extLst>
      <p:ext uri="{BB962C8B-B14F-4D97-AF65-F5344CB8AC3E}">
        <p14:creationId xmlns:p14="http://schemas.microsoft.com/office/powerpoint/2010/main" val="1836801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23</a:t>
            </a:fld>
            <a:endParaRPr lang="en-US"/>
          </a:p>
        </p:txBody>
      </p:sp>
    </p:spTree>
    <p:extLst>
      <p:ext uri="{BB962C8B-B14F-4D97-AF65-F5344CB8AC3E}">
        <p14:creationId xmlns:p14="http://schemas.microsoft.com/office/powerpoint/2010/main" val="46353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5: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8" name="Google Shape;148;p25:notes"/>
          <p:cNvSpPr>
            <a:spLocks noGrp="1" noRot="1" noChangeAspect="1"/>
          </p:cNvSpPr>
          <p:nvPr>
            <p:ph type="sldImg" idx="2"/>
          </p:nvPr>
        </p:nvSpPr>
        <p:spPr>
          <a:xfrm>
            <a:off x="1430338" y="1152525"/>
            <a:ext cx="41497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0887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24</a:t>
            </a:fld>
            <a:endParaRPr lang="en-US"/>
          </a:p>
        </p:txBody>
      </p:sp>
    </p:spTree>
    <p:extLst>
      <p:ext uri="{BB962C8B-B14F-4D97-AF65-F5344CB8AC3E}">
        <p14:creationId xmlns:p14="http://schemas.microsoft.com/office/powerpoint/2010/main" val="1397889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25</a:t>
            </a:fld>
            <a:endParaRPr lang="en-US"/>
          </a:p>
        </p:txBody>
      </p:sp>
    </p:spTree>
    <p:extLst>
      <p:ext uri="{BB962C8B-B14F-4D97-AF65-F5344CB8AC3E}">
        <p14:creationId xmlns:p14="http://schemas.microsoft.com/office/powerpoint/2010/main" val="1603891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28</a:t>
            </a:fld>
            <a:endParaRPr lang="en-US"/>
          </a:p>
        </p:txBody>
      </p:sp>
    </p:spTree>
    <p:extLst>
      <p:ext uri="{BB962C8B-B14F-4D97-AF65-F5344CB8AC3E}">
        <p14:creationId xmlns:p14="http://schemas.microsoft.com/office/powerpoint/2010/main" val="677488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30</a:t>
            </a:fld>
            <a:endParaRPr lang="en-US"/>
          </a:p>
        </p:txBody>
      </p:sp>
    </p:spTree>
    <p:extLst>
      <p:ext uri="{BB962C8B-B14F-4D97-AF65-F5344CB8AC3E}">
        <p14:creationId xmlns:p14="http://schemas.microsoft.com/office/powerpoint/2010/main" val="3375106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31</a:t>
            </a:fld>
            <a:endParaRPr lang="en-US"/>
          </a:p>
        </p:txBody>
      </p:sp>
    </p:spTree>
    <p:extLst>
      <p:ext uri="{BB962C8B-B14F-4D97-AF65-F5344CB8AC3E}">
        <p14:creationId xmlns:p14="http://schemas.microsoft.com/office/powerpoint/2010/main" val="1041979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32</a:t>
            </a:fld>
            <a:endParaRPr lang="en-US"/>
          </a:p>
        </p:txBody>
      </p:sp>
    </p:spTree>
    <p:extLst>
      <p:ext uri="{BB962C8B-B14F-4D97-AF65-F5344CB8AC3E}">
        <p14:creationId xmlns:p14="http://schemas.microsoft.com/office/powerpoint/2010/main" val="2439262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33</a:t>
            </a:fld>
            <a:endParaRPr lang="en-US"/>
          </a:p>
        </p:txBody>
      </p:sp>
    </p:spTree>
    <p:extLst>
      <p:ext uri="{BB962C8B-B14F-4D97-AF65-F5344CB8AC3E}">
        <p14:creationId xmlns:p14="http://schemas.microsoft.com/office/powerpoint/2010/main" val="2952810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34</a:t>
            </a:fld>
            <a:endParaRPr lang="en-US"/>
          </a:p>
        </p:txBody>
      </p:sp>
    </p:spTree>
    <p:extLst>
      <p:ext uri="{BB962C8B-B14F-4D97-AF65-F5344CB8AC3E}">
        <p14:creationId xmlns:p14="http://schemas.microsoft.com/office/powerpoint/2010/main" val="188349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35</a:t>
            </a:fld>
            <a:endParaRPr lang="en-US"/>
          </a:p>
        </p:txBody>
      </p:sp>
    </p:spTree>
    <p:extLst>
      <p:ext uri="{BB962C8B-B14F-4D97-AF65-F5344CB8AC3E}">
        <p14:creationId xmlns:p14="http://schemas.microsoft.com/office/powerpoint/2010/main" val="2283873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36</a:t>
            </a:fld>
            <a:endParaRPr lang="en-US"/>
          </a:p>
        </p:txBody>
      </p:sp>
    </p:spTree>
    <p:extLst>
      <p:ext uri="{BB962C8B-B14F-4D97-AF65-F5344CB8AC3E}">
        <p14:creationId xmlns:p14="http://schemas.microsoft.com/office/powerpoint/2010/main" val="554960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6: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4" name="Google Shape;154;p26:notes"/>
          <p:cNvSpPr>
            <a:spLocks noGrp="1" noRot="1" noChangeAspect="1"/>
          </p:cNvSpPr>
          <p:nvPr>
            <p:ph type="sldImg" idx="2"/>
          </p:nvPr>
        </p:nvSpPr>
        <p:spPr>
          <a:xfrm>
            <a:off x="1430338" y="1152525"/>
            <a:ext cx="41497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8136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37</a:t>
            </a:fld>
            <a:endParaRPr lang="en-US"/>
          </a:p>
        </p:txBody>
      </p:sp>
    </p:spTree>
    <p:extLst>
      <p:ext uri="{BB962C8B-B14F-4D97-AF65-F5344CB8AC3E}">
        <p14:creationId xmlns:p14="http://schemas.microsoft.com/office/powerpoint/2010/main" val="1494523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38</a:t>
            </a:fld>
            <a:endParaRPr lang="en-US"/>
          </a:p>
        </p:txBody>
      </p:sp>
    </p:spTree>
    <p:extLst>
      <p:ext uri="{BB962C8B-B14F-4D97-AF65-F5344CB8AC3E}">
        <p14:creationId xmlns:p14="http://schemas.microsoft.com/office/powerpoint/2010/main" val="662941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39</a:t>
            </a:fld>
            <a:endParaRPr lang="en-US"/>
          </a:p>
        </p:txBody>
      </p:sp>
    </p:spTree>
    <p:extLst>
      <p:ext uri="{BB962C8B-B14F-4D97-AF65-F5344CB8AC3E}">
        <p14:creationId xmlns:p14="http://schemas.microsoft.com/office/powerpoint/2010/main" val="471163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40</a:t>
            </a:fld>
            <a:endParaRPr lang="en-US"/>
          </a:p>
        </p:txBody>
      </p:sp>
    </p:spTree>
    <p:extLst>
      <p:ext uri="{BB962C8B-B14F-4D97-AF65-F5344CB8AC3E}">
        <p14:creationId xmlns:p14="http://schemas.microsoft.com/office/powerpoint/2010/main" val="2447080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41</a:t>
            </a:fld>
            <a:endParaRPr lang="en-US"/>
          </a:p>
        </p:txBody>
      </p:sp>
    </p:spTree>
    <p:extLst>
      <p:ext uri="{BB962C8B-B14F-4D97-AF65-F5344CB8AC3E}">
        <p14:creationId xmlns:p14="http://schemas.microsoft.com/office/powerpoint/2010/main" val="159084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43</a:t>
            </a:fld>
            <a:endParaRPr lang="en-US"/>
          </a:p>
        </p:txBody>
      </p:sp>
    </p:spTree>
    <p:extLst>
      <p:ext uri="{BB962C8B-B14F-4D97-AF65-F5344CB8AC3E}">
        <p14:creationId xmlns:p14="http://schemas.microsoft.com/office/powerpoint/2010/main" val="2989048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44</a:t>
            </a:fld>
            <a:endParaRPr lang="en-US"/>
          </a:p>
        </p:txBody>
      </p:sp>
    </p:spTree>
    <p:extLst>
      <p:ext uri="{BB962C8B-B14F-4D97-AF65-F5344CB8AC3E}">
        <p14:creationId xmlns:p14="http://schemas.microsoft.com/office/powerpoint/2010/main" val="203030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45</a:t>
            </a:fld>
            <a:endParaRPr lang="en-US"/>
          </a:p>
        </p:txBody>
      </p:sp>
    </p:spTree>
    <p:extLst>
      <p:ext uri="{BB962C8B-B14F-4D97-AF65-F5344CB8AC3E}">
        <p14:creationId xmlns:p14="http://schemas.microsoft.com/office/powerpoint/2010/main" val="3232523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384A02-D147-49A8-A06D-A5C08FF69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532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6</a:t>
            </a:fld>
            <a:endParaRPr lang="en-US"/>
          </a:p>
        </p:txBody>
      </p:sp>
    </p:spTree>
    <p:extLst>
      <p:ext uri="{BB962C8B-B14F-4D97-AF65-F5344CB8AC3E}">
        <p14:creationId xmlns:p14="http://schemas.microsoft.com/office/powerpoint/2010/main" val="3542173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 visual of the 4-step process in Loan Processing.</a:t>
            </a:r>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8</a:t>
            </a:fld>
            <a:endParaRPr lang="en-US"/>
          </a:p>
        </p:txBody>
      </p:sp>
    </p:spTree>
    <p:extLst>
      <p:ext uri="{BB962C8B-B14F-4D97-AF65-F5344CB8AC3E}">
        <p14:creationId xmlns:p14="http://schemas.microsoft.com/office/powerpoint/2010/main" val="3050924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9</a:t>
            </a:fld>
            <a:endParaRPr lang="en-US"/>
          </a:p>
        </p:txBody>
      </p:sp>
    </p:spTree>
    <p:extLst>
      <p:ext uri="{BB962C8B-B14F-4D97-AF65-F5344CB8AC3E}">
        <p14:creationId xmlns:p14="http://schemas.microsoft.com/office/powerpoint/2010/main" val="3940250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10</a:t>
            </a:fld>
            <a:endParaRPr lang="en-US"/>
          </a:p>
        </p:txBody>
      </p:sp>
    </p:spTree>
    <p:extLst>
      <p:ext uri="{BB962C8B-B14F-4D97-AF65-F5344CB8AC3E}">
        <p14:creationId xmlns:p14="http://schemas.microsoft.com/office/powerpoint/2010/main" val="1731945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11</a:t>
            </a:fld>
            <a:endParaRPr lang="en-US"/>
          </a:p>
        </p:txBody>
      </p:sp>
    </p:spTree>
    <p:extLst>
      <p:ext uri="{BB962C8B-B14F-4D97-AF65-F5344CB8AC3E}">
        <p14:creationId xmlns:p14="http://schemas.microsoft.com/office/powerpoint/2010/main" val="3906385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11/7/2022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11/7/2022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789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3"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11/7/2022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custDataLst>
      <p:tags r:id="rId1"/>
    </p:custDataLst>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11/7/2022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11/7/2022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11/7/2022</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11/7/2022</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11/7/2022</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11/7/2022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11/7/2022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887" y="3873648"/>
            <a:ext cx="8542885" cy="999259"/>
          </a:xfrm>
        </p:spPr>
        <p:txBody>
          <a:bodyPr/>
          <a:lstStyle/>
          <a:p>
            <a:r>
              <a:rPr lang="en-US" sz="4600" dirty="0"/>
              <a:t>JUST IN TIME TRAINING</a:t>
            </a:r>
            <a:br>
              <a:rPr lang="en-US" dirty="0"/>
            </a:br>
            <a:r>
              <a:rPr lang="en-US" sz="4600" dirty="0"/>
              <a:t>LOAN PROCESSING REFRESHER</a:t>
            </a:r>
          </a:p>
        </p:txBody>
      </p:sp>
      <p:sp>
        <p:nvSpPr>
          <p:cNvPr id="6" name="Text Placeholder 5"/>
          <p:cNvSpPr>
            <a:spLocks noGrp="1"/>
          </p:cNvSpPr>
          <p:nvPr>
            <p:ph type="body" sz="quarter" idx="10"/>
          </p:nvPr>
        </p:nvSpPr>
        <p:spPr>
          <a:xfrm>
            <a:off x="369887" y="5328746"/>
            <a:ext cx="6430306" cy="1400114"/>
          </a:xfrm>
        </p:spPr>
        <p:txBody>
          <a:bodyPr/>
          <a:lstStyle/>
          <a:p>
            <a:r>
              <a:rPr lang="en-US" dirty="0"/>
              <a:t>Kelly Forsberg</a:t>
            </a:r>
          </a:p>
          <a:p>
            <a:r>
              <a:rPr lang="en-US" dirty="0"/>
              <a:t>ctcLink Functional Trainer | Financial Aid</a:t>
            </a:r>
          </a:p>
          <a:p>
            <a:r>
              <a:rPr lang="en-US" dirty="0"/>
              <a:t>November 2022</a:t>
            </a:r>
          </a:p>
        </p:txBody>
      </p:sp>
    </p:spTree>
    <p:custDataLst>
      <p:tags r:id="rId1"/>
    </p:custDataLst>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LOAN origination in batch CONT’D</a:t>
            </a:r>
          </a:p>
        </p:txBody>
      </p:sp>
      <p:sp>
        <p:nvSpPr>
          <p:cNvPr id="4" name="Content Placeholder 3"/>
          <p:cNvSpPr>
            <a:spLocks noGrp="1"/>
          </p:cNvSpPr>
          <p:nvPr>
            <p:ph idx="1"/>
          </p:nvPr>
        </p:nvSpPr>
        <p:spPr>
          <a:xfrm>
            <a:off x="519540" y="970960"/>
            <a:ext cx="8336975" cy="5170067"/>
          </a:xfrm>
        </p:spPr>
        <p:txBody>
          <a:bodyPr/>
          <a:lstStyle/>
          <a:p>
            <a:r>
              <a:rPr lang="en-US" dirty="0"/>
              <a:t>RUN PROCESS LOANS </a:t>
            </a:r>
          </a:p>
        </p:txBody>
      </p:sp>
      <p:graphicFrame>
        <p:nvGraphicFramePr>
          <p:cNvPr id="7" name="Content Placeholder 5"/>
          <p:cNvGraphicFramePr>
            <a:graphicFrameLocks/>
          </p:cNvGraphicFramePr>
          <p:nvPr/>
        </p:nvGraphicFramePr>
        <p:xfrm>
          <a:off x="420413" y="1437620"/>
          <a:ext cx="8401463" cy="4196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84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398" y="294198"/>
            <a:ext cx="8580479" cy="786457"/>
          </a:xfrm>
        </p:spPr>
        <p:txBody>
          <a:bodyPr/>
          <a:lstStyle/>
          <a:p>
            <a:r>
              <a:rPr lang="en-US" dirty="0"/>
              <a:t>LOAN origination in batch cont’d </a:t>
            </a:r>
          </a:p>
        </p:txBody>
      </p:sp>
      <p:sp>
        <p:nvSpPr>
          <p:cNvPr id="4" name="Content Placeholder 3"/>
          <p:cNvSpPr>
            <a:spLocks noGrp="1"/>
          </p:cNvSpPr>
          <p:nvPr>
            <p:ph idx="1"/>
          </p:nvPr>
        </p:nvSpPr>
        <p:spPr>
          <a:xfrm>
            <a:off x="241398" y="832738"/>
            <a:ext cx="8336975" cy="5279010"/>
          </a:xfrm>
        </p:spPr>
        <p:txBody>
          <a:bodyPr/>
          <a:lstStyle/>
          <a:p>
            <a:r>
              <a:rPr lang="en-US" sz="2600" dirty="0"/>
              <a:t>PROCESS LOAN DATES (SUMMER EXCLUDE HEADER)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97" y="1465122"/>
            <a:ext cx="8016483" cy="5202291"/>
          </a:xfrm>
          <a:prstGeom prst="rect">
            <a:avLst/>
          </a:prstGeom>
          <a:ln>
            <a:solidFill>
              <a:schemeClr val="tx1"/>
            </a:solidFill>
          </a:ln>
        </p:spPr>
      </p:pic>
      <p:sp>
        <p:nvSpPr>
          <p:cNvPr id="6" name="TextBox 2"/>
          <p:cNvSpPr txBox="1"/>
          <p:nvPr/>
        </p:nvSpPr>
        <p:spPr>
          <a:xfrm>
            <a:off x="5120019" y="1295276"/>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Loans &gt; Process Loan Dates</a:t>
            </a:r>
          </a:p>
        </p:txBody>
      </p:sp>
      <p:sp>
        <p:nvSpPr>
          <p:cNvPr id="7" name="TextBox 6"/>
          <p:cNvSpPr txBox="1"/>
          <p:nvPr/>
        </p:nvSpPr>
        <p:spPr>
          <a:xfrm>
            <a:off x="1725104" y="6066415"/>
            <a:ext cx="5938887" cy="646331"/>
          </a:xfrm>
          <a:prstGeom prst="rect">
            <a:avLst/>
          </a:prstGeom>
          <a:solidFill>
            <a:schemeClr val="bg1"/>
          </a:solidFill>
          <a:ln>
            <a:solidFill>
              <a:schemeClr val="tx1"/>
            </a:solidFill>
          </a:ln>
        </p:spPr>
        <p:txBody>
          <a:bodyPr wrap="square" rtlCol="0">
            <a:spAutoFit/>
          </a:bodyPr>
          <a:lstStyle/>
          <a:p>
            <a:r>
              <a:rPr lang="en-US" dirty="0"/>
              <a:t>The set up on these processes </a:t>
            </a:r>
            <a:r>
              <a:rPr lang="en-US" i="1" dirty="0"/>
              <a:t>is different </a:t>
            </a:r>
            <a:r>
              <a:rPr lang="en-US" dirty="0"/>
              <a:t>for </a:t>
            </a:r>
            <a:r>
              <a:rPr lang="en-US" b="1" dirty="0"/>
              <a:t>Trailer institutions</a:t>
            </a:r>
            <a:r>
              <a:rPr lang="en-US" dirty="0"/>
              <a:t>; follow the Loan Processing Guide </a:t>
            </a:r>
            <a:endParaRPr lang="en-US" b="1" dirty="0"/>
          </a:p>
        </p:txBody>
      </p:sp>
    </p:spTree>
    <p:extLst>
      <p:ext uri="{BB962C8B-B14F-4D97-AF65-F5344CB8AC3E}">
        <p14:creationId xmlns:p14="http://schemas.microsoft.com/office/powerpoint/2010/main" val="3015314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16" y="1417825"/>
            <a:ext cx="7807828" cy="5266353"/>
          </a:xfrm>
          <a:prstGeom prst="rect">
            <a:avLst/>
          </a:prstGeom>
          <a:ln>
            <a:solidFill>
              <a:schemeClr val="tx1"/>
            </a:solidFill>
          </a:ln>
        </p:spPr>
      </p:pic>
      <p:sp>
        <p:nvSpPr>
          <p:cNvPr id="3" name="Title 2"/>
          <p:cNvSpPr>
            <a:spLocks noGrp="1"/>
          </p:cNvSpPr>
          <p:nvPr>
            <p:ph type="title"/>
          </p:nvPr>
        </p:nvSpPr>
        <p:spPr>
          <a:xfrm>
            <a:off x="241398" y="294198"/>
            <a:ext cx="8580479" cy="786457"/>
          </a:xfrm>
        </p:spPr>
        <p:txBody>
          <a:bodyPr/>
          <a:lstStyle/>
          <a:p>
            <a:r>
              <a:rPr lang="en-US" dirty="0"/>
              <a:t>LOAN origination in batch cont’d </a:t>
            </a:r>
          </a:p>
        </p:txBody>
      </p:sp>
      <p:sp>
        <p:nvSpPr>
          <p:cNvPr id="4" name="Content Placeholder 3"/>
          <p:cNvSpPr>
            <a:spLocks noGrp="1"/>
          </p:cNvSpPr>
          <p:nvPr>
            <p:ph idx="1"/>
          </p:nvPr>
        </p:nvSpPr>
        <p:spPr>
          <a:xfrm>
            <a:off x="241398" y="832738"/>
            <a:ext cx="8336975" cy="5279010"/>
          </a:xfrm>
        </p:spPr>
        <p:txBody>
          <a:bodyPr/>
          <a:lstStyle/>
          <a:p>
            <a:r>
              <a:rPr lang="en-US" sz="2600" dirty="0"/>
              <a:t>PROCESS LOAN DATES (SUMMER INCLUDE HEADER)</a:t>
            </a:r>
          </a:p>
        </p:txBody>
      </p:sp>
      <p:sp>
        <p:nvSpPr>
          <p:cNvPr id="6" name="TextBox 2"/>
          <p:cNvSpPr txBox="1"/>
          <p:nvPr/>
        </p:nvSpPr>
        <p:spPr>
          <a:xfrm>
            <a:off x="5120019" y="1295276"/>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Loans &gt; Process Loan Dates</a:t>
            </a:r>
          </a:p>
        </p:txBody>
      </p:sp>
      <p:sp>
        <p:nvSpPr>
          <p:cNvPr id="7" name="TextBox 6"/>
          <p:cNvSpPr txBox="1"/>
          <p:nvPr/>
        </p:nvSpPr>
        <p:spPr>
          <a:xfrm>
            <a:off x="1725104" y="6066415"/>
            <a:ext cx="5938887" cy="646331"/>
          </a:xfrm>
          <a:prstGeom prst="rect">
            <a:avLst/>
          </a:prstGeom>
          <a:solidFill>
            <a:schemeClr val="bg1"/>
          </a:solidFill>
          <a:ln>
            <a:solidFill>
              <a:schemeClr val="tx1"/>
            </a:solidFill>
          </a:ln>
        </p:spPr>
        <p:txBody>
          <a:bodyPr wrap="square" rtlCol="0">
            <a:spAutoFit/>
          </a:bodyPr>
          <a:lstStyle/>
          <a:p>
            <a:r>
              <a:rPr lang="en-US" dirty="0"/>
              <a:t>The set up on these processes </a:t>
            </a:r>
            <a:r>
              <a:rPr lang="en-US" i="1" dirty="0"/>
              <a:t>is different </a:t>
            </a:r>
            <a:r>
              <a:rPr lang="en-US" dirty="0"/>
              <a:t>for </a:t>
            </a:r>
            <a:r>
              <a:rPr lang="en-US" b="1" dirty="0"/>
              <a:t>Trailer institutions</a:t>
            </a:r>
            <a:r>
              <a:rPr lang="en-US" dirty="0"/>
              <a:t>; follow the Loan Processing Guide </a:t>
            </a:r>
            <a:endParaRPr lang="en-US" b="1" dirty="0"/>
          </a:p>
        </p:txBody>
      </p:sp>
    </p:spTree>
    <p:extLst>
      <p:ext uri="{BB962C8B-B14F-4D97-AF65-F5344CB8AC3E}">
        <p14:creationId xmlns:p14="http://schemas.microsoft.com/office/powerpoint/2010/main" val="10176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9698" y="209137"/>
            <a:ext cx="8622180" cy="786457"/>
          </a:xfrm>
        </p:spPr>
        <p:txBody>
          <a:bodyPr/>
          <a:lstStyle/>
          <a:p>
            <a:r>
              <a:rPr lang="en-US" dirty="0"/>
              <a:t>LOAN origination in batch CONT’D</a:t>
            </a:r>
          </a:p>
        </p:txBody>
      </p:sp>
      <p:sp>
        <p:nvSpPr>
          <p:cNvPr id="4" name="Content Placeholder 3"/>
          <p:cNvSpPr>
            <a:spLocks noGrp="1"/>
          </p:cNvSpPr>
          <p:nvPr>
            <p:ph idx="1"/>
          </p:nvPr>
        </p:nvSpPr>
        <p:spPr>
          <a:xfrm>
            <a:off x="199698" y="777766"/>
            <a:ext cx="8656818" cy="5363262"/>
          </a:xfrm>
        </p:spPr>
        <p:txBody>
          <a:bodyPr/>
          <a:lstStyle/>
          <a:p>
            <a:r>
              <a:rPr lang="en-US" dirty="0"/>
              <a:t>POPULATION UPDATE (OFFER ACTIVITY)</a:t>
            </a:r>
          </a:p>
          <a:p>
            <a:pPr marL="0" indent="0">
              <a:buNone/>
            </a:pPr>
            <a:endParaRPr lang="en-US" dirty="0"/>
          </a:p>
        </p:txBody>
      </p:sp>
      <p:graphicFrame>
        <p:nvGraphicFramePr>
          <p:cNvPr id="7" name="Content Placeholder 5"/>
          <p:cNvGraphicFramePr>
            <a:graphicFrameLocks/>
          </p:cNvGraphicFramePr>
          <p:nvPr/>
        </p:nvGraphicFramePr>
        <p:xfrm>
          <a:off x="420413" y="1437620"/>
          <a:ext cx="8401463" cy="4196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1553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98" y="1744188"/>
            <a:ext cx="8802900" cy="4039426"/>
          </a:xfrm>
          <a:prstGeom prst="rect">
            <a:avLst/>
          </a:prstGeom>
          <a:ln>
            <a:solidFill>
              <a:schemeClr val="tx1"/>
            </a:solidFill>
          </a:ln>
        </p:spPr>
      </p:pic>
      <p:sp>
        <p:nvSpPr>
          <p:cNvPr id="3" name="Title 2"/>
          <p:cNvSpPr>
            <a:spLocks noGrp="1"/>
          </p:cNvSpPr>
          <p:nvPr>
            <p:ph type="title"/>
          </p:nvPr>
        </p:nvSpPr>
        <p:spPr>
          <a:xfrm>
            <a:off x="199698" y="209137"/>
            <a:ext cx="8622180" cy="786457"/>
          </a:xfrm>
        </p:spPr>
        <p:txBody>
          <a:bodyPr/>
          <a:lstStyle/>
          <a:p>
            <a:r>
              <a:rPr lang="en-US" dirty="0"/>
              <a:t>LOAN origination in batch cont’d</a:t>
            </a:r>
          </a:p>
        </p:txBody>
      </p:sp>
      <p:sp>
        <p:nvSpPr>
          <p:cNvPr id="4" name="Content Placeholder 3"/>
          <p:cNvSpPr>
            <a:spLocks noGrp="1"/>
          </p:cNvSpPr>
          <p:nvPr>
            <p:ph idx="1"/>
          </p:nvPr>
        </p:nvSpPr>
        <p:spPr>
          <a:xfrm>
            <a:off x="199698" y="777766"/>
            <a:ext cx="8656818" cy="5363262"/>
          </a:xfrm>
        </p:spPr>
        <p:txBody>
          <a:bodyPr/>
          <a:lstStyle/>
          <a:p>
            <a:r>
              <a:rPr lang="en-US" dirty="0"/>
              <a:t>POPULATION UPDATE (OFFER ACTIVITY)</a:t>
            </a:r>
          </a:p>
          <a:p>
            <a:pPr marL="0" indent="0">
              <a:buNone/>
            </a:pPr>
            <a:endParaRPr lang="en-US" dirty="0"/>
          </a:p>
        </p:txBody>
      </p:sp>
      <p:sp>
        <p:nvSpPr>
          <p:cNvPr id="6" name="TextBox 2"/>
          <p:cNvSpPr txBox="1"/>
          <p:nvPr/>
        </p:nvSpPr>
        <p:spPr>
          <a:xfrm>
            <a:off x="5296252" y="1302613"/>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Set Up SACR &gt; System Administration &gt; Utilities &gt; Population Update &gt; Population Update Process</a:t>
            </a:r>
          </a:p>
        </p:txBody>
      </p:sp>
      <p:sp>
        <p:nvSpPr>
          <p:cNvPr id="7" name="TextBox 6"/>
          <p:cNvSpPr txBox="1"/>
          <p:nvPr/>
        </p:nvSpPr>
        <p:spPr>
          <a:xfrm>
            <a:off x="725862" y="5679363"/>
            <a:ext cx="6909849" cy="923330"/>
          </a:xfrm>
          <a:prstGeom prst="rect">
            <a:avLst/>
          </a:prstGeom>
          <a:solidFill>
            <a:schemeClr val="bg1"/>
          </a:solidFill>
          <a:ln>
            <a:solidFill>
              <a:schemeClr val="tx1"/>
            </a:solidFill>
          </a:ln>
        </p:spPr>
        <p:txBody>
          <a:bodyPr wrap="square" rtlCol="0">
            <a:spAutoFit/>
          </a:bodyPr>
          <a:lstStyle/>
          <a:p>
            <a:r>
              <a:rPr lang="en-US" dirty="0"/>
              <a:t>This process picks up any loans that have had any adjustments to them – it is typical you will not always get results when running this process.  Please run it as part of steps in the process.</a:t>
            </a:r>
            <a:endParaRPr lang="en-US" b="1" dirty="0"/>
          </a:p>
        </p:txBody>
      </p:sp>
    </p:spTree>
    <p:extLst>
      <p:ext uri="{BB962C8B-B14F-4D97-AF65-F5344CB8AC3E}">
        <p14:creationId xmlns:p14="http://schemas.microsoft.com/office/powerpoint/2010/main" val="3189823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248" y="294198"/>
            <a:ext cx="8569630" cy="786457"/>
          </a:xfrm>
        </p:spPr>
        <p:txBody>
          <a:bodyPr/>
          <a:lstStyle/>
          <a:p>
            <a:r>
              <a:rPr lang="en-US" dirty="0"/>
              <a:t>LOAN origination in batch cont’d</a:t>
            </a:r>
          </a:p>
        </p:txBody>
      </p:sp>
      <p:sp>
        <p:nvSpPr>
          <p:cNvPr id="4" name="Content Placeholder 3"/>
          <p:cNvSpPr>
            <a:spLocks noGrp="1"/>
          </p:cNvSpPr>
          <p:nvPr>
            <p:ph idx="1"/>
          </p:nvPr>
        </p:nvSpPr>
        <p:spPr>
          <a:xfrm>
            <a:off x="252247" y="893380"/>
            <a:ext cx="8604269" cy="5247648"/>
          </a:xfrm>
        </p:spPr>
        <p:txBody>
          <a:bodyPr/>
          <a:lstStyle/>
          <a:p>
            <a:r>
              <a:rPr lang="en-US" dirty="0"/>
              <a:t>RUN PROCESS LOANS AGAIN</a:t>
            </a:r>
          </a:p>
        </p:txBody>
      </p:sp>
      <p:graphicFrame>
        <p:nvGraphicFramePr>
          <p:cNvPr id="8" name="Content Placeholder 5"/>
          <p:cNvGraphicFramePr>
            <a:graphicFrameLocks/>
          </p:cNvGraphicFramePr>
          <p:nvPr/>
        </p:nvGraphicFramePr>
        <p:xfrm>
          <a:off x="420413" y="1437620"/>
          <a:ext cx="8401463" cy="4196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6577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47" y="1470580"/>
            <a:ext cx="8678007" cy="4432407"/>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a:t>LOAN origination in batch CONT’D</a:t>
            </a:r>
          </a:p>
        </p:txBody>
      </p:sp>
      <p:sp>
        <p:nvSpPr>
          <p:cNvPr id="4" name="Content Placeholder 3"/>
          <p:cNvSpPr>
            <a:spLocks noGrp="1"/>
          </p:cNvSpPr>
          <p:nvPr>
            <p:ph idx="1"/>
          </p:nvPr>
        </p:nvSpPr>
        <p:spPr>
          <a:xfrm>
            <a:off x="252247" y="893380"/>
            <a:ext cx="8604269" cy="5247648"/>
          </a:xfrm>
        </p:spPr>
        <p:txBody>
          <a:bodyPr/>
          <a:lstStyle/>
          <a:p>
            <a:r>
              <a:rPr lang="en-US" dirty="0"/>
              <a:t>RUN PROCESS LOANS AGAIN</a:t>
            </a:r>
          </a:p>
        </p:txBody>
      </p:sp>
      <p:sp>
        <p:nvSpPr>
          <p:cNvPr id="6" name="TextBox 2"/>
          <p:cNvSpPr txBox="1"/>
          <p:nvPr/>
        </p:nvSpPr>
        <p:spPr>
          <a:xfrm>
            <a:off x="5296252" y="110340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Loans &gt; Process Loans</a:t>
            </a:r>
          </a:p>
        </p:txBody>
      </p:sp>
    </p:spTree>
    <p:extLst>
      <p:ext uri="{BB962C8B-B14F-4D97-AF65-F5344CB8AC3E}">
        <p14:creationId xmlns:p14="http://schemas.microsoft.com/office/powerpoint/2010/main" val="2319086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19540" y="220929"/>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buNone/>
            </a:pPr>
            <a:endParaRPr lang="en-US" sz="4000" b="1" dirty="0"/>
          </a:p>
          <a:p>
            <a:pPr marL="0" indent="0" algn="ctr">
              <a:buNone/>
            </a:pPr>
            <a:r>
              <a:rPr lang="en-US" sz="4000" b="1" dirty="0"/>
              <a:t>LOAN ORIGINATION </a:t>
            </a:r>
          </a:p>
          <a:p>
            <a:pPr marL="0" indent="0" algn="ctr">
              <a:buNone/>
            </a:pPr>
            <a:r>
              <a:rPr lang="en-US" sz="4000" b="1" dirty="0"/>
              <a:t>PROCESS (SINGLE STUDENT)</a:t>
            </a:r>
          </a:p>
        </p:txBody>
      </p:sp>
    </p:spTree>
    <p:extLst>
      <p:ext uri="{BB962C8B-B14F-4D97-AF65-F5344CB8AC3E}">
        <p14:creationId xmlns:p14="http://schemas.microsoft.com/office/powerpoint/2010/main" val="78673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46" y="1381075"/>
            <a:ext cx="8749891" cy="4782707"/>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a:t>LOAN origination single student</a:t>
            </a:r>
          </a:p>
        </p:txBody>
      </p:sp>
      <p:sp>
        <p:nvSpPr>
          <p:cNvPr id="4" name="Content Placeholder 3"/>
          <p:cNvSpPr>
            <a:spLocks noGrp="1"/>
          </p:cNvSpPr>
          <p:nvPr>
            <p:ph idx="1"/>
          </p:nvPr>
        </p:nvSpPr>
        <p:spPr>
          <a:xfrm>
            <a:off x="252247" y="893380"/>
            <a:ext cx="8604269" cy="5247648"/>
          </a:xfrm>
        </p:spPr>
        <p:txBody>
          <a:bodyPr/>
          <a:lstStyle/>
          <a:p>
            <a:r>
              <a:rPr lang="en-US" dirty="0"/>
              <a:t>PROCESS LOANS</a:t>
            </a:r>
          </a:p>
        </p:txBody>
      </p:sp>
      <p:sp>
        <p:nvSpPr>
          <p:cNvPr id="6" name="TextBox 2"/>
          <p:cNvSpPr txBox="1"/>
          <p:nvPr/>
        </p:nvSpPr>
        <p:spPr>
          <a:xfrm>
            <a:off x="5296252" y="110340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Loans &gt; Process Loans</a:t>
            </a:r>
          </a:p>
        </p:txBody>
      </p:sp>
    </p:spTree>
    <p:extLst>
      <p:ext uri="{BB962C8B-B14F-4D97-AF65-F5344CB8AC3E}">
        <p14:creationId xmlns:p14="http://schemas.microsoft.com/office/powerpoint/2010/main" val="3635433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09601" y="468950"/>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lgn="ctr">
              <a:buNone/>
            </a:pPr>
            <a:r>
              <a:rPr lang="en-US" sz="4000" b="1" dirty="0"/>
              <a:t>LOAN OUTBOUND/INBOUND PROCESS (ORIGINATION &amp; DISBURSEMENTS)</a:t>
            </a:r>
          </a:p>
        </p:txBody>
      </p:sp>
    </p:spTree>
    <p:extLst>
      <p:ext uri="{BB962C8B-B14F-4D97-AF65-F5344CB8AC3E}">
        <p14:creationId xmlns:p14="http://schemas.microsoft.com/office/powerpoint/2010/main" val="52611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1" name="Google Shape;151;p25"/>
          <p:cNvPicPr preferRelativeResize="0"/>
          <p:nvPr/>
        </p:nvPicPr>
        <p:blipFill rotWithShape="1">
          <a:blip r:embed="rId3">
            <a:alphaModFix/>
          </a:blip>
          <a:srcRect/>
          <a:stretch/>
        </p:blipFill>
        <p:spPr>
          <a:xfrm>
            <a:off x="170442" y="1319633"/>
            <a:ext cx="8507012" cy="5458587"/>
          </a:xfrm>
          <a:prstGeom prst="rect">
            <a:avLst/>
          </a:prstGeom>
          <a:noFill/>
          <a:ln>
            <a:noFill/>
          </a:ln>
        </p:spPr>
      </p:pic>
      <p:sp>
        <p:nvSpPr>
          <p:cNvPr id="3" name="Rectangle 2"/>
          <p:cNvSpPr/>
          <p:nvPr/>
        </p:nvSpPr>
        <p:spPr>
          <a:xfrm>
            <a:off x="7230358" y="6529852"/>
            <a:ext cx="226243" cy="328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158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539" y="273177"/>
            <a:ext cx="8302337" cy="786457"/>
          </a:xfrm>
        </p:spPr>
        <p:txBody>
          <a:bodyPr/>
          <a:lstStyle/>
          <a:p>
            <a:r>
              <a:rPr lang="en-US" dirty="0"/>
              <a:t>Loan outbound/inbound flow</a:t>
            </a:r>
          </a:p>
        </p:txBody>
      </p:sp>
      <p:sp>
        <p:nvSpPr>
          <p:cNvPr id="5" name="Content Placeholder 3"/>
          <p:cNvSpPr>
            <a:spLocks noGrp="1"/>
          </p:cNvSpPr>
          <p:nvPr>
            <p:ph idx="1"/>
          </p:nvPr>
        </p:nvSpPr>
        <p:spPr>
          <a:xfrm>
            <a:off x="519539" y="882870"/>
            <a:ext cx="8336975" cy="5797052"/>
          </a:xfrm>
        </p:spPr>
        <p:txBody>
          <a:bodyPr/>
          <a:lstStyle/>
          <a:p>
            <a:pPr marL="0" indent="0">
              <a:buNone/>
            </a:pPr>
            <a:endParaRPr lang="en-US" b="1" u="sng"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51" y="882870"/>
            <a:ext cx="8552700" cy="4018739"/>
          </a:xfrm>
          <a:prstGeom prst="rect">
            <a:avLst/>
          </a:prstGeom>
          <a:ln>
            <a:solidFill>
              <a:schemeClr val="tx1"/>
            </a:solidFill>
          </a:ln>
        </p:spPr>
      </p:pic>
    </p:spTree>
    <p:extLst>
      <p:ext uri="{BB962C8B-B14F-4D97-AF65-F5344CB8AC3E}">
        <p14:creationId xmlns:p14="http://schemas.microsoft.com/office/powerpoint/2010/main" val="1253299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Loan origination outbound process</a:t>
            </a:r>
          </a:p>
        </p:txBody>
      </p:sp>
      <p:sp>
        <p:nvSpPr>
          <p:cNvPr id="4" name="Content Placeholder 3"/>
          <p:cNvSpPr>
            <a:spLocks noGrp="1"/>
          </p:cNvSpPr>
          <p:nvPr>
            <p:ph idx="1"/>
          </p:nvPr>
        </p:nvSpPr>
        <p:spPr>
          <a:xfrm>
            <a:off x="519540" y="914400"/>
            <a:ext cx="8336975" cy="5226628"/>
          </a:xfrm>
        </p:spPr>
        <p:txBody>
          <a:bodyPr/>
          <a:lstStyle/>
          <a:p>
            <a:r>
              <a:rPr lang="en-US" dirty="0"/>
              <a:t>3-STEP PROCESS</a:t>
            </a:r>
          </a:p>
        </p:txBody>
      </p:sp>
      <p:graphicFrame>
        <p:nvGraphicFramePr>
          <p:cNvPr id="2" name="Diagram 1"/>
          <p:cNvGraphicFramePr/>
          <p:nvPr>
            <p:extLst>
              <p:ext uri="{D42A27DB-BD31-4B8C-83A1-F6EECF244321}">
                <p14:modId xmlns:p14="http://schemas.microsoft.com/office/powerpoint/2010/main" val="3982719047"/>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3605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46" y="1472741"/>
            <a:ext cx="8342857" cy="3285714"/>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a:t>LOAN origination outbound process</a:t>
            </a:r>
          </a:p>
        </p:txBody>
      </p:sp>
      <p:sp>
        <p:nvSpPr>
          <p:cNvPr id="4" name="Content Placeholder 3"/>
          <p:cNvSpPr>
            <a:spLocks noGrp="1"/>
          </p:cNvSpPr>
          <p:nvPr>
            <p:ph idx="1"/>
          </p:nvPr>
        </p:nvSpPr>
        <p:spPr>
          <a:xfrm>
            <a:off x="252247" y="893380"/>
            <a:ext cx="8604269" cy="5247648"/>
          </a:xfrm>
        </p:spPr>
        <p:txBody>
          <a:bodyPr/>
          <a:lstStyle/>
          <a:p>
            <a:r>
              <a:rPr lang="en-US" dirty="0"/>
              <a:t>GENERATE DIRECT LOAN DATA</a:t>
            </a:r>
          </a:p>
        </p:txBody>
      </p:sp>
      <p:sp>
        <p:nvSpPr>
          <p:cNvPr id="6" name="TextBox 2"/>
          <p:cNvSpPr txBox="1"/>
          <p:nvPr/>
        </p:nvSpPr>
        <p:spPr>
          <a:xfrm>
            <a:off x="5296252" y="1103409"/>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File Management &gt; COD Full Participant &gt; Generate Direct Loan Data </a:t>
            </a:r>
          </a:p>
        </p:txBody>
      </p:sp>
      <p:sp>
        <p:nvSpPr>
          <p:cNvPr id="8" name="TextBox 7"/>
          <p:cNvSpPr txBox="1"/>
          <p:nvPr/>
        </p:nvSpPr>
        <p:spPr>
          <a:xfrm>
            <a:off x="725862" y="5679363"/>
            <a:ext cx="6909849" cy="923330"/>
          </a:xfrm>
          <a:prstGeom prst="rect">
            <a:avLst/>
          </a:prstGeom>
          <a:solidFill>
            <a:schemeClr val="bg1"/>
          </a:solidFill>
          <a:ln>
            <a:solidFill>
              <a:schemeClr val="tx1"/>
            </a:solidFill>
          </a:ln>
        </p:spPr>
        <p:txBody>
          <a:bodyPr wrap="square" rtlCol="0">
            <a:spAutoFit/>
          </a:bodyPr>
          <a:lstStyle/>
          <a:p>
            <a:r>
              <a:rPr lang="en-US" dirty="0"/>
              <a:t>Selecting the </a:t>
            </a:r>
            <a:r>
              <a:rPr lang="en-US" b="1" dirty="0"/>
              <a:t>Originations</a:t>
            </a:r>
            <a:r>
              <a:rPr lang="en-US" dirty="0"/>
              <a:t>, </a:t>
            </a:r>
            <a:r>
              <a:rPr lang="en-US" b="1" dirty="0"/>
              <a:t>Origination Changes</a:t>
            </a:r>
            <a:r>
              <a:rPr lang="en-US" dirty="0"/>
              <a:t>, and </a:t>
            </a:r>
            <a:r>
              <a:rPr lang="en-US" b="1" dirty="0"/>
              <a:t>Disbursements</a:t>
            </a:r>
            <a:r>
              <a:rPr lang="en-US" dirty="0"/>
              <a:t> check boxes will run the processes.  Selecting </a:t>
            </a:r>
            <a:r>
              <a:rPr lang="en-US" b="1" dirty="0"/>
              <a:t>Validate Only </a:t>
            </a:r>
            <a:r>
              <a:rPr lang="en-US" dirty="0"/>
              <a:t>will run it in simulation mode only</a:t>
            </a:r>
            <a:endParaRPr lang="en-US" b="1" dirty="0"/>
          </a:p>
        </p:txBody>
      </p:sp>
      <p:cxnSp>
        <p:nvCxnSpPr>
          <p:cNvPr id="9" name="Straight Arrow Connector 8"/>
          <p:cNvCxnSpPr/>
          <p:nvPr/>
        </p:nvCxnSpPr>
        <p:spPr>
          <a:xfrm flipV="1">
            <a:off x="3308808" y="3591612"/>
            <a:ext cx="2403835" cy="20644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64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13" y="1472741"/>
            <a:ext cx="7152381" cy="4076190"/>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a:t>LOAN origination outbound process</a:t>
            </a:r>
          </a:p>
        </p:txBody>
      </p:sp>
      <p:sp>
        <p:nvSpPr>
          <p:cNvPr id="4" name="Content Placeholder 3"/>
          <p:cNvSpPr>
            <a:spLocks noGrp="1"/>
          </p:cNvSpPr>
          <p:nvPr>
            <p:ph idx="1"/>
          </p:nvPr>
        </p:nvSpPr>
        <p:spPr>
          <a:xfrm>
            <a:off x="252247" y="893380"/>
            <a:ext cx="8604269" cy="5247648"/>
          </a:xfrm>
        </p:spPr>
        <p:txBody>
          <a:bodyPr/>
          <a:lstStyle/>
          <a:p>
            <a:r>
              <a:rPr lang="en-US" dirty="0"/>
              <a:t>GENERATE DL DATA CONT’D</a:t>
            </a:r>
          </a:p>
        </p:txBody>
      </p:sp>
      <p:sp>
        <p:nvSpPr>
          <p:cNvPr id="6" name="TextBox 2"/>
          <p:cNvSpPr txBox="1"/>
          <p:nvPr/>
        </p:nvSpPr>
        <p:spPr>
          <a:xfrm>
            <a:off x="5296252" y="1103409"/>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File Management &gt; COD Full Participant &gt; Generate Direct Loan Data </a:t>
            </a:r>
          </a:p>
        </p:txBody>
      </p:sp>
      <p:sp>
        <p:nvSpPr>
          <p:cNvPr id="8" name="TextBox 7"/>
          <p:cNvSpPr txBox="1"/>
          <p:nvPr/>
        </p:nvSpPr>
        <p:spPr>
          <a:xfrm>
            <a:off x="364213" y="5675672"/>
            <a:ext cx="3866145" cy="923330"/>
          </a:xfrm>
          <a:prstGeom prst="rect">
            <a:avLst/>
          </a:prstGeom>
          <a:solidFill>
            <a:schemeClr val="bg1"/>
          </a:solidFill>
          <a:ln>
            <a:solidFill>
              <a:schemeClr val="tx1"/>
            </a:solidFill>
          </a:ln>
        </p:spPr>
        <p:txBody>
          <a:bodyPr wrap="square" rtlCol="0">
            <a:spAutoFit/>
          </a:bodyPr>
          <a:lstStyle/>
          <a:p>
            <a:r>
              <a:rPr lang="en-US" dirty="0"/>
              <a:t>For the records that failed validation, work your </a:t>
            </a:r>
            <a:r>
              <a:rPr lang="en-US" b="1" dirty="0"/>
              <a:t>Validation Errors Report</a:t>
            </a:r>
            <a:r>
              <a:rPr lang="en-US" dirty="0"/>
              <a:t>, then re-run the process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0025" y="1898216"/>
            <a:ext cx="4206824" cy="4704477"/>
          </a:xfrm>
          <a:prstGeom prst="rect">
            <a:avLst/>
          </a:prstGeom>
          <a:ln>
            <a:solidFill>
              <a:schemeClr val="tx1"/>
            </a:solidFill>
          </a:ln>
        </p:spPr>
      </p:pic>
      <p:cxnSp>
        <p:nvCxnSpPr>
          <p:cNvPr id="9" name="Straight Arrow Connector 8"/>
          <p:cNvCxnSpPr/>
          <p:nvPr/>
        </p:nvCxnSpPr>
        <p:spPr>
          <a:xfrm>
            <a:off x="2978868" y="3255397"/>
            <a:ext cx="2460398" cy="8264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30358" y="5872899"/>
            <a:ext cx="1208908" cy="1036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745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Loan origination outbound process</a:t>
            </a:r>
          </a:p>
        </p:txBody>
      </p:sp>
      <p:sp>
        <p:nvSpPr>
          <p:cNvPr id="4" name="Content Placeholder 3"/>
          <p:cNvSpPr>
            <a:spLocks noGrp="1"/>
          </p:cNvSpPr>
          <p:nvPr>
            <p:ph idx="1"/>
          </p:nvPr>
        </p:nvSpPr>
        <p:spPr>
          <a:xfrm>
            <a:off x="519540" y="914400"/>
            <a:ext cx="8336975" cy="5226628"/>
          </a:xfrm>
        </p:spPr>
        <p:txBody>
          <a:bodyPr/>
          <a:lstStyle/>
          <a:p>
            <a:r>
              <a:rPr lang="en-US" dirty="0"/>
              <a:t>3-STEP PROCESS</a:t>
            </a:r>
          </a:p>
        </p:txBody>
      </p:sp>
      <p:graphicFrame>
        <p:nvGraphicFramePr>
          <p:cNvPr id="2" name="Diagram 1"/>
          <p:cNvGraphicFramePr/>
          <p:nvPr>
            <p:extLst>
              <p:ext uri="{D42A27DB-BD31-4B8C-83A1-F6EECF244321}">
                <p14:modId xmlns:p14="http://schemas.microsoft.com/office/powerpoint/2010/main" val="1480220319"/>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8991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248" y="294198"/>
            <a:ext cx="8569630" cy="786457"/>
          </a:xfrm>
        </p:spPr>
        <p:txBody>
          <a:bodyPr/>
          <a:lstStyle/>
          <a:p>
            <a:r>
              <a:rPr lang="en-US" dirty="0"/>
              <a:t>LOAN origination outbound process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35" y="1490514"/>
            <a:ext cx="6076190" cy="3133333"/>
          </a:xfrm>
          <a:prstGeom prst="rect">
            <a:avLst/>
          </a:prstGeom>
          <a:ln>
            <a:solidFill>
              <a:schemeClr val="tx1"/>
            </a:solidFill>
          </a:ln>
        </p:spPr>
      </p:pic>
      <p:sp>
        <p:nvSpPr>
          <p:cNvPr id="4" name="Content Placeholder 3"/>
          <p:cNvSpPr>
            <a:spLocks noGrp="1"/>
          </p:cNvSpPr>
          <p:nvPr>
            <p:ph idx="1"/>
          </p:nvPr>
        </p:nvSpPr>
        <p:spPr>
          <a:xfrm>
            <a:off x="252247" y="893380"/>
            <a:ext cx="8604269" cy="5247648"/>
          </a:xfrm>
        </p:spPr>
        <p:txBody>
          <a:bodyPr/>
          <a:lstStyle/>
          <a:p>
            <a:r>
              <a:rPr lang="en-US" dirty="0"/>
              <a:t>DOWNLOAD PROCESS</a:t>
            </a:r>
          </a:p>
        </p:txBody>
      </p:sp>
      <p:sp>
        <p:nvSpPr>
          <p:cNvPr id="6" name="TextBox 2"/>
          <p:cNvSpPr txBox="1"/>
          <p:nvPr/>
        </p:nvSpPr>
        <p:spPr>
          <a:xfrm>
            <a:off x="5296252" y="110340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err="1">
                <a:solidFill>
                  <a:schemeClr val="tx1"/>
                </a:solidFill>
              </a:rPr>
              <a:t>PeopleTools</a:t>
            </a:r>
            <a:r>
              <a:rPr lang="en-US" sz="1400" dirty="0">
                <a:solidFill>
                  <a:schemeClr val="tx1"/>
                </a:solidFill>
              </a:rPr>
              <a:t> &gt; CTC Custom &gt; Extensions &gt; Upload/Download Files</a:t>
            </a:r>
          </a:p>
        </p:txBody>
      </p:sp>
      <p:sp>
        <p:nvSpPr>
          <p:cNvPr id="8" name="TextBox 7"/>
          <p:cNvSpPr txBox="1"/>
          <p:nvPr/>
        </p:nvSpPr>
        <p:spPr>
          <a:xfrm>
            <a:off x="725862" y="5679363"/>
            <a:ext cx="6909849" cy="646331"/>
          </a:xfrm>
          <a:prstGeom prst="rect">
            <a:avLst/>
          </a:prstGeom>
          <a:solidFill>
            <a:schemeClr val="bg1"/>
          </a:solidFill>
          <a:ln>
            <a:solidFill>
              <a:schemeClr val="tx1"/>
            </a:solidFill>
          </a:ln>
        </p:spPr>
        <p:txBody>
          <a:bodyPr wrap="square" rtlCol="0">
            <a:spAutoFit/>
          </a:bodyPr>
          <a:lstStyle/>
          <a:p>
            <a:r>
              <a:rPr lang="en-US" dirty="0"/>
              <a:t>Find your file in your downloads folder on your computer, and then save it in your network drive.  Upload to </a:t>
            </a:r>
            <a:r>
              <a:rPr lang="en-US" dirty="0" err="1"/>
              <a:t>EdConnect</a:t>
            </a:r>
            <a:r>
              <a:rPr lang="en-US" dirty="0"/>
              <a:t>.</a:t>
            </a:r>
            <a:endParaRPr lang="en-US" b="1"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788" y="4409811"/>
            <a:ext cx="3990476" cy="1161905"/>
          </a:xfrm>
          <a:prstGeom prst="rect">
            <a:avLst/>
          </a:prstGeom>
          <a:ln>
            <a:solidFill>
              <a:schemeClr val="tx1"/>
            </a:solidFill>
          </a:ln>
        </p:spPr>
      </p:pic>
      <p:cxnSp>
        <p:nvCxnSpPr>
          <p:cNvPr id="9" name="Straight Arrow Connector 8"/>
          <p:cNvCxnSpPr/>
          <p:nvPr/>
        </p:nvCxnSpPr>
        <p:spPr>
          <a:xfrm flipV="1">
            <a:off x="2220012" y="5307291"/>
            <a:ext cx="2417976" cy="372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820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865815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499876" y="152102"/>
            <a:ext cx="8336975" cy="6387261"/>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lgn="ctr">
              <a:buNone/>
            </a:pPr>
            <a:endParaRPr lang="en-US" sz="4000" b="1" dirty="0"/>
          </a:p>
          <a:p>
            <a:pPr marL="0" indent="0" algn="ctr">
              <a:buNone/>
            </a:pPr>
            <a:r>
              <a:rPr lang="en-US" sz="4000" b="1" dirty="0"/>
              <a:t>QUERY FOR MISSING</a:t>
            </a:r>
          </a:p>
          <a:p>
            <a:pPr marL="0" indent="0" algn="ctr">
              <a:buNone/>
            </a:pPr>
            <a:r>
              <a:rPr lang="en-US" sz="4000" b="1" dirty="0"/>
              <a:t> COD FILES</a:t>
            </a:r>
          </a:p>
        </p:txBody>
      </p:sp>
    </p:spTree>
    <p:extLst>
      <p:ext uri="{BB962C8B-B14F-4D97-AF65-F5344CB8AC3E}">
        <p14:creationId xmlns:p14="http://schemas.microsoft.com/office/powerpoint/2010/main" val="3228609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248" y="294198"/>
            <a:ext cx="8569630" cy="786457"/>
          </a:xfrm>
        </p:spPr>
        <p:txBody>
          <a:bodyPr/>
          <a:lstStyle/>
          <a:p>
            <a:r>
              <a:rPr lang="en-US" dirty="0"/>
              <a:t>QUERY FOR MISSING COD FILES</a:t>
            </a:r>
          </a:p>
        </p:txBody>
      </p:sp>
      <p:sp>
        <p:nvSpPr>
          <p:cNvPr id="4" name="Content Placeholder 3"/>
          <p:cNvSpPr>
            <a:spLocks noGrp="1"/>
          </p:cNvSpPr>
          <p:nvPr>
            <p:ph idx="1"/>
          </p:nvPr>
        </p:nvSpPr>
        <p:spPr>
          <a:xfrm>
            <a:off x="252247" y="893380"/>
            <a:ext cx="8604269" cy="5247648"/>
          </a:xfrm>
        </p:spPr>
        <p:txBody>
          <a:bodyPr/>
          <a:lstStyle/>
          <a:p>
            <a:r>
              <a:rPr lang="en-US" dirty="0"/>
              <a:t>QCS_FA_MISSING_COD_RESPONSE</a:t>
            </a:r>
          </a:p>
        </p:txBody>
      </p:sp>
      <p:sp>
        <p:nvSpPr>
          <p:cNvPr id="6" name="TextBox 2"/>
          <p:cNvSpPr txBox="1"/>
          <p:nvPr/>
        </p:nvSpPr>
        <p:spPr>
          <a:xfrm>
            <a:off x="5424071" y="1418227"/>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Reporting Tools &gt; Query &gt; Query Viewer </a:t>
            </a:r>
          </a:p>
        </p:txBody>
      </p:sp>
      <p:sp>
        <p:nvSpPr>
          <p:cNvPr id="8" name="TextBox 7"/>
          <p:cNvSpPr txBox="1"/>
          <p:nvPr/>
        </p:nvSpPr>
        <p:spPr>
          <a:xfrm>
            <a:off x="873346" y="5465546"/>
            <a:ext cx="6909849" cy="1200329"/>
          </a:xfrm>
          <a:prstGeom prst="rect">
            <a:avLst/>
          </a:prstGeom>
          <a:solidFill>
            <a:schemeClr val="bg1"/>
          </a:solidFill>
          <a:ln>
            <a:solidFill>
              <a:schemeClr val="tx1"/>
            </a:solidFill>
          </a:ln>
        </p:spPr>
        <p:txBody>
          <a:bodyPr wrap="square" rtlCol="0">
            <a:spAutoFit/>
          </a:bodyPr>
          <a:lstStyle/>
          <a:p>
            <a:r>
              <a:rPr lang="en-US" dirty="0"/>
              <a:t>Run this query to see if you are missing loading any COD response files.  When you cannot get funds to disburse, or ctcLink to recognize origination records, it may be due to you missing to load a response file.</a:t>
            </a:r>
            <a:endParaRPr lang="en-US" b="1" dirty="0"/>
          </a:p>
        </p:txBody>
      </p:sp>
      <p:cxnSp>
        <p:nvCxnSpPr>
          <p:cNvPr id="9" name="Straight Arrow Connector 8"/>
          <p:cNvCxnSpPr/>
          <p:nvPr/>
        </p:nvCxnSpPr>
        <p:spPr>
          <a:xfrm flipH="1" flipV="1">
            <a:off x="1307690" y="3423501"/>
            <a:ext cx="737420" cy="20420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28" y="2056426"/>
            <a:ext cx="8604269" cy="1460778"/>
          </a:xfrm>
          <a:prstGeom prst="rect">
            <a:avLst/>
          </a:prstGeom>
          <a:ln>
            <a:solidFill>
              <a:schemeClr val="tx1"/>
            </a:solidFill>
          </a:ln>
        </p:spPr>
      </p:pic>
    </p:spTree>
    <p:extLst>
      <p:ext uri="{BB962C8B-B14F-4D97-AF65-F5344CB8AC3E}">
        <p14:creationId xmlns:p14="http://schemas.microsoft.com/office/powerpoint/2010/main" val="4231680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19540" y="319251"/>
            <a:ext cx="8336975" cy="6387261"/>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lgn="ctr">
              <a:buNone/>
            </a:pPr>
            <a:r>
              <a:rPr lang="en-US" sz="4000" b="1" dirty="0"/>
              <a:t>AWARDING AND </a:t>
            </a:r>
          </a:p>
          <a:p>
            <a:pPr marL="0" indent="0" algn="ctr">
              <a:buNone/>
            </a:pPr>
            <a:r>
              <a:rPr lang="en-US" sz="4000" b="1" dirty="0"/>
              <a:t>ORIGINATING </a:t>
            </a:r>
          </a:p>
          <a:p>
            <a:pPr marL="0" indent="0" algn="ctr">
              <a:buNone/>
            </a:pPr>
            <a:r>
              <a:rPr lang="en-US" sz="4000" b="1" dirty="0"/>
              <a:t>A PLUS LOAN</a:t>
            </a:r>
          </a:p>
        </p:txBody>
      </p:sp>
    </p:spTree>
    <p:extLst>
      <p:ext uri="{BB962C8B-B14F-4D97-AF65-F5344CB8AC3E}">
        <p14:creationId xmlns:p14="http://schemas.microsoft.com/office/powerpoint/2010/main" val="3721344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7" name="Google Shape;157;p26"/>
          <p:cNvPicPr preferRelativeResize="0"/>
          <p:nvPr/>
        </p:nvPicPr>
        <p:blipFill rotWithShape="1">
          <a:blip r:embed="rId3">
            <a:alphaModFix/>
          </a:blip>
          <a:srcRect/>
          <a:stretch/>
        </p:blipFill>
        <p:spPr>
          <a:xfrm>
            <a:off x="306846" y="1261181"/>
            <a:ext cx="7149503" cy="5458738"/>
          </a:xfrm>
          <a:prstGeom prst="rect">
            <a:avLst/>
          </a:prstGeom>
          <a:noFill/>
          <a:ln>
            <a:noFill/>
          </a:ln>
        </p:spPr>
      </p:pic>
      <p:sp>
        <p:nvSpPr>
          <p:cNvPr id="2" name="Rectangle 1"/>
          <p:cNvSpPr/>
          <p:nvPr/>
        </p:nvSpPr>
        <p:spPr>
          <a:xfrm>
            <a:off x="7183225" y="5156462"/>
            <a:ext cx="612742" cy="377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247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Loan origination outbound process</a:t>
            </a:r>
          </a:p>
        </p:txBody>
      </p:sp>
      <p:sp>
        <p:nvSpPr>
          <p:cNvPr id="4" name="Content Placeholder 3"/>
          <p:cNvSpPr>
            <a:spLocks noGrp="1"/>
          </p:cNvSpPr>
          <p:nvPr>
            <p:ph idx="1"/>
          </p:nvPr>
        </p:nvSpPr>
        <p:spPr>
          <a:xfrm>
            <a:off x="519540" y="914400"/>
            <a:ext cx="8336975" cy="5226628"/>
          </a:xfrm>
        </p:spPr>
        <p:txBody>
          <a:bodyPr/>
          <a:lstStyle/>
          <a:p>
            <a:r>
              <a:rPr lang="en-US" dirty="0"/>
              <a:t>6-STEP PROCESS</a:t>
            </a:r>
          </a:p>
        </p:txBody>
      </p:sp>
      <p:graphicFrame>
        <p:nvGraphicFramePr>
          <p:cNvPr id="2" name="Diagram 1"/>
          <p:cNvGraphicFramePr/>
          <p:nvPr>
            <p:extLst>
              <p:ext uri="{D42A27DB-BD31-4B8C-83A1-F6EECF244321}">
                <p14:modId xmlns:p14="http://schemas.microsoft.com/office/powerpoint/2010/main" val="4075915878"/>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9597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85" y="1410637"/>
            <a:ext cx="8544232" cy="4658394"/>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a:t>PLUS LOAN PROCESSING</a:t>
            </a:r>
          </a:p>
        </p:txBody>
      </p:sp>
      <p:sp>
        <p:nvSpPr>
          <p:cNvPr id="4" name="Content Placeholder 3"/>
          <p:cNvSpPr>
            <a:spLocks noGrp="1"/>
          </p:cNvSpPr>
          <p:nvPr>
            <p:ph idx="1"/>
          </p:nvPr>
        </p:nvSpPr>
        <p:spPr>
          <a:xfrm>
            <a:off x="252247" y="893380"/>
            <a:ext cx="8604269" cy="5247648"/>
          </a:xfrm>
        </p:spPr>
        <p:txBody>
          <a:bodyPr/>
          <a:lstStyle/>
          <a:p>
            <a:r>
              <a:rPr lang="en-US" dirty="0"/>
              <a:t>AWARD PLUS LOAN</a:t>
            </a:r>
          </a:p>
        </p:txBody>
      </p:sp>
      <p:sp>
        <p:nvSpPr>
          <p:cNvPr id="6" name="TextBox 2"/>
          <p:cNvSpPr txBox="1"/>
          <p:nvPr/>
        </p:nvSpPr>
        <p:spPr>
          <a:xfrm>
            <a:off x="5296252" y="110340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Awards &gt; Award Processing &gt; Assign Awards to a Student</a:t>
            </a:r>
          </a:p>
        </p:txBody>
      </p:sp>
      <p:sp>
        <p:nvSpPr>
          <p:cNvPr id="8" name="TextBox 7"/>
          <p:cNvSpPr txBox="1"/>
          <p:nvPr/>
        </p:nvSpPr>
        <p:spPr>
          <a:xfrm>
            <a:off x="1541939" y="5729928"/>
            <a:ext cx="6909849" cy="646331"/>
          </a:xfrm>
          <a:prstGeom prst="rect">
            <a:avLst/>
          </a:prstGeom>
          <a:solidFill>
            <a:schemeClr val="bg1"/>
          </a:solidFill>
          <a:ln>
            <a:solidFill>
              <a:schemeClr val="tx1"/>
            </a:solidFill>
          </a:ln>
        </p:spPr>
        <p:txBody>
          <a:bodyPr wrap="square" rtlCol="0">
            <a:spAutoFit/>
          </a:bodyPr>
          <a:lstStyle/>
          <a:p>
            <a:r>
              <a:rPr lang="en-US" dirty="0"/>
              <a:t>Always sequence PLUS award at the end of the aid package so it deducts properly from COA </a:t>
            </a:r>
            <a:endParaRPr lang="en-US" b="1" dirty="0"/>
          </a:p>
        </p:txBody>
      </p:sp>
    </p:spTree>
    <p:extLst>
      <p:ext uri="{BB962C8B-B14F-4D97-AF65-F5344CB8AC3E}">
        <p14:creationId xmlns:p14="http://schemas.microsoft.com/office/powerpoint/2010/main" val="194652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Loan origination outbound process</a:t>
            </a:r>
          </a:p>
        </p:txBody>
      </p:sp>
      <p:sp>
        <p:nvSpPr>
          <p:cNvPr id="4" name="Content Placeholder 3"/>
          <p:cNvSpPr>
            <a:spLocks noGrp="1"/>
          </p:cNvSpPr>
          <p:nvPr>
            <p:ph idx="1"/>
          </p:nvPr>
        </p:nvSpPr>
        <p:spPr>
          <a:xfrm>
            <a:off x="519540" y="914400"/>
            <a:ext cx="8336975" cy="5226628"/>
          </a:xfrm>
        </p:spPr>
        <p:txBody>
          <a:bodyPr/>
          <a:lstStyle/>
          <a:p>
            <a:r>
              <a:rPr lang="en-US" dirty="0"/>
              <a:t>6-STEP PROCESS</a:t>
            </a:r>
          </a:p>
        </p:txBody>
      </p:sp>
      <p:graphicFrame>
        <p:nvGraphicFramePr>
          <p:cNvPr id="2" name="Diagram 1"/>
          <p:cNvGraphicFramePr/>
          <p:nvPr>
            <p:extLst>
              <p:ext uri="{D42A27DB-BD31-4B8C-83A1-F6EECF244321}">
                <p14:modId xmlns:p14="http://schemas.microsoft.com/office/powerpoint/2010/main" val="2852743986"/>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4613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46" y="1381075"/>
            <a:ext cx="8749891" cy="4782707"/>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a:t>Plus loan processing cont’d</a:t>
            </a:r>
          </a:p>
        </p:txBody>
      </p:sp>
      <p:sp>
        <p:nvSpPr>
          <p:cNvPr id="4" name="Content Placeholder 3"/>
          <p:cNvSpPr>
            <a:spLocks noGrp="1"/>
          </p:cNvSpPr>
          <p:nvPr>
            <p:ph idx="1"/>
          </p:nvPr>
        </p:nvSpPr>
        <p:spPr>
          <a:xfrm>
            <a:off x="252247" y="893380"/>
            <a:ext cx="8604269" cy="5247648"/>
          </a:xfrm>
        </p:spPr>
        <p:txBody>
          <a:bodyPr/>
          <a:lstStyle/>
          <a:p>
            <a:r>
              <a:rPr lang="en-US" dirty="0"/>
              <a:t>ORIGINATE SINGLE LOAN</a:t>
            </a:r>
          </a:p>
        </p:txBody>
      </p:sp>
      <p:sp>
        <p:nvSpPr>
          <p:cNvPr id="6" name="TextBox 2"/>
          <p:cNvSpPr txBox="1"/>
          <p:nvPr/>
        </p:nvSpPr>
        <p:spPr>
          <a:xfrm>
            <a:off x="5296252" y="110340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Loans &gt; Process Loans</a:t>
            </a:r>
          </a:p>
        </p:txBody>
      </p:sp>
    </p:spTree>
    <p:extLst>
      <p:ext uri="{BB962C8B-B14F-4D97-AF65-F5344CB8AC3E}">
        <p14:creationId xmlns:p14="http://schemas.microsoft.com/office/powerpoint/2010/main" val="1462523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Loan origination outbound process</a:t>
            </a:r>
          </a:p>
        </p:txBody>
      </p:sp>
      <p:sp>
        <p:nvSpPr>
          <p:cNvPr id="4" name="Content Placeholder 3"/>
          <p:cNvSpPr>
            <a:spLocks noGrp="1"/>
          </p:cNvSpPr>
          <p:nvPr>
            <p:ph idx="1"/>
          </p:nvPr>
        </p:nvSpPr>
        <p:spPr>
          <a:xfrm>
            <a:off x="519540" y="914400"/>
            <a:ext cx="8336975" cy="5226628"/>
          </a:xfrm>
        </p:spPr>
        <p:txBody>
          <a:bodyPr/>
          <a:lstStyle/>
          <a:p>
            <a:r>
              <a:rPr lang="en-US" dirty="0"/>
              <a:t>6-STEP PROCESS</a:t>
            </a:r>
          </a:p>
        </p:txBody>
      </p:sp>
      <p:graphicFrame>
        <p:nvGraphicFramePr>
          <p:cNvPr id="2" name="Diagram 1"/>
          <p:cNvGraphicFramePr/>
          <p:nvPr>
            <p:extLst>
              <p:ext uri="{D42A27DB-BD31-4B8C-83A1-F6EECF244321}">
                <p14:modId xmlns:p14="http://schemas.microsoft.com/office/powerpoint/2010/main" val="2301616368"/>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5706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588" y="1870579"/>
            <a:ext cx="5572200" cy="4459920"/>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a:t>PLUS LOAN PROCESSING CONT’D</a:t>
            </a:r>
          </a:p>
        </p:txBody>
      </p:sp>
      <p:sp>
        <p:nvSpPr>
          <p:cNvPr id="4" name="Content Placeholder 3"/>
          <p:cNvSpPr>
            <a:spLocks noGrp="1"/>
          </p:cNvSpPr>
          <p:nvPr>
            <p:ph idx="1"/>
          </p:nvPr>
        </p:nvSpPr>
        <p:spPr>
          <a:xfrm>
            <a:off x="252247" y="893380"/>
            <a:ext cx="8604269" cy="5247648"/>
          </a:xfrm>
        </p:spPr>
        <p:txBody>
          <a:bodyPr/>
          <a:lstStyle/>
          <a:p>
            <a:r>
              <a:rPr lang="en-US" dirty="0"/>
              <a:t>CREATE PARENT EMPL RECORD</a:t>
            </a:r>
          </a:p>
        </p:txBody>
      </p:sp>
      <p:sp>
        <p:nvSpPr>
          <p:cNvPr id="6" name="TextBox 2"/>
          <p:cNvSpPr txBox="1"/>
          <p:nvPr/>
        </p:nvSpPr>
        <p:spPr>
          <a:xfrm>
            <a:off x="5453568" y="1082851"/>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Campus Community &gt; Personal Information &gt; Add/Update a Person</a:t>
            </a:r>
          </a:p>
        </p:txBody>
      </p:sp>
      <p:sp>
        <p:nvSpPr>
          <p:cNvPr id="8" name="TextBox 7"/>
          <p:cNvSpPr txBox="1"/>
          <p:nvPr/>
        </p:nvSpPr>
        <p:spPr>
          <a:xfrm>
            <a:off x="403141" y="5966854"/>
            <a:ext cx="6909849" cy="646331"/>
          </a:xfrm>
          <a:prstGeom prst="rect">
            <a:avLst/>
          </a:prstGeom>
          <a:solidFill>
            <a:schemeClr val="bg1"/>
          </a:solidFill>
          <a:ln>
            <a:solidFill>
              <a:schemeClr val="tx1"/>
            </a:solidFill>
          </a:ln>
        </p:spPr>
        <p:txBody>
          <a:bodyPr wrap="square" rtlCol="0">
            <a:spAutoFit/>
          </a:bodyPr>
          <a:lstStyle/>
          <a:p>
            <a:r>
              <a:rPr lang="en-US" dirty="0"/>
              <a:t>If the parent has no existing EMPL in ctcLink, a EMPL record must be created so you’re able to link the parent borrower to the loan record.</a:t>
            </a:r>
            <a:endParaRPr lang="en-US"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644" y="1458909"/>
            <a:ext cx="2733333" cy="2647619"/>
          </a:xfrm>
          <a:prstGeom prst="rect">
            <a:avLst/>
          </a:prstGeom>
          <a:ln>
            <a:solidFill>
              <a:schemeClr val="tx1"/>
            </a:solidFill>
          </a:ln>
        </p:spPr>
      </p:pic>
      <p:cxnSp>
        <p:nvCxnSpPr>
          <p:cNvPr id="10" name="Straight Arrow Connector 9"/>
          <p:cNvCxnSpPr/>
          <p:nvPr/>
        </p:nvCxnSpPr>
        <p:spPr>
          <a:xfrm flipV="1">
            <a:off x="1386348" y="2153265"/>
            <a:ext cx="3460955" cy="4621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624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Loan origination outbound process</a:t>
            </a:r>
          </a:p>
        </p:txBody>
      </p:sp>
      <p:sp>
        <p:nvSpPr>
          <p:cNvPr id="4" name="Content Placeholder 3"/>
          <p:cNvSpPr>
            <a:spLocks noGrp="1"/>
          </p:cNvSpPr>
          <p:nvPr>
            <p:ph idx="1"/>
          </p:nvPr>
        </p:nvSpPr>
        <p:spPr>
          <a:xfrm>
            <a:off x="519540" y="914400"/>
            <a:ext cx="8336975" cy="5226628"/>
          </a:xfrm>
        </p:spPr>
        <p:txBody>
          <a:bodyPr/>
          <a:lstStyle/>
          <a:p>
            <a:r>
              <a:rPr lang="en-US" dirty="0"/>
              <a:t>6-STEP PROCESS</a:t>
            </a:r>
          </a:p>
        </p:txBody>
      </p:sp>
      <p:graphicFrame>
        <p:nvGraphicFramePr>
          <p:cNvPr id="2" name="Diagram 1"/>
          <p:cNvGraphicFramePr/>
          <p:nvPr>
            <p:extLst>
              <p:ext uri="{D42A27DB-BD31-4B8C-83A1-F6EECF244321}">
                <p14:modId xmlns:p14="http://schemas.microsoft.com/office/powerpoint/2010/main" val="1486661683"/>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7145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248" y="294198"/>
            <a:ext cx="8569630" cy="786457"/>
          </a:xfrm>
        </p:spPr>
        <p:txBody>
          <a:bodyPr/>
          <a:lstStyle/>
          <a:p>
            <a:r>
              <a:rPr lang="en-US" dirty="0"/>
              <a:t>PLUS LOAN PROCESSING CONT’D</a:t>
            </a:r>
          </a:p>
        </p:txBody>
      </p:sp>
      <p:sp>
        <p:nvSpPr>
          <p:cNvPr id="4" name="Content Placeholder 3"/>
          <p:cNvSpPr>
            <a:spLocks noGrp="1"/>
          </p:cNvSpPr>
          <p:nvPr>
            <p:ph idx="1"/>
          </p:nvPr>
        </p:nvSpPr>
        <p:spPr>
          <a:xfrm>
            <a:off x="252247" y="893380"/>
            <a:ext cx="8604269" cy="5247648"/>
          </a:xfrm>
        </p:spPr>
        <p:txBody>
          <a:bodyPr/>
          <a:lstStyle/>
          <a:p>
            <a:r>
              <a:rPr lang="en-US" dirty="0"/>
              <a:t>ESTABLISH RELATIONSHIP</a:t>
            </a:r>
          </a:p>
        </p:txBody>
      </p:sp>
      <p:sp>
        <p:nvSpPr>
          <p:cNvPr id="6" name="TextBox 2"/>
          <p:cNvSpPr txBox="1"/>
          <p:nvPr/>
        </p:nvSpPr>
        <p:spPr>
          <a:xfrm>
            <a:off x="5453568" y="1082851"/>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Campus Community &gt; Personal Information &gt; Relationships &gt; Relationships</a:t>
            </a:r>
          </a:p>
        </p:txBody>
      </p:sp>
      <p:sp>
        <p:nvSpPr>
          <p:cNvPr id="8" name="TextBox 7"/>
          <p:cNvSpPr txBox="1"/>
          <p:nvPr/>
        </p:nvSpPr>
        <p:spPr>
          <a:xfrm>
            <a:off x="327693" y="5868834"/>
            <a:ext cx="8576053" cy="923330"/>
          </a:xfrm>
          <a:prstGeom prst="rect">
            <a:avLst/>
          </a:prstGeom>
          <a:solidFill>
            <a:schemeClr val="bg1"/>
          </a:solidFill>
          <a:ln>
            <a:solidFill>
              <a:schemeClr val="tx1"/>
            </a:solidFill>
          </a:ln>
        </p:spPr>
        <p:txBody>
          <a:bodyPr wrap="square" rtlCol="0">
            <a:spAutoFit/>
          </a:bodyPr>
          <a:lstStyle/>
          <a:p>
            <a:r>
              <a:rPr lang="en-US" dirty="0"/>
              <a:t>Enter the student’s EMPL when establishing the relationship – not the parent.  In the </a:t>
            </a:r>
            <a:r>
              <a:rPr lang="en-US" b="1" dirty="0"/>
              <a:t>Related ID </a:t>
            </a:r>
            <a:r>
              <a:rPr lang="en-US" dirty="0"/>
              <a:t>field, enter the parent’s new EMPL.  Define the Relationship and the Guardianship status.</a:t>
            </a:r>
            <a:endParaRPr lang="en-US"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46" y="1696662"/>
            <a:ext cx="8726948" cy="3285794"/>
          </a:xfrm>
          <a:prstGeom prst="rect">
            <a:avLst/>
          </a:prstGeom>
          <a:ln>
            <a:solidFill>
              <a:schemeClr val="tx1"/>
            </a:solidFill>
          </a:ln>
        </p:spPr>
      </p:pic>
    </p:spTree>
    <p:extLst>
      <p:ext uri="{BB962C8B-B14F-4D97-AF65-F5344CB8AC3E}">
        <p14:creationId xmlns:p14="http://schemas.microsoft.com/office/powerpoint/2010/main" val="3332723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Loan origination outbound process</a:t>
            </a:r>
          </a:p>
        </p:txBody>
      </p:sp>
      <p:sp>
        <p:nvSpPr>
          <p:cNvPr id="4" name="Content Placeholder 3"/>
          <p:cNvSpPr>
            <a:spLocks noGrp="1"/>
          </p:cNvSpPr>
          <p:nvPr>
            <p:ph idx="1"/>
          </p:nvPr>
        </p:nvSpPr>
        <p:spPr>
          <a:xfrm>
            <a:off x="519540" y="914400"/>
            <a:ext cx="8336975" cy="5226628"/>
          </a:xfrm>
        </p:spPr>
        <p:txBody>
          <a:bodyPr/>
          <a:lstStyle/>
          <a:p>
            <a:r>
              <a:rPr lang="en-US" dirty="0"/>
              <a:t>6-STEP PROCESS</a:t>
            </a:r>
          </a:p>
        </p:txBody>
      </p:sp>
      <p:graphicFrame>
        <p:nvGraphicFramePr>
          <p:cNvPr id="2" name="Diagram 1"/>
          <p:cNvGraphicFramePr/>
          <p:nvPr>
            <p:extLst>
              <p:ext uri="{D42A27DB-BD31-4B8C-83A1-F6EECF244321}">
                <p14:modId xmlns:p14="http://schemas.microsoft.com/office/powerpoint/2010/main" val="1642795652"/>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3285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46" y="1557651"/>
            <a:ext cx="8740877" cy="4521639"/>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a:t>PLUS LOAN PROCESSING CONT’D</a:t>
            </a:r>
          </a:p>
        </p:txBody>
      </p:sp>
      <p:sp>
        <p:nvSpPr>
          <p:cNvPr id="4" name="Content Placeholder 3"/>
          <p:cNvSpPr>
            <a:spLocks noGrp="1"/>
          </p:cNvSpPr>
          <p:nvPr>
            <p:ph idx="1"/>
          </p:nvPr>
        </p:nvSpPr>
        <p:spPr>
          <a:xfrm>
            <a:off x="252247" y="893380"/>
            <a:ext cx="8604269" cy="5247648"/>
          </a:xfrm>
        </p:spPr>
        <p:txBody>
          <a:bodyPr/>
          <a:lstStyle/>
          <a:p>
            <a:r>
              <a:rPr lang="en-US" dirty="0"/>
              <a:t>LINK PARENT TO PLUS LOAN RECORD</a:t>
            </a:r>
          </a:p>
        </p:txBody>
      </p:sp>
      <p:sp>
        <p:nvSpPr>
          <p:cNvPr id="6" name="TextBox 2"/>
          <p:cNvSpPr txBox="1"/>
          <p:nvPr/>
        </p:nvSpPr>
        <p:spPr>
          <a:xfrm>
            <a:off x="5296252" y="1418227"/>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Loans &gt; Direct Lending Management &gt; Manage Direct Loan Application </a:t>
            </a:r>
          </a:p>
        </p:txBody>
      </p:sp>
      <p:sp>
        <p:nvSpPr>
          <p:cNvPr id="8" name="TextBox 7"/>
          <p:cNvSpPr txBox="1"/>
          <p:nvPr/>
        </p:nvSpPr>
        <p:spPr>
          <a:xfrm>
            <a:off x="327693" y="5868834"/>
            <a:ext cx="8576053" cy="923330"/>
          </a:xfrm>
          <a:prstGeom prst="rect">
            <a:avLst/>
          </a:prstGeom>
          <a:solidFill>
            <a:schemeClr val="bg1"/>
          </a:solidFill>
          <a:ln>
            <a:solidFill>
              <a:schemeClr val="tx1"/>
            </a:solidFill>
          </a:ln>
        </p:spPr>
        <p:txBody>
          <a:bodyPr wrap="square" rtlCol="0">
            <a:spAutoFit/>
          </a:bodyPr>
          <a:lstStyle/>
          <a:p>
            <a:r>
              <a:rPr lang="en-US" dirty="0"/>
              <a:t>Enter the parent’s EMPL into the </a:t>
            </a:r>
            <a:r>
              <a:rPr lang="en-US" b="1" dirty="0"/>
              <a:t>Borrower ID </a:t>
            </a:r>
            <a:r>
              <a:rPr lang="en-US" dirty="0"/>
              <a:t>field.  Be sure to also define whether or not the refund should go to the Parent </a:t>
            </a:r>
            <a:r>
              <a:rPr lang="en-US" i="1" dirty="0"/>
              <a:t>Borrower</a:t>
            </a:r>
            <a:r>
              <a:rPr lang="en-US" dirty="0"/>
              <a:t> or the </a:t>
            </a:r>
            <a:r>
              <a:rPr lang="en-US" i="1" dirty="0"/>
              <a:t>Student </a:t>
            </a:r>
            <a:r>
              <a:rPr lang="en-US" dirty="0"/>
              <a:t>on the </a:t>
            </a:r>
            <a:r>
              <a:rPr lang="en-US" b="1" dirty="0"/>
              <a:t>Loan Refund Indicator </a:t>
            </a:r>
            <a:r>
              <a:rPr lang="en-US" dirty="0"/>
              <a:t>drop down box.  Select </a:t>
            </a:r>
            <a:r>
              <a:rPr lang="en-US" b="1" dirty="0"/>
              <a:t>Save</a:t>
            </a:r>
            <a:r>
              <a:rPr lang="en-US" dirty="0"/>
              <a:t>.</a:t>
            </a:r>
            <a:endParaRPr lang="en-US" b="1" dirty="0"/>
          </a:p>
        </p:txBody>
      </p:sp>
    </p:spTree>
    <p:extLst>
      <p:ext uri="{BB962C8B-B14F-4D97-AF65-F5344CB8AC3E}">
        <p14:creationId xmlns:p14="http://schemas.microsoft.com/office/powerpoint/2010/main" val="3156050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561" y="1146931"/>
            <a:ext cx="8534403" cy="719850"/>
          </a:xfrm>
        </p:spPr>
        <p:txBody>
          <a:bodyPr/>
          <a:lstStyle/>
          <a:p>
            <a:r>
              <a:rPr lang="en-US" dirty="0"/>
              <a:t>Logistics and Agenda</a:t>
            </a:r>
          </a:p>
        </p:txBody>
      </p:sp>
      <p:graphicFrame>
        <p:nvGraphicFramePr>
          <p:cNvPr id="9" name="Content Placeholder 5"/>
          <p:cNvGraphicFramePr>
            <a:graphicFrameLocks noGrp="1"/>
          </p:cNvGraphicFramePr>
          <p:nvPr>
            <p:ph sz="half" idx="2"/>
            <p:extLst>
              <p:ext uri="{D42A27DB-BD31-4B8C-83A1-F6EECF244321}">
                <p14:modId xmlns:p14="http://schemas.microsoft.com/office/powerpoint/2010/main" val="1446402771"/>
              </p:ext>
            </p:extLst>
          </p:nvPr>
        </p:nvGraphicFramePr>
        <p:xfrm>
          <a:off x="422561" y="1744532"/>
          <a:ext cx="5778542" cy="3749040"/>
        </p:xfrm>
        <a:graphic>
          <a:graphicData uri="http://schemas.openxmlformats.org/drawingml/2006/table">
            <a:tbl>
              <a:tblPr firstRow="1" bandRow="1">
                <a:tableStyleId>{21E4AEA4-8DFA-4A89-87EB-49C32662AFE0}</a:tableStyleId>
              </a:tblPr>
              <a:tblGrid>
                <a:gridCol w="2255740">
                  <a:extLst>
                    <a:ext uri="{9D8B030D-6E8A-4147-A177-3AD203B41FA5}">
                      <a16:colId xmlns:a16="http://schemas.microsoft.com/office/drawing/2014/main" val="417772972"/>
                    </a:ext>
                  </a:extLst>
                </a:gridCol>
                <a:gridCol w="3522802">
                  <a:extLst>
                    <a:ext uri="{9D8B030D-6E8A-4147-A177-3AD203B41FA5}">
                      <a16:colId xmlns:a16="http://schemas.microsoft.com/office/drawing/2014/main" val="3415988646"/>
                    </a:ext>
                  </a:extLst>
                </a:gridCol>
              </a:tblGrid>
              <a:tr h="341314">
                <a:tc>
                  <a:txBody>
                    <a:bodyPr/>
                    <a:lstStyle/>
                    <a:p>
                      <a:r>
                        <a:rPr lang="en-US" dirty="0"/>
                        <a:t>Times</a:t>
                      </a:r>
                    </a:p>
                  </a:txBody>
                  <a:tcPr/>
                </a:tc>
                <a:tc>
                  <a:txBody>
                    <a:bodyPr/>
                    <a:lstStyle/>
                    <a:p>
                      <a:r>
                        <a:rPr lang="en-US" dirty="0"/>
                        <a:t>Activity</a:t>
                      </a:r>
                    </a:p>
                  </a:txBody>
                  <a:tcPr/>
                </a:tc>
                <a:extLst>
                  <a:ext uri="{0D108BD9-81ED-4DB2-BD59-A6C34878D82A}">
                    <a16:rowId xmlns:a16="http://schemas.microsoft.com/office/drawing/2014/main" val="853227883"/>
                  </a:ext>
                </a:extLst>
              </a:tr>
              <a:tr h="341314">
                <a:tc>
                  <a:txBody>
                    <a:bodyPr/>
                    <a:lstStyle/>
                    <a:p>
                      <a:pPr algn="l"/>
                      <a:r>
                        <a:rPr lang="en-US" dirty="0"/>
                        <a:t>9:00 – 9:05</a:t>
                      </a:r>
                    </a:p>
                  </a:txBody>
                  <a:tcPr/>
                </a:tc>
                <a:tc>
                  <a:txBody>
                    <a:bodyPr/>
                    <a:lstStyle/>
                    <a:p>
                      <a:r>
                        <a:rPr lang="en-US" baseline="0" dirty="0"/>
                        <a:t>Greet/Attendance/Objectives</a:t>
                      </a:r>
                      <a:endParaRPr lang="en-US" dirty="0"/>
                    </a:p>
                  </a:txBody>
                  <a:tcPr/>
                </a:tc>
                <a:extLst>
                  <a:ext uri="{0D108BD9-81ED-4DB2-BD59-A6C34878D82A}">
                    <a16:rowId xmlns:a16="http://schemas.microsoft.com/office/drawing/2014/main" val="1019039985"/>
                  </a:ext>
                </a:extLst>
              </a:tr>
              <a:tr h="341314">
                <a:tc>
                  <a:txBody>
                    <a:bodyPr/>
                    <a:lstStyle/>
                    <a:p>
                      <a:pPr algn="l"/>
                      <a:r>
                        <a:rPr lang="en-US" dirty="0"/>
                        <a:t>9:05</a:t>
                      </a:r>
                      <a:r>
                        <a:rPr lang="en-US" baseline="0" dirty="0"/>
                        <a:t> – 9:30</a:t>
                      </a:r>
                      <a:endParaRPr lang="en-US" dirty="0"/>
                    </a:p>
                  </a:txBody>
                  <a:tcPr/>
                </a:tc>
                <a:tc>
                  <a:txBody>
                    <a:bodyPr/>
                    <a:lstStyle/>
                    <a:p>
                      <a:r>
                        <a:rPr lang="en-US" baseline="0" dirty="0"/>
                        <a:t>Loan Origination (Batch &amp; Single Student)</a:t>
                      </a:r>
                      <a:endParaRPr lang="en-US" dirty="0"/>
                    </a:p>
                  </a:txBody>
                  <a:tcPr/>
                </a:tc>
                <a:extLst>
                  <a:ext uri="{0D108BD9-81ED-4DB2-BD59-A6C34878D82A}">
                    <a16:rowId xmlns:a16="http://schemas.microsoft.com/office/drawing/2014/main" val="3967220088"/>
                  </a:ext>
                </a:extLst>
              </a:tr>
              <a:tr h="341314">
                <a:tc>
                  <a:txBody>
                    <a:bodyPr/>
                    <a:lstStyle/>
                    <a:p>
                      <a:pPr algn="l"/>
                      <a:r>
                        <a:rPr lang="en-US" dirty="0"/>
                        <a:t>9:30 –</a:t>
                      </a:r>
                      <a:r>
                        <a:rPr lang="en-US" baseline="0" dirty="0"/>
                        <a:t> 10:00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Loan Origination &amp; Disbursement </a:t>
                      </a:r>
                      <a:r>
                        <a:rPr lang="en-US" baseline="0" dirty="0"/>
                        <a:t>Outbound/Inbound Process</a:t>
                      </a:r>
                      <a:endParaRPr lang="en-US" dirty="0"/>
                    </a:p>
                  </a:txBody>
                  <a:tcPr/>
                </a:tc>
                <a:extLst>
                  <a:ext uri="{0D108BD9-81ED-4DB2-BD59-A6C34878D82A}">
                    <a16:rowId xmlns:a16="http://schemas.microsoft.com/office/drawing/2014/main" val="3042635504"/>
                  </a:ext>
                </a:extLst>
              </a:tr>
              <a:tr h="341314">
                <a:tc>
                  <a:txBody>
                    <a:bodyPr/>
                    <a:lstStyle/>
                    <a:p>
                      <a:pPr algn="l"/>
                      <a:r>
                        <a:rPr lang="en-US" baseline="0" dirty="0"/>
                        <a:t>10:00 </a:t>
                      </a:r>
                      <a:r>
                        <a:rPr lang="en-US" dirty="0"/>
                        <a:t>– 10:15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Query</a:t>
                      </a:r>
                      <a:r>
                        <a:rPr lang="en-US" baseline="0" dirty="0"/>
                        <a:t> for Missing COD Files</a:t>
                      </a:r>
                      <a:endParaRPr lang="en-US" dirty="0"/>
                    </a:p>
                  </a:txBody>
                  <a:tcPr/>
                </a:tc>
                <a:extLst>
                  <a:ext uri="{0D108BD9-81ED-4DB2-BD59-A6C34878D82A}">
                    <a16:rowId xmlns:a16="http://schemas.microsoft.com/office/drawing/2014/main" val="2815905465"/>
                  </a:ext>
                </a:extLst>
              </a:tr>
              <a:tr h="341314">
                <a:tc>
                  <a:txBody>
                    <a:bodyPr/>
                    <a:lstStyle/>
                    <a:p>
                      <a:pPr algn="l"/>
                      <a:r>
                        <a:rPr lang="en-US" dirty="0"/>
                        <a:t>10:15 – 10:45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Award and Originate a PLUS Loan</a:t>
                      </a:r>
                    </a:p>
                  </a:txBody>
                  <a:tcPr/>
                </a:tc>
                <a:extLst>
                  <a:ext uri="{0D108BD9-81ED-4DB2-BD59-A6C34878D82A}">
                    <a16:rowId xmlns:a16="http://schemas.microsoft.com/office/drawing/2014/main" val="1669835494"/>
                  </a:ext>
                </a:extLst>
              </a:tr>
              <a:tr h="341314">
                <a:tc>
                  <a:txBody>
                    <a:bodyPr/>
                    <a:lstStyle/>
                    <a:p>
                      <a:pPr algn="l"/>
                      <a:r>
                        <a:rPr lang="en-US" dirty="0"/>
                        <a:t>10:45</a:t>
                      </a:r>
                      <a:r>
                        <a:rPr lang="en-US" baseline="0" dirty="0"/>
                        <a:t> – 10:55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Award and Process a Private/ALT</a:t>
                      </a:r>
                      <a:r>
                        <a:rPr lang="en-US" baseline="0" dirty="0"/>
                        <a:t> Loan</a:t>
                      </a:r>
                      <a:endParaRPr lang="en-US" dirty="0"/>
                    </a:p>
                  </a:txBody>
                  <a:tcPr/>
                </a:tc>
                <a:extLst>
                  <a:ext uri="{0D108BD9-81ED-4DB2-BD59-A6C34878D82A}">
                    <a16:rowId xmlns:a16="http://schemas.microsoft.com/office/drawing/2014/main" val="1662829322"/>
                  </a:ext>
                </a:extLst>
              </a:tr>
              <a:tr h="341314">
                <a:tc>
                  <a:txBody>
                    <a:bodyPr/>
                    <a:lstStyle/>
                    <a:p>
                      <a:pPr algn="l"/>
                      <a:r>
                        <a:rPr lang="en-US" dirty="0"/>
                        <a:t>10:55 – 11:00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Session</a:t>
                      </a:r>
                      <a:r>
                        <a:rPr lang="en-US" baseline="0" dirty="0"/>
                        <a:t> Wrap-Up / Q &amp; A</a:t>
                      </a:r>
                      <a:endParaRPr lang="en-US" dirty="0"/>
                    </a:p>
                  </a:txBody>
                  <a:tcPr/>
                </a:tc>
                <a:extLst>
                  <a:ext uri="{0D108BD9-81ED-4DB2-BD59-A6C34878D82A}">
                    <a16:rowId xmlns:a16="http://schemas.microsoft.com/office/drawing/2014/main" val="3712208917"/>
                  </a:ext>
                </a:extLst>
              </a:tr>
            </a:tbl>
          </a:graphicData>
        </a:graphic>
      </p:graphicFrame>
      <p:sp>
        <p:nvSpPr>
          <p:cNvPr id="4" name="TextBox 3"/>
          <p:cNvSpPr txBox="1"/>
          <p:nvPr/>
        </p:nvSpPr>
        <p:spPr>
          <a:xfrm>
            <a:off x="6283987" y="2255663"/>
            <a:ext cx="277593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Some processes will have demonstrations, but due to data available in the environment, demo examples are not ideal</a:t>
            </a:r>
          </a:p>
        </p:txBody>
      </p:sp>
    </p:spTree>
    <p:extLst>
      <p:ext uri="{BB962C8B-B14F-4D97-AF65-F5344CB8AC3E}">
        <p14:creationId xmlns:p14="http://schemas.microsoft.com/office/powerpoint/2010/main" val="1238357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Loan origination outbound process</a:t>
            </a:r>
          </a:p>
        </p:txBody>
      </p:sp>
      <p:sp>
        <p:nvSpPr>
          <p:cNvPr id="4" name="Content Placeholder 3"/>
          <p:cNvSpPr>
            <a:spLocks noGrp="1"/>
          </p:cNvSpPr>
          <p:nvPr>
            <p:ph idx="1"/>
          </p:nvPr>
        </p:nvSpPr>
        <p:spPr>
          <a:xfrm>
            <a:off x="519540" y="914400"/>
            <a:ext cx="8336975" cy="5226628"/>
          </a:xfrm>
        </p:spPr>
        <p:txBody>
          <a:bodyPr/>
          <a:lstStyle/>
          <a:p>
            <a:r>
              <a:rPr lang="en-US" dirty="0"/>
              <a:t>6-STEP PROCESS</a:t>
            </a:r>
          </a:p>
        </p:txBody>
      </p:sp>
      <p:graphicFrame>
        <p:nvGraphicFramePr>
          <p:cNvPr id="2" name="Diagram 1"/>
          <p:cNvGraphicFramePr/>
          <p:nvPr>
            <p:extLst>
              <p:ext uri="{D42A27DB-BD31-4B8C-83A1-F6EECF244321}">
                <p14:modId xmlns:p14="http://schemas.microsoft.com/office/powerpoint/2010/main" val="4229262325"/>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8410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46" y="1381075"/>
            <a:ext cx="8749891" cy="4782707"/>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a:t>LOAN origination single student</a:t>
            </a:r>
          </a:p>
        </p:txBody>
      </p:sp>
      <p:sp>
        <p:nvSpPr>
          <p:cNvPr id="4" name="Content Placeholder 3"/>
          <p:cNvSpPr>
            <a:spLocks noGrp="1"/>
          </p:cNvSpPr>
          <p:nvPr>
            <p:ph idx="1"/>
          </p:nvPr>
        </p:nvSpPr>
        <p:spPr>
          <a:xfrm>
            <a:off x="252247" y="893380"/>
            <a:ext cx="8604269" cy="5247648"/>
          </a:xfrm>
        </p:spPr>
        <p:txBody>
          <a:bodyPr/>
          <a:lstStyle/>
          <a:p>
            <a:r>
              <a:rPr lang="en-US" dirty="0"/>
              <a:t>PROCESS LOANS</a:t>
            </a:r>
          </a:p>
        </p:txBody>
      </p:sp>
      <p:sp>
        <p:nvSpPr>
          <p:cNvPr id="6" name="TextBox 2"/>
          <p:cNvSpPr txBox="1"/>
          <p:nvPr/>
        </p:nvSpPr>
        <p:spPr>
          <a:xfrm>
            <a:off x="5296252" y="110340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Loans &gt; Process Loans</a:t>
            </a:r>
          </a:p>
        </p:txBody>
      </p:sp>
    </p:spTree>
    <p:extLst>
      <p:ext uri="{BB962C8B-B14F-4D97-AF65-F5344CB8AC3E}">
        <p14:creationId xmlns:p14="http://schemas.microsoft.com/office/powerpoint/2010/main" val="1983381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490043" y="358581"/>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lgn="ctr">
              <a:buNone/>
            </a:pPr>
            <a:r>
              <a:rPr lang="en-US" sz="4000" b="1" dirty="0"/>
              <a:t>AWARDING AND </a:t>
            </a:r>
          </a:p>
          <a:p>
            <a:pPr marL="0" indent="0" algn="ctr">
              <a:buNone/>
            </a:pPr>
            <a:r>
              <a:rPr lang="en-US" sz="4000" b="1" dirty="0"/>
              <a:t>PROCESSING </a:t>
            </a:r>
          </a:p>
          <a:p>
            <a:pPr marL="0" indent="0" algn="ctr">
              <a:buNone/>
            </a:pPr>
            <a:r>
              <a:rPr lang="en-US" sz="4000" b="1" dirty="0"/>
              <a:t>A PRIVATE/ALT LOAN</a:t>
            </a:r>
          </a:p>
        </p:txBody>
      </p:sp>
    </p:spTree>
    <p:extLst>
      <p:ext uri="{BB962C8B-B14F-4D97-AF65-F5344CB8AC3E}">
        <p14:creationId xmlns:p14="http://schemas.microsoft.com/office/powerpoint/2010/main" val="1486357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47" y="1487067"/>
            <a:ext cx="8739214" cy="4578806"/>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a:t>PRIVATE/ALT LOAN PROCESSING</a:t>
            </a:r>
          </a:p>
        </p:txBody>
      </p:sp>
      <p:sp>
        <p:nvSpPr>
          <p:cNvPr id="4" name="Content Placeholder 3"/>
          <p:cNvSpPr>
            <a:spLocks noGrp="1"/>
          </p:cNvSpPr>
          <p:nvPr>
            <p:ph idx="1"/>
          </p:nvPr>
        </p:nvSpPr>
        <p:spPr>
          <a:xfrm>
            <a:off x="252247" y="893380"/>
            <a:ext cx="8604269" cy="5247648"/>
          </a:xfrm>
        </p:spPr>
        <p:txBody>
          <a:bodyPr/>
          <a:lstStyle/>
          <a:p>
            <a:r>
              <a:rPr lang="en-US" dirty="0"/>
              <a:t>AWARD PRIVATE/ALT LOAN</a:t>
            </a:r>
          </a:p>
        </p:txBody>
      </p:sp>
      <p:sp>
        <p:nvSpPr>
          <p:cNvPr id="6" name="TextBox 2"/>
          <p:cNvSpPr txBox="1"/>
          <p:nvPr/>
        </p:nvSpPr>
        <p:spPr>
          <a:xfrm>
            <a:off x="5313571" y="893380"/>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Awards &gt; Award Processing &gt; Assign Awards to a Student  </a:t>
            </a:r>
          </a:p>
        </p:txBody>
      </p:sp>
      <p:sp>
        <p:nvSpPr>
          <p:cNvPr id="8" name="TextBox 7"/>
          <p:cNvSpPr txBox="1"/>
          <p:nvPr/>
        </p:nvSpPr>
        <p:spPr>
          <a:xfrm>
            <a:off x="1581268" y="5901109"/>
            <a:ext cx="6909849" cy="646331"/>
          </a:xfrm>
          <a:prstGeom prst="rect">
            <a:avLst/>
          </a:prstGeom>
          <a:solidFill>
            <a:schemeClr val="bg1"/>
          </a:solidFill>
          <a:ln>
            <a:solidFill>
              <a:schemeClr val="tx1"/>
            </a:solidFill>
          </a:ln>
        </p:spPr>
        <p:txBody>
          <a:bodyPr wrap="square" rtlCol="0">
            <a:spAutoFit/>
          </a:bodyPr>
          <a:lstStyle/>
          <a:p>
            <a:r>
              <a:rPr lang="en-US" dirty="0"/>
              <a:t>Always sequence Private/ALT loan awards at the end of the aid package so it deducts properly from COA </a:t>
            </a:r>
            <a:endParaRPr lang="en-US" b="1" dirty="0"/>
          </a:p>
        </p:txBody>
      </p:sp>
    </p:spTree>
    <p:extLst>
      <p:ext uri="{BB962C8B-B14F-4D97-AF65-F5344CB8AC3E}">
        <p14:creationId xmlns:p14="http://schemas.microsoft.com/office/powerpoint/2010/main" val="2412371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PRIVATE/ALT LOAN processing</a:t>
            </a:r>
          </a:p>
        </p:txBody>
      </p:sp>
      <p:sp>
        <p:nvSpPr>
          <p:cNvPr id="4" name="Content Placeholder 3"/>
          <p:cNvSpPr>
            <a:spLocks noGrp="1"/>
          </p:cNvSpPr>
          <p:nvPr>
            <p:ph idx="1"/>
          </p:nvPr>
        </p:nvSpPr>
        <p:spPr>
          <a:xfrm>
            <a:off x="484902" y="812010"/>
            <a:ext cx="8336975" cy="5245738"/>
          </a:xfrm>
        </p:spPr>
        <p:txBody>
          <a:bodyPr/>
          <a:lstStyle/>
          <a:p>
            <a:pPr marL="0" indent="0">
              <a:buNone/>
            </a:pPr>
            <a:r>
              <a:rPr lang="en-US" dirty="0"/>
              <a:t>TWO WAYS TO PROCESS PRIVATE LOANS:</a:t>
            </a:r>
          </a:p>
          <a:p>
            <a:pPr marL="0" indent="0">
              <a:buNone/>
            </a:pPr>
            <a:endParaRPr lang="en-US" dirty="0"/>
          </a:p>
          <a:p>
            <a:pPr marL="514350" indent="-514350">
              <a:buAutoNum type="arabicParenR"/>
            </a:pPr>
            <a:r>
              <a:rPr lang="en-US" dirty="0"/>
              <a:t>Award using a disbursable Item Type, and SF receives payment toward Customer Accounts </a:t>
            </a:r>
          </a:p>
          <a:p>
            <a:pPr marL="514350" indent="-514350">
              <a:buAutoNum type="arabicParenR"/>
            </a:pPr>
            <a:r>
              <a:rPr lang="en-US" dirty="0"/>
              <a:t>Award using a non-disbursable Item Type, and SF receives payment in Departmental Receipts or Third-Party Payment</a:t>
            </a:r>
          </a:p>
          <a:p>
            <a:pPr marL="0" indent="0">
              <a:buNone/>
            </a:pPr>
            <a:endParaRPr lang="en-US" dirty="0"/>
          </a:p>
        </p:txBody>
      </p:sp>
      <p:pic>
        <p:nvPicPr>
          <p:cNvPr id="6" name="Picture 5" descr="Employee Turnover: Will Money Help Retaining Employees? • ScienceForWo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3922" y="4159283"/>
            <a:ext cx="2317955" cy="2317955"/>
          </a:xfrm>
          <a:prstGeom prst="rect">
            <a:avLst/>
          </a:prstGeom>
        </p:spPr>
      </p:pic>
    </p:spTree>
    <p:extLst>
      <p:ext uri="{BB962C8B-B14F-4D97-AF65-F5344CB8AC3E}">
        <p14:creationId xmlns:p14="http://schemas.microsoft.com/office/powerpoint/2010/main" val="159481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245136"/>
            <a:ext cx="8336975" cy="797070"/>
          </a:xfrm>
        </p:spPr>
        <p:txBody>
          <a:bodyPr/>
          <a:lstStyle/>
          <a:p>
            <a:r>
              <a:rPr lang="en-US" dirty="0"/>
              <a:t>Outcomes</a:t>
            </a:r>
          </a:p>
        </p:txBody>
      </p:sp>
      <p:sp>
        <p:nvSpPr>
          <p:cNvPr id="6" name="Content Placeholder 5"/>
          <p:cNvSpPr>
            <a:spLocks noGrp="1"/>
          </p:cNvSpPr>
          <p:nvPr>
            <p:ph idx="1"/>
          </p:nvPr>
        </p:nvSpPr>
        <p:spPr>
          <a:xfrm>
            <a:off x="536860" y="1916082"/>
            <a:ext cx="8336975" cy="4129995"/>
          </a:xfrm>
        </p:spPr>
        <p:txBody>
          <a:bodyPr/>
          <a:lstStyle/>
          <a:p>
            <a:pPr marL="0" indent="0">
              <a:buNone/>
            </a:pPr>
            <a:r>
              <a:rPr lang="en-US" dirty="0"/>
              <a:t>At training completion, you should be able to:</a:t>
            </a:r>
          </a:p>
          <a:p>
            <a:r>
              <a:rPr lang="en-US" sz="2400" dirty="0"/>
              <a:t>Understand the Loan Origination (Batch and Single Student) Process</a:t>
            </a:r>
          </a:p>
          <a:p>
            <a:r>
              <a:rPr lang="en-US" sz="2400" dirty="0"/>
              <a:t>Understand the Loan Origination Outbound and Inbound Process</a:t>
            </a:r>
          </a:p>
          <a:p>
            <a:r>
              <a:rPr lang="en-US" sz="2400" dirty="0"/>
              <a:t>Understand the Loan Disbursement Outbound and Inbound Process</a:t>
            </a:r>
          </a:p>
          <a:p>
            <a:r>
              <a:rPr lang="en-US" sz="2400" dirty="0"/>
              <a:t>Understand how to query for missing COD Files</a:t>
            </a:r>
          </a:p>
          <a:p>
            <a:r>
              <a:rPr lang="en-US" sz="2400" dirty="0"/>
              <a:t>Understand how to award and originate a PLUS Loan</a:t>
            </a:r>
          </a:p>
          <a:p>
            <a:r>
              <a:rPr lang="en-US" sz="2400" dirty="0"/>
              <a:t>Understand how to award and process a Private/ALT Loan</a:t>
            </a:r>
          </a:p>
        </p:txBody>
      </p:sp>
    </p:spTree>
    <p:custDataLst>
      <p:tags r:id="rId1"/>
    </p:custDataLst>
    <p:extLst>
      <p:ext uri="{BB962C8B-B14F-4D97-AF65-F5344CB8AC3E}">
        <p14:creationId xmlns:p14="http://schemas.microsoft.com/office/powerpoint/2010/main" val="255087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6130"/>
            <a:ext cx="7886700" cy="611619"/>
          </a:xfrm>
        </p:spPr>
        <p:txBody>
          <a:bodyPr/>
          <a:lstStyle/>
          <a:p>
            <a:r>
              <a:rPr lang="en-US" dirty="0"/>
              <a:t>Congratulations!  </a:t>
            </a:r>
          </a:p>
        </p:txBody>
      </p:sp>
      <p:sp>
        <p:nvSpPr>
          <p:cNvPr id="3" name="Text Placeholder 2"/>
          <p:cNvSpPr>
            <a:spLocks noGrp="1"/>
          </p:cNvSpPr>
          <p:nvPr>
            <p:ph type="body" sz="quarter" idx="10"/>
          </p:nvPr>
        </p:nvSpPr>
        <p:spPr>
          <a:xfrm>
            <a:off x="628650" y="2017337"/>
            <a:ext cx="7886700" cy="3676886"/>
          </a:xfrm>
        </p:spPr>
        <p:txBody>
          <a:bodyPr/>
          <a:lstStyle/>
          <a:p>
            <a:r>
              <a:rPr lang="en-US" dirty="0"/>
              <a:t>You have successfully completed Loan Processing Refresher Just in Time Training! </a:t>
            </a:r>
          </a:p>
          <a:p>
            <a:r>
              <a:rPr lang="en-US" dirty="0"/>
              <a:t>Please refer to the ctcLink Reference Center for additional resource materials on today’s topics</a:t>
            </a:r>
          </a:p>
          <a:p>
            <a:r>
              <a:rPr lang="en-US" dirty="0"/>
              <a:t>Thank you for your participation today!</a:t>
            </a:r>
          </a:p>
        </p:txBody>
      </p:sp>
    </p:spTree>
    <p:custDataLst>
      <p:tags r:id="rId1"/>
    </p:custDataLst>
    <p:extLst>
      <p:ext uri="{BB962C8B-B14F-4D97-AF65-F5344CB8AC3E}">
        <p14:creationId xmlns:p14="http://schemas.microsoft.com/office/powerpoint/2010/main" val="418828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0" y="1370909"/>
            <a:ext cx="7971806" cy="674586"/>
          </a:xfrm>
        </p:spPr>
        <p:txBody>
          <a:bodyPr/>
          <a:lstStyle/>
          <a:p>
            <a:pPr algn="ctr"/>
            <a:r>
              <a:rPr lang="en-US" dirty="0"/>
              <a:t>ground rules</a:t>
            </a:r>
          </a:p>
        </p:txBody>
      </p:sp>
      <p:sp>
        <p:nvSpPr>
          <p:cNvPr id="3" name="Content Placeholder 2"/>
          <p:cNvSpPr>
            <a:spLocks noGrp="1"/>
          </p:cNvSpPr>
          <p:nvPr>
            <p:ph idx="1"/>
          </p:nvPr>
        </p:nvSpPr>
        <p:spPr>
          <a:xfrm>
            <a:off x="625930" y="2097595"/>
            <a:ext cx="8247905" cy="4193463"/>
          </a:xfrm>
        </p:spPr>
        <p:txBody>
          <a:bodyPr/>
          <a:lstStyle/>
          <a:p>
            <a:pPr marL="463550" indent="-463550">
              <a:buFont typeface="Wingdings" panose="05000000000000000000" pitchFamily="2" charset="2"/>
              <a:buChar char="ü"/>
              <a:defRPr/>
            </a:pPr>
            <a:r>
              <a:rPr lang="en-US" dirty="0"/>
              <a:t>Be ready to participate</a:t>
            </a:r>
          </a:p>
          <a:p>
            <a:pPr marL="463550" indent="-463550">
              <a:buFont typeface="Wingdings" panose="05000000000000000000" pitchFamily="2" charset="2"/>
              <a:buChar char="ü"/>
              <a:defRPr/>
            </a:pPr>
            <a:r>
              <a:rPr lang="en-US" dirty="0"/>
              <a:t>Remove external distractions</a:t>
            </a:r>
          </a:p>
          <a:p>
            <a:pPr marL="463550" indent="-463550">
              <a:buFont typeface="Wingdings" panose="05000000000000000000" pitchFamily="2" charset="2"/>
              <a:buChar char="ü"/>
              <a:defRPr/>
            </a:pPr>
            <a:r>
              <a:rPr lang="en-US" dirty="0"/>
              <a:t>Mute your line when not speaking</a:t>
            </a:r>
          </a:p>
          <a:p>
            <a:pPr marL="920750" lvl="2" indent="-463550">
              <a:buFont typeface="Wingdings" panose="05000000000000000000" pitchFamily="2" charset="2"/>
              <a:buChar char="§"/>
              <a:defRPr/>
            </a:pPr>
            <a:r>
              <a:rPr lang="en-US" sz="2400" b="1" i="1" dirty="0">
                <a:solidFill>
                  <a:schemeClr val="accent5">
                    <a:lumMod val="50000"/>
                  </a:schemeClr>
                </a:solidFill>
              </a:rPr>
              <a:t>Do NOT place Webex line on hold.  Use Mute.</a:t>
            </a:r>
          </a:p>
          <a:p>
            <a:pPr marL="920750" lvl="2" indent="-463550">
              <a:buFont typeface="Wingdings" panose="05000000000000000000" pitchFamily="2" charset="2"/>
              <a:buChar char="§"/>
              <a:defRPr/>
            </a:pPr>
            <a:r>
              <a:rPr lang="en-US" sz="2400" b="1" i="1" dirty="0">
                <a:solidFill>
                  <a:schemeClr val="accent5">
                    <a:lumMod val="50000"/>
                  </a:schemeClr>
                </a:solidFill>
              </a:rPr>
              <a:t>Please leave your line on Mute unless you are speaking</a:t>
            </a:r>
          </a:p>
          <a:p>
            <a:pPr marL="920750" lvl="2" indent="-463550">
              <a:buFont typeface="Wingdings" panose="05000000000000000000" pitchFamily="2" charset="2"/>
              <a:buChar char="§"/>
              <a:defRPr/>
            </a:pPr>
            <a:r>
              <a:rPr lang="en-US" sz="2400" b="1" i="1" dirty="0">
                <a:solidFill>
                  <a:srgbClr val="C00000"/>
                </a:solidFill>
              </a:rPr>
              <a:t>Sessions are being recorded </a:t>
            </a:r>
          </a:p>
          <a:p>
            <a:pPr marL="463550" indent="-463550">
              <a:buFont typeface="Wingdings" panose="05000000000000000000" pitchFamily="2" charset="2"/>
              <a:buChar char="ü"/>
              <a:defRPr/>
            </a:pPr>
            <a:r>
              <a:rPr lang="en-US" dirty="0"/>
              <a:t>Allow your peers to complete their thoughts before beginning yours</a:t>
            </a:r>
          </a:p>
        </p:txBody>
      </p:sp>
    </p:spTree>
    <p:extLst>
      <p:ext uri="{BB962C8B-B14F-4D97-AF65-F5344CB8AC3E}">
        <p14:creationId xmlns:p14="http://schemas.microsoft.com/office/powerpoint/2010/main" val="328986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329219"/>
            <a:ext cx="8336975" cy="797070"/>
          </a:xfrm>
        </p:spPr>
        <p:txBody>
          <a:bodyPr/>
          <a:lstStyle/>
          <a:p>
            <a:r>
              <a:rPr lang="en-US" dirty="0"/>
              <a:t>Objectives</a:t>
            </a:r>
          </a:p>
        </p:txBody>
      </p:sp>
      <p:sp>
        <p:nvSpPr>
          <p:cNvPr id="8" name="Content Placeholder 5"/>
          <p:cNvSpPr>
            <a:spLocks noGrp="1"/>
          </p:cNvSpPr>
          <p:nvPr>
            <p:ph idx="1"/>
          </p:nvPr>
        </p:nvSpPr>
        <p:spPr>
          <a:xfrm>
            <a:off x="536860" y="1989655"/>
            <a:ext cx="8336975" cy="3757046"/>
          </a:xfrm>
        </p:spPr>
        <p:txBody>
          <a:bodyPr/>
          <a:lstStyle/>
          <a:p>
            <a:pPr marL="0" indent="0">
              <a:buNone/>
            </a:pPr>
            <a:r>
              <a:rPr lang="en-US" dirty="0"/>
              <a:t>After completing this training, you should be able to:</a:t>
            </a:r>
            <a:endParaRPr lang="en-US" sz="2400" dirty="0"/>
          </a:p>
          <a:p>
            <a:r>
              <a:rPr lang="en-US" sz="2400" dirty="0"/>
              <a:t>Understand the Loan Origination (Batch and Single Student) Process</a:t>
            </a:r>
          </a:p>
          <a:p>
            <a:r>
              <a:rPr lang="en-US" sz="2400" dirty="0"/>
              <a:t>Understand the Loan Origination Outbound and Inbound Process</a:t>
            </a:r>
          </a:p>
          <a:p>
            <a:r>
              <a:rPr lang="en-US" sz="2400" dirty="0"/>
              <a:t>Understand the Loan Disbursement Outbound and Inbound Process</a:t>
            </a:r>
          </a:p>
          <a:p>
            <a:r>
              <a:rPr lang="en-US" sz="2400" dirty="0"/>
              <a:t>Understand how to query for missing COD Files</a:t>
            </a:r>
          </a:p>
          <a:p>
            <a:r>
              <a:rPr lang="en-US" sz="2400" dirty="0"/>
              <a:t>Understand how to award and originate a PLUS Loan</a:t>
            </a:r>
          </a:p>
          <a:p>
            <a:r>
              <a:rPr lang="en-US" sz="2400" dirty="0"/>
              <a:t>Understand how to award and process a Private/ALT Loan</a:t>
            </a:r>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8831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19540" y="220929"/>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buNone/>
            </a:pPr>
            <a:endParaRPr lang="en-US" sz="4000" b="1" dirty="0"/>
          </a:p>
          <a:p>
            <a:pPr marL="0" indent="0" algn="ctr">
              <a:buNone/>
            </a:pPr>
            <a:r>
              <a:rPr lang="en-US" sz="4000" b="1" dirty="0"/>
              <a:t>LOAN ORIGINATION </a:t>
            </a:r>
          </a:p>
          <a:p>
            <a:pPr marL="0" indent="0" algn="ctr">
              <a:buNone/>
            </a:pPr>
            <a:r>
              <a:rPr lang="en-US" sz="4000" b="1" dirty="0"/>
              <a:t>PROCESS (BATCH)</a:t>
            </a:r>
          </a:p>
        </p:txBody>
      </p:sp>
    </p:spTree>
    <p:extLst>
      <p:ext uri="{BB962C8B-B14F-4D97-AF65-F5344CB8AC3E}">
        <p14:creationId xmlns:p14="http://schemas.microsoft.com/office/powerpoint/2010/main" val="394882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0414" y="294198"/>
            <a:ext cx="8401464" cy="786457"/>
          </a:xfrm>
        </p:spPr>
        <p:txBody>
          <a:bodyPr/>
          <a:lstStyle/>
          <a:p>
            <a:r>
              <a:rPr lang="en-US" dirty="0"/>
              <a:t>LOAN origination in batch</a:t>
            </a:r>
          </a:p>
        </p:txBody>
      </p:sp>
      <p:graphicFrame>
        <p:nvGraphicFramePr>
          <p:cNvPr id="6" name="Content Placeholder 5"/>
          <p:cNvGraphicFramePr>
            <a:graphicFrameLocks noGrp="1"/>
          </p:cNvGraphicFramePr>
          <p:nvPr>
            <p:ph idx="1"/>
          </p:nvPr>
        </p:nvGraphicFramePr>
        <p:xfrm>
          <a:off x="420413" y="1437620"/>
          <a:ext cx="8401463" cy="4196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20413" y="914400"/>
            <a:ext cx="8401463"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4-STEP PROCESS</a:t>
            </a:r>
          </a:p>
        </p:txBody>
      </p:sp>
    </p:spTree>
    <p:extLst>
      <p:ext uri="{BB962C8B-B14F-4D97-AF65-F5344CB8AC3E}">
        <p14:creationId xmlns:p14="http://schemas.microsoft.com/office/powerpoint/2010/main" val="932939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55" y="1566542"/>
            <a:ext cx="8624460" cy="4405057"/>
          </a:xfrm>
          <a:prstGeom prst="rect">
            <a:avLst/>
          </a:prstGeom>
          <a:ln>
            <a:solidFill>
              <a:schemeClr val="tx1"/>
            </a:solidFill>
          </a:ln>
        </p:spPr>
      </p:pic>
      <p:sp>
        <p:nvSpPr>
          <p:cNvPr id="3" name="Title 2"/>
          <p:cNvSpPr>
            <a:spLocks noGrp="1"/>
          </p:cNvSpPr>
          <p:nvPr>
            <p:ph type="title"/>
          </p:nvPr>
        </p:nvSpPr>
        <p:spPr/>
        <p:txBody>
          <a:bodyPr/>
          <a:lstStyle/>
          <a:p>
            <a:r>
              <a:rPr lang="en-US" dirty="0"/>
              <a:t>LOAN origination in batch cont’d</a:t>
            </a:r>
          </a:p>
        </p:txBody>
      </p:sp>
      <p:sp>
        <p:nvSpPr>
          <p:cNvPr id="4" name="Content Placeholder 3"/>
          <p:cNvSpPr>
            <a:spLocks noGrp="1"/>
          </p:cNvSpPr>
          <p:nvPr>
            <p:ph idx="1"/>
          </p:nvPr>
        </p:nvSpPr>
        <p:spPr>
          <a:xfrm>
            <a:off x="519540" y="970960"/>
            <a:ext cx="8336975" cy="5170067"/>
          </a:xfrm>
        </p:spPr>
        <p:txBody>
          <a:bodyPr/>
          <a:lstStyle/>
          <a:p>
            <a:r>
              <a:rPr lang="en-US" dirty="0"/>
              <a:t>RUN PROCESS LOANS </a:t>
            </a:r>
          </a:p>
        </p:txBody>
      </p:sp>
      <p:sp>
        <p:nvSpPr>
          <p:cNvPr id="6" name="TextBox 2"/>
          <p:cNvSpPr txBox="1"/>
          <p:nvPr/>
        </p:nvSpPr>
        <p:spPr>
          <a:xfrm>
            <a:off x="4906284" y="1234197"/>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Loans &gt; Process Loans</a:t>
            </a:r>
          </a:p>
        </p:txBody>
      </p:sp>
      <p:sp>
        <p:nvSpPr>
          <p:cNvPr id="5" name="TextBox 4"/>
          <p:cNvSpPr txBox="1"/>
          <p:nvPr/>
        </p:nvSpPr>
        <p:spPr>
          <a:xfrm>
            <a:off x="2488676" y="5769204"/>
            <a:ext cx="3893270" cy="646331"/>
          </a:xfrm>
          <a:prstGeom prst="rect">
            <a:avLst/>
          </a:prstGeom>
          <a:solidFill>
            <a:schemeClr val="bg1"/>
          </a:solidFill>
          <a:ln>
            <a:solidFill>
              <a:schemeClr val="tx1"/>
            </a:solidFill>
          </a:ln>
        </p:spPr>
        <p:txBody>
          <a:bodyPr wrap="square" rtlCol="0">
            <a:spAutoFit/>
          </a:bodyPr>
          <a:lstStyle/>
          <a:p>
            <a:r>
              <a:rPr lang="en-US" dirty="0"/>
              <a:t>The Population Selection check box should be </a:t>
            </a:r>
            <a:r>
              <a:rPr lang="en-US" b="1" dirty="0"/>
              <a:t>unchecked</a:t>
            </a:r>
          </a:p>
        </p:txBody>
      </p:sp>
      <p:cxnSp>
        <p:nvCxnSpPr>
          <p:cNvPr id="8" name="Straight Arrow Connector 7"/>
          <p:cNvCxnSpPr/>
          <p:nvPr/>
        </p:nvCxnSpPr>
        <p:spPr>
          <a:xfrm flipH="1" flipV="1">
            <a:off x="1781666" y="4562574"/>
            <a:ext cx="1065229" cy="120663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1696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kNAVJby"/>
  <p:tag name="ARTICULATE_SLIDE_COUNT" val="2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0DD87E-4785-45E9-B131-EAD5809CCCB1}" vid="{7DCDFCDB-3C1F-4D58-92E6-3B863CA9B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ontent_x0020_Owner xmlns="686bc730-dfb5-4557-ac43-64e2aeb71117">
      <UserInfo>
        <DisplayName>Katie Rose</DisplayName>
        <AccountId>178</AccountId>
        <AccountType/>
      </UserInfo>
    </Content_x0020_Owner>
    <IconOverlay xmlns="http://schemas.microsoft.com/sharepoint/v4" xsi:nil="true"/>
    <Menu_x0020_Group xmlns="686bc730-dfb5-4557-ac43-64e2aeb71117">Publications &amp; Printing</Menu_x0020_Group>
    <PublishingExpirationDate xmlns="http://schemas.microsoft.com/sharepoint/v3" xsi:nil="true"/>
    <PublishingStartDate xmlns="http://schemas.microsoft.com/sharepoint/v3" xsi:nil="true"/>
    <Category xmlns="686bc730-dfb5-4557-ac43-64e2aeb71117">SBCTC Templates</Category>
    <_dlc_DocId xmlns="dbb9891f-5342-44b3-9004-2472729e727f">Z7X6SQ3F62JH-64-61</_dlc_DocId>
    <_dlc_DocIdUrl xmlns="dbb9891f-5342-44b3-9004-2472729e727f">
      <Url>https://portal.sbctc.edu/sites/Intranet/publications/_layouts/15/DocIdRedir.aspx?ID=Z7X6SQ3F62JH-64-61</Url>
      <Description>Z7X6SQ3F62JH-64-61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01EAAAF5A9A14C98C32A8D7B77B290" ma:contentTypeVersion="4" ma:contentTypeDescription="Create a new document." ma:contentTypeScope="" ma:versionID="e364fc523c39ff84877964d62bb0c69e">
  <xsd:schema xmlns:xsd="http://www.w3.org/2001/XMLSchema" xmlns:xs="http://www.w3.org/2001/XMLSchema" xmlns:p="http://schemas.microsoft.com/office/2006/metadata/properties" xmlns:ns1="http://schemas.microsoft.com/sharepoint/v3" xmlns:ns2="686bc730-dfb5-4557-ac43-64e2aeb71117" xmlns:ns3="dbb9891f-5342-44b3-9004-2472729e727f" xmlns:ns4="http://schemas.microsoft.com/sharepoint/v4" targetNamespace="http://schemas.microsoft.com/office/2006/metadata/properties" ma:root="true" ma:fieldsID="b59568911a8627c463a330b5927c98aa" ns1:_="" ns2:_="" ns3:_="" ns4:_="">
    <xsd:import namespace="http://schemas.microsoft.com/sharepoint/v3"/>
    <xsd:import namespace="686bc730-dfb5-4557-ac43-64e2aeb71117"/>
    <xsd:import namespace="dbb9891f-5342-44b3-9004-2472729e727f"/>
    <xsd:import namespace="http://schemas.microsoft.com/sharepoint/v4"/>
    <xsd:element name="properties">
      <xsd:complexType>
        <xsd:sequence>
          <xsd:element name="documentManagement">
            <xsd:complexType>
              <xsd:all>
                <xsd:element ref="ns2:Menu_x0020_Group" minOccurs="0"/>
                <xsd:element ref="ns2:Category" minOccurs="0"/>
                <xsd:element ref="ns2:Content_x0020_Owner" minOccurs="0"/>
                <xsd:element ref="ns1:PublishingStartDate" minOccurs="0"/>
                <xsd:element ref="ns1:PublishingExpirationDate" minOccurs="0"/>
                <xsd:element ref="ns3:_dlc_DocId" minOccurs="0"/>
                <xsd:element ref="ns3:_dlc_DocIdUrl" minOccurs="0"/>
                <xsd:element ref="ns3:_dlc_DocIdPersistId"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6bc730-dfb5-4557-ac43-64e2aeb71117"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xsd:simpleType>
        <xsd:restriction base="dms:Choice">
          <xsd:enumeration value="Agency Issue Briefs"/>
          <xsd:enumeration value="Business Cards"/>
          <xsd:enumeration value="Name Badges"/>
          <xsd:enumeration value="Logos"/>
          <xsd:enumeration value="SBCTC Templates"/>
          <xsd:enumeration value="Style Guide"/>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b9891f-5342-44b3-9004-2472729e727f"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EA79F04-4403-4038-BEAC-654037707E52}">
  <ds:schemaRefs>
    <ds:schemaRef ds:uri="http://www.w3.org/XML/1998/namespace"/>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686bc730-dfb5-4557-ac43-64e2aeb71117"/>
    <ds:schemaRef ds:uri="http://purl.org/dc/terms/"/>
    <ds:schemaRef ds:uri="http://schemas.openxmlformats.org/package/2006/metadata/core-properties"/>
    <ds:schemaRef ds:uri="http://schemas.microsoft.com/sharepoint/v4"/>
    <ds:schemaRef ds:uri="dbb9891f-5342-44b3-9004-2472729e727f"/>
    <ds:schemaRef ds:uri="http://schemas.microsoft.com/sharepoint/v3"/>
  </ds:schemaRefs>
</ds:datastoreItem>
</file>

<file path=customXml/itemProps2.xml><?xml version="1.0" encoding="utf-8"?>
<ds:datastoreItem xmlns:ds="http://schemas.openxmlformats.org/officeDocument/2006/customXml" ds:itemID="{FA5511B7-C048-4A47-910D-B6EE757BB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6bc730-dfb5-4557-ac43-64e2aeb71117"/>
    <ds:schemaRef ds:uri="dbb9891f-5342-44b3-9004-2472729e727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12B45D-06A9-48FB-A785-0421146DFE85}">
  <ds:schemaRefs>
    <ds:schemaRef ds:uri="http://schemas.microsoft.com/sharepoint/v3/contenttype/forms"/>
  </ds:schemaRefs>
</ds:datastoreItem>
</file>

<file path=customXml/itemProps4.xml><?xml version="1.0" encoding="utf-8"?>
<ds:datastoreItem xmlns:ds="http://schemas.openxmlformats.org/officeDocument/2006/customXml" ds:itemID="{9513AB1F-27E2-4157-81D5-1D948943FF6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SBCTC</Template>
  <TotalTime>24059</TotalTime>
  <Words>1701</Words>
  <Application>Microsoft Office PowerPoint</Application>
  <PresentationFormat>On-screen Show (4:3)</PresentationFormat>
  <Paragraphs>288</Paragraphs>
  <Slides>46</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Franklin Gothic Book</vt:lpstr>
      <vt:lpstr>Franklin Gothic Medium</vt:lpstr>
      <vt:lpstr>Wingdings</vt:lpstr>
      <vt:lpstr>Office Theme</vt:lpstr>
      <vt:lpstr>JUST IN TIME TRAINING LOAN PROCESSING REFRESHER</vt:lpstr>
      <vt:lpstr>PowerPoint Presentation</vt:lpstr>
      <vt:lpstr>PowerPoint Presentation</vt:lpstr>
      <vt:lpstr>Logistics and Agenda</vt:lpstr>
      <vt:lpstr>ground rules</vt:lpstr>
      <vt:lpstr>Objectives</vt:lpstr>
      <vt:lpstr>PowerPoint Presentation</vt:lpstr>
      <vt:lpstr>LOAN origination in batch</vt:lpstr>
      <vt:lpstr>LOAN origination in batch cont’d</vt:lpstr>
      <vt:lpstr>LOAN origination in batch CONT’D</vt:lpstr>
      <vt:lpstr>LOAN origination in batch cont’d </vt:lpstr>
      <vt:lpstr>LOAN origination in batch cont’d </vt:lpstr>
      <vt:lpstr>LOAN origination in batch CONT’D</vt:lpstr>
      <vt:lpstr>LOAN origination in batch cont’d</vt:lpstr>
      <vt:lpstr>LOAN origination in batch cont’d</vt:lpstr>
      <vt:lpstr>LOAN origination in batch CONT’D</vt:lpstr>
      <vt:lpstr>PowerPoint Presentation</vt:lpstr>
      <vt:lpstr>LOAN origination single student</vt:lpstr>
      <vt:lpstr>PowerPoint Presentation</vt:lpstr>
      <vt:lpstr>Loan outbound/inbound flow</vt:lpstr>
      <vt:lpstr>Loan origination outbound process</vt:lpstr>
      <vt:lpstr>LOAN origination outbound process</vt:lpstr>
      <vt:lpstr>LOAN origination outbound process</vt:lpstr>
      <vt:lpstr>Loan origination outbound process</vt:lpstr>
      <vt:lpstr>LOAN origination outbound process</vt:lpstr>
      <vt:lpstr>PowerPoint Presentation</vt:lpstr>
      <vt:lpstr>PowerPoint Presentation</vt:lpstr>
      <vt:lpstr>QUERY FOR MISSING COD FILES</vt:lpstr>
      <vt:lpstr>PowerPoint Presentation</vt:lpstr>
      <vt:lpstr>Loan origination outbound process</vt:lpstr>
      <vt:lpstr>PLUS LOAN PROCESSING</vt:lpstr>
      <vt:lpstr>Loan origination outbound process</vt:lpstr>
      <vt:lpstr>Plus loan processing cont’d</vt:lpstr>
      <vt:lpstr>Loan origination outbound process</vt:lpstr>
      <vt:lpstr>PLUS LOAN PROCESSING CONT’D</vt:lpstr>
      <vt:lpstr>Loan origination outbound process</vt:lpstr>
      <vt:lpstr>PLUS LOAN PROCESSING CONT’D</vt:lpstr>
      <vt:lpstr>Loan origination outbound process</vt:lpstr>
      <vt:lpstr>PLUS LOAN PROCESSING CONT’D</vt:lpstr>
      <vt:lpstr>Loan origination outbound process</vt:lpstr>
      <vt:lpstr>LOAN origination single student</vt:lpstr>
      <vt:lpstr>PowerPoint Presentation</vt:lpstr>
      <vt:lpstr>PRIVATE/ALT LOAN PROCESSING</vt:lpstr>
      <vt:lpstr>PRIVATE/ALT LOAN processing</vt:lpstr>
      <vt:lpstr>Outcomes</vt:lpstr>
      <vt:lpstr>Congratulations!  </vt:lpstr>
    </vt:vector>
  </TitlesOfParts>
  <Company>GP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Requisitions Overview</dc:title>
  <dc:creator>Rathert, Janice</dc:creator>
  <cp:lastModifiedBy>Kelly Forsberg</cp:lastModifiedBy>
  <cp:revision>1073</cp:revision>
  <dcterms:created xsi:type="dcterms:W3CDTF">2019-02-17T19:57:33Z</dcterms:created>
  <dcterms:modified xsi:type="dcterms:W3CDTF">2022-11-07T23:45:45Z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0x0101007301EAAAF5A9A14C98C32A8D7B77B290</vt:lpwstr>
  </property>
  <property fmtid="{D5CDD505-2E9C-101B-9397-08002B2CF9AE}" pid="3" name="_dlc_DocIdItemGuid">
    <vt:lpwstr>7ff476bc-ac88-4604-9168-c48c069949f0</vt:lpwstr>
  </property>
  <property fmtid="{D5CDD505-2E9C-101B-9397-08002B2CF9AE}" pid="4" name="ArticulateGUID">
    <vt:lpwstr>6C61C780-FE3D-4F23-BE2C-E88392C5417A</vt:lpwstr>
  </property>
  <property fmtid="{D5CDD505-2E9C-101B-9397-08002B2CF9AE}" pid="5" name="ArticulatePath">
    <vt:lpwstr>Requisitions Overview</vt:lpwstr>
  </property>
</Properties>
</file>