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43"/>
  </p:notesMasterIdLst>
  <p:handoutMasterIdLst>
    <p:handoutMasterId r:id="rId44"/>
  </p:handoutMasterIdLst>
  <p:sldIdLst>
    <p:sldId id="259" r:id="rId6"/>
    <p:sldId id="528" r:id="rId7"/>
    <p:sldId id="529" r:id="rId8"/>
    <p:sldId id="402" r:id="rId9"/>
    <p:sldId id="401" r:id="rId10"/>
    <p:sldId id="262" r:id="rId11"/>
    <p:sldId id="530" r:id="rId12"/>
    <p:sldId id="445" r:id="rId13"/>
    <p:sldId id="531" r:id="rId14"/>
    <p:sldId id="524" r:id="rId15"/>
    <p:sldId id="526" r:id="rId16"/>
    <p:sldId id="507" r:id="rId17"/>
    <p:sldId id="523" r:id="rId18"/>
    <p:sldId id="527" r:id="rId19"/>
    <p:sldId id="457" r:id="rId20"/>
    <p:sldId id="465" r:id="rId21"/>
    <p:sldId id="522" r:id="rId22"/>
    <p:sldId id="518" r:id="rId23"/>
    <p:sldId id="519" r:id="rId24"/>
    <p:sldId id="520" r:id="rId25"/>
    <p:sldId id="534" r:id="rId26"/>
    <p:sldId id="535" r:id="rId27"/>
    <p:sldId id="532" r:id="rId28"/>
    <p:sldId id="459" r:id="rId29"/>
    <p:sldId id="480" r:id="rId30"/>
    <p:sldId id="512" r:id="rId31"/>
    <p:sldId id="514" r:id="rId32"/>
    <p:sldId id="525" r:id="rId33"/>
    <p:sldId id="460" r:id="rId34"/>
    <p:sldId id="536" r:id="rId35"/>
    <p:sldId id="537" r:id="rId36"/>
    <p:sldId id="533" r:id="rId37"/>
    <p:sldId id="483" r:id="rId38"/>
    <p:sldId id="516" r:id="rId39"/>
    <p:sldId id="449" r:id="rId40"/>
    <p:sldId id="281" r:id="rId41"/>
    <p:sldId id="261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888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Mass Assign F03 (Refund Hold) SI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2"/>
        </a:solidFill>
      </dgm:spPr>
      <dgm:t>
        <a:bodyPr/>
        <a:lstStyle/>
        <a:p>
          <a:r>
            <a:rPr lang="en-US" b="0" dirty="0"/>
            <a:t>Query by Service Indicator F03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1: Mass Assign F03 (Refund Hold) SI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Query by F03 Service Indicator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82" y="1362140"/>
          <a:ext cx="3286325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Step 1: Mass Assign F03 (Refund Hold) SI</a:t>
          </a:r>
          <a:endParaRPr lang="en-US" sz="3200" kern="1200" dirty="0"/>
        </a:p>
      </dsp:txBody>
      <dsp:txXfrm>
        <a:off x="88741" y="1450799"/>
        <a:ext cx="3109007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3286325" cy="181618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Query by Service Indicator F03</a:t>
          </a:r>
        </a:p>
      </dsp:txBody>
      <dsp:txXfrm>
        <a:off x="3539382" y="1450799"/>
        <a:ext cx="3109007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82" y="1362140"/>
          <a:ext cx="3286325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Step 1: Mass Assign F03 (Refund Hold) SI</a:t>
          </a:r>
        </a:p>
      </dsp:txBody>
      <dsp:txXfrm>
        <a:off x="88741" y="1450799"/>
        <a:ext cx="3109007" cy="1638869"/>
      </dsp:txXfrm>
    </dsp:sp>
    <dsp:sp modelId="{8254774E-2048-458A-967A-6F55C8FB5055}">
      <dsp:nvSpPr>
        <dsp:cNvPr id="0" name=""/>
        <dsp:cNvSpPr/>
      </dsp:nvSpPr>
      <dsp:spPr>
        <a:xfrm>
          <a:off x="3450723" y="1362140"/>
          <a:ext cx="3286325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Query by F03 Service Indicator</a:t>
          </a:r>
        </a:p>
      </dsp:txBody>
      <dsp:txXfrm>
        <a:off x="3539382" y="1450799"/>
        <a:ext cx="3109007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</a:t>
            </a:r>
            <a:r>
              <a:rPr lang="en-US" baseline="0" dirty="0"/>
              <a:t> the value in row I – TIV aid earned and add this to the amount awarded in the Assign Awards to a Student page for the term.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0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</a:t>
            </a:r>
            <a:r>
              <a:rPr lang="en-US" baseline="0" dirty="0"/>
              <a:t> the value in row I – TIV aid earned and add this to the amount awarded in the Assign Awards to a Student page for the term.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1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8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0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5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10/24/2022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10/24/2022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10/24/2022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10/24/2022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10/24/2022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10/24/2022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10/24/2022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10/24/2022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10/24/2022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10/24/2022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6407"/>
            <a:ext cx="8336975" cy="999259"/>
          </a:xfrm>
        </p:spPr>
        <p:txBody>
          <a:bodyPr/>
          <a:lstStyle/>
          <a:p>
            <a:r>
              <a:rPr lang="en-US" dirty="0"/>
              <a:t>Fa r2t4 </a:t>
            </a:r>
            <a:br>
              <a:rPr lang="en-US" dirty="0"/>
            </a:br>
            <a:r>
              <a:rPr lang="en-US" dirty="0"/>
              <a:t>Just In Time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October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MASS ASSIGNING F03 (REFUND HOLD) SERVICE INDICATOR</a:t>
            </a:r>
          </a:p>
        </p:txBody>
      </p:sp>
    </p:spTree>
    <p:extLst>
      <p:ext uri="{BB962C8B-B14F-4D97-AF65-F5344CB8AC3E}">
        <p14:creationId xmlns:p14="http://schemas.microsoft.com/office/powerpoint/2010/main" val="6939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r2t4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98483"/>
            <a:ext cx="8336975" cy="5226628"/>
          </a:xfrm>
        </p:spPr>
        <p:txBody>
          <a:bodyPr/>
          <a:lstStyle/>
          <a:p>
            <a:r>
              <a:rPr lang="en-US" dirty="0"/>
              <a:t>2-STEP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6580889"/>
              </p:ext>
            </p:extLst>
          </p:nvPr>
        </p:nvGraphicFramePr>
        <p:xfrm>
          <a:off x="1302142" y="1642600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2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1305958"/>
            <a:ext cx="6410227" cy="527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510" y="294198"/>
            <a:ext cx="8621368" cy="786457"/>
          </a:xfrm>
        </p:spPr>
        <p:txBody>
          <a:bodyPr/>
          <a:lstStyle/>
          <a:p>
            <a:r>
              <a:rPr lang="en-US" dirty="0"/>
              <a:t>Mass assign f03 service indicator</a:t>
            </a:r>
          </a:p>
        </p:txBody>
      </p:sp>
      <p:sp>
        <p:nvSpPr>
          <p:cNvPr id="4" name="Content Placeholder 3" descr="CTC_WITHDRAWN QUERY MASS ASSIGN SERVICE INDICATOR BOXES ANNOTATED " title="CTC_WITHDRAWN QUERY MASS ASSIGN SERVICE INDICATOR"/>
          <p:cNvSpPr>
            <a:spLocks noGrp="1"/>
          </p:cNvSpPr>
          <p:nvPr>
            <p:ph idx="1"/>
          </p:nvPr>
        </p:nvSpPr>
        <p:spPr>
          <a:xfrm>
            <a:off x="200510" y="801279"/>
            <a:ext cx="8656006" cy="5339750"/>
          </a:xfrm>
        </p:spPr>
        <p:txBody>
          <a:bodyPr/>
          <a:lstStyle/>
          <a:p>
            <a:r>
              <a:rPr lang="en-US" dirty="0"/>
              <a:t>CTC_FA_WITHDRAWN_F03_SVC_IND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618374" y="1418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Campus Community &gt; Service Indicators (Student) &gt; Mass Assign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2568" y="2410512"/>
            <a:ext cx="183931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specific query is to be run </a:t>
            </a:r>
            <a:r>
              <a:rPr lang="en-US" i="1" dirty="0"/>
              <a:t>before</a:t>
            </a:r>
            <a:r>
              <a:rPr lang="en-US" dirty="0"/>
              <a:t> grades post . . . </a:t>
            </a:r>
          </a:p>
          <a:p>
            <a:endParaRPr lang="en-US" dirty="0"/>
          </a:p>
          <a:p>
            <a:r>
              <a:rPr lang="en-US" dirty="0"/>
              <a:t>Review the R2T4 Processing Guide for a query to run </a:t>
            </a:r>
            <a:r>
              <a:rPr lang="en-US" i="1" dirty="0"/>
              <a:t>after </a:t>
            </a:r>
            <a:r>
              <a:rPr lang="en-US" dirty="0"/>
              <a:t>grades post.</a:t>
            </a:r>
          </a:p>
        </p:txBody>
      </p:sp>
    </p:spTree>
    <p:extLst>
      <p:ext uri="{BB962C8B-B14F-4D97-AF65-F5344CB8AC3E}">
        <p14:creationId xmlns:p14="http://schemas.microsoft.com/office/powerpoint/2010/main" val="8954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SERVICE INDICATOR LIST QUERY</a:t>
            </a:r>
          </a:p>
        </p:txBody>
      </p:sp>
    </p:spTree>
    <p:extLst>
      <p:ext uri="{BB962C8B-B14F-4D97-AF65-F5344CB8AC3E}">
        <p14:creationId xmlns:p14="http://schemas.microsoft.com/office/powerpoint/2010/main" val="195371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 term (batch)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98483"/>
            <a:ext cx="8336975" cy="5226628"/>
          </a:xfrm>
        </p:spPr>
        <p:txBody>
          <a:bodyPr/>
          <a:lstStyle/>
          <a:p>
            <a:r>
              <a:rPr lang="en-US" dirty="0"/>
              <a:t>2-STEP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5464000"/>
              </p:ext>
            </p:extLst>
          </p:nvPr>
        </p:nvGraphicFramePr>
        <p:xfrm>
          <a:off x="1302142" y="1642600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26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INDICATOR LIST OPTIONS IN QUERTY VIEWER WITH THE SERVICE INDICATOR LIST QUERY ANNOTATED " title="SERVICE INDICATOR LIST OPTIONS IN QUERTY VIEWER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" y="1414699"/>
            <a:ext cx="8637176" cy="3889357"/>
          </a:xfrm>
          <a:prstGeom prst="rect">
            <a:avLst/>
          </a:prstGeom>
          <a:ln>
            <a:solidFill>
              <a:srgbClr val="00376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14" y="252157"/>
            <a:ext cx="8342563" cy="786457"/>
          </a:xfrm>
        </p:spPr>
        <p:txBody>
          <a:bodyPr/>
          <a:lstStyle/>
          <a:p>
            <a:r>
              <a:rPr lang="en-US" dirty="0"/>
              <a:t>R2t4 processing cont’d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489666" y="141469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Reporting Tools &gt; Query &gt; Query Viewer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40" y="889852"/>
            <a:ext cx="8336975" cy="5251176"/>
          </a:xfrm>
        </p:spPr>
        <p:txBody>
          <a:bodyPr/>
          <a:lstStyle/>
          <a:p>
            <a:r>
              <a:rPr lang="en-US" dirty="0"/>
              <a:t>RUN SERVICE INDICATOR LIST QUERY</a:t>
            </a:r>
          </a:p>
        </p:txBody>
      </p:sp>
    </p:spTree>
    <p:extLst>
      <p:ext uri="{BB962C8B-B14F-4D97-AF65-F5344CB8AC3E}">
        <p14:creationId xmlns:p14="http://schemas.microsoft.com/office/powerpoint/2010/main" val="287451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54" y="294198"/>
            <a:ext cx="8547023" cy="786457"/>
          </a:xfrm>
        </p:spPr>
        <p:txBody>
          <a:bodyPr/>
          <a:lstStyle/>
          <a:p>
            <a:r>
              <a:rPr lang="en-US" dirty="0"/>
              <a:t>R2t4 processing cont’d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48" y="889853"/>
            <a:ext cx="8433068" cy="5251176"/>
          </a:xfrm>
        </p:spPr>
        <p:txBody>
          <a:bodyPr/>
          <a:lstStyle/>
          <a:p>
            <a:r>
              <a:rPr lang="en-US" dirty="0"/>
              <a:t>RUN SERVICE INDICATOR LIST QUERY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" y="1543868"/>
            <a:ext cx="8869146" cy="2198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06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REVIEWING LDA</a:t>
            </a:r>
          </a:p>
        </p:txBody>
      </p:sp>
    </p:spTree>
    <p:extLst>
      <p:ext uri="{BB962C8B-B14F-4D97-AF65-F5344CB8AC3E}">
        <p14:creationId xmlns:p14="http://schemas.microsoft.com/office/powerpoint/2010/main" val="84523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5" y="1520887"/>
            <a:ext cx="8550111" cy="365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54" y="294198"/>
            <a:ext cx="8547023" cy="786457"/>
          </a:xfrm>
        </p:spPr>
        <p:txBody>
          <a:bodyPr/>
          <a:lstStyle/>
          <a:p>
            <a:r>
              <a:rPr lang="en-US" dirty="0"/>
              <a:t>VIEW CUSTOMER ACCOUNTS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48" y="889853"/>
            <a:ext cx="8433068" cy="5251176"/>
          </a:xfrm>
        </p:spPr>
        <p:txBody>
          <a:bodyPr/>
          <a:lstStyle/>
          <a:p>
            <a:r>
              <a:rPr lang="en-US" dirty="0"/>
              <a:t>REVIEWING LDA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44845" y="108065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Student Financials &gt; View Customer Account</a:t>
            </a:r>
          </a:p>
        </p:txBody>
      </p:sp>
    </p:spTree>
    <p:extLst>
      <p:ext uri="{BB962C8B-B14F-4D97-AF65-F5344CB8AC3E}">
        <p14:creationId xmlns:p14="http://schemas.microsoft.com/office/powerpoint/2010/main" val="149282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54" y="294198"/>
            <a:ext cx="8547023" cy="786457"/>
          </a:xfrm>
        </p:spPr>
        <p:txBody>
          <a:bodyPr/>
          <a:lstStyle/>
          <a:p>
            <a:r>
              <a:rPr lang="en-US" dirty="0"/>
              <a:t>VIEW CUSTOMER ACCOUNTS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48" y="889853"/>
            <a:ext cx="8433068" cy="5251176"/>
          </a:xfrm>
        </p:spPr>
        <p:txBody>
          <a:bodyPr/>
          <a:lstStyle/>
          <a:p>
            <a:r>
              <a:rPr lang="en-US" dirty="0"/>
              <a:t>REVIEWING LDA 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" y="1495852"/>
            <a:ext cx="8742935" cy="3830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5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4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4" y="1355528"/>
            <a:ext cx="8690037" cy="2400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221355"/>
            <a:ext cx="7815034" cy="2222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854" y="294198"/>
            <a:ext cx="8547023" cy="786457"/>
          </a:xfrm>
        </p:spPr>
        <p:txBody>
          <a:bodyPr/>
          <a:lstStyle/>
          <a:p>
            <a:r>
              <a:rPr lang="en-US" dirty="0"/>
              <a:t>VIEW CUSTOMER ACCOUNTS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448" y="889853"/>
            <a:ext cx="8433068" cy="5251176"/>
          </a:xfrm>
        </p:spPr>
        <p:txBody>
          <a:bodyPr/>
          <a:lstStyle/>
          <a:p>
            <a:r>
              <a:rPr lang="en-US" dirty="0"/>
              <a:t>REVIEWING LDA CONT’D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7300" y="2547257"/>
            <a:ext cx="5274129" cy="3069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8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IDENTIFYING POST-WITHDRAWAL DISBURSEMENT STUDENTS</a:t>
            </a:r>
          </a:p>
        </p:txBody>
      </p:sp>
    </p:spTree>
    <p:extLst>
      <p:ext uri="{BB962C8B-B14F-4D97-AF65-F5344CB8AC3E}">
        <p14:creationId xmlns:p14="http://schemas.microsoft.com/office/powerpoint/2010/main" val="377971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query viewer with CTC_FA_POST_WITHDRAWN query in query name area">
            <a:extLst>
              <a:ext uri="{FF2B5EF4-FFF2-40B4-BE49-F238E27FC236}">
                <a16:creationId xmlns:a16="http://schemas.microsoft.com/office/drawing/2014/main" id="{13B3E754-0A20-78F2-F279-E43B10F2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7" y="1804701"/>
            <a:ext cx="8569030" cy="3248598"/>
          </a:xfrm>
          <a:prstGeom prst="rect">
            <a:avLst/>
          </a:prstGeom>
          <a:ln>
            <a:solidFill>
              <a:srgbClr val="00376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14" y="252157"/>
            <a:ext cx="8342563" cy="786457"/>
          </a:xfrm>
        </p:spPr>
        <p:txBody>
          <a:bodyPr/>
          <a:lstStyle/>
          <a:p>
            <a:r>
              <a:rPr lang="en-US" dirty="0"/>
              <a:t>R2t4 processing cont’d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489666" y="141469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Reporting Tools &gt; Query &gt; Query Viewer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40" y="889852"/>
            <a:ext cx="8336975" cy="5251176"/>
          </a:xfrm>
        </p:spPr>
        <p:txBody>
          <a:bodyPr/>
          <a:lstStyle/>
          <a:p>
            <a:r>
              <a:rPr lang="en-US" dirty="0"/>
              <a:t>POST-WITHDRAWAL DISBURSEMENT QUERY</a:t>
            </a:r>
          </a:p>
        </p:txBody>
      </p:sp>
    </p:spTree>
    <p:extLst>
      <p:ext uri="{BB962C8B-B14F-4D97-AF65-F5344CB8AC3E}">
        <p14:creationId xmlns:p14="http://schemas.microsoft.com/office/powerpoint/2010/main" val="423075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ADJUST AND UNDISBURSE</a:t>
            </a:r>
          </a:p>
        </p:txBody>
      </p:sp>
    </p:spTree>
    <p:extLst>
      <p:ext uri="{BB962C8B-B14F-4D97-AF65-F5344CB8AC3E}">
        <p14:creationId xmlns:p14="http://schemas.microsoft.com/office/powerpoint/2010/main" val="87645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5" y="1172790"/>
            <a:ext cx="8573643" cy="4209282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aid &amp; </a:t>
            </a:r>
            <a:r>
              <a:rPr lang="en-US" dirty="0" err="1"/>
              <a:t>undisburse</a:t>
            </a:r>
            <a:r>
              <a:rPr lang="en-US" dirty="0"/>
              <a:t> aid cont’d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23147" y="96019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Financial Aid &gt; Return to Title IV Funds </a:t>
            </a:r>
          </a:p>
        </p:txBody>
      </p:sp>
    </p:spTree>
    <p:extLst>
      <p:ext uri="{BB962C8B-B14F-4D97-AF65-F5344CB8AC3E}">
        <p14:creationId xmlns:p14="http://schemas.microsoft.com/office/powerpoint/2010/main" val="3797866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7" y="1246612"/>
            <a:ext cx="8868915" cy="4110913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aid &amp; </a:t>
            </a:r>
            <a:r>
              <a:rPr lang="en-US" dirty="0" err="1"/>
              <a:t>undisburse</a:t>
            </a:r>
            <a:r>
              <a:rPr lang="en-US" dirty="0"/>
              <a:t> cont’d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108847" y="105888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Financial Aid &gt; Awards &gt; Award Processing &gt; Assign Awards to a Student </a:t>
            </a:r>
          </a:p>
        </p:txBody>
      </p:sp>
    </p:spTree>
    <p:extLst>
      <p:ext uri="{BB962C8B-B14F-4D97-AF65-F5344CB8AC3E}">
        <p14:creationId xmlns:p14="http://schemas.microsoft.com/office/powerpoint/2010/main" val="279970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aid &amp; </a:t>
            </a:r>
            <a:r>
              <a:rPr lang="en-US" dirty="0" err="1"/>
              <a:t>undisburse</a:t>
            </a:r>
            <a:r>
              <a:rPr lang="en-US" dirty="0"/>
              <a:t> aid cont’d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7" y="1130056"/>
            <a:ext cx="8717561" cy="32578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89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7" y="1248579"/>
            <a:ext cx="8455420" cy="4084398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aid &amp; </a:t>
            </a:r>
            <a:r>
              <a:rPr lang="en-US" dirty="0" err="1"/>
              <a:t>undisburse</a:t>
            </a:r>
            <a:r>
              <a:rPr lang="en-US" dirty="0"/>
              <a:t> aid cont’d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067" y="5315224"/>
            <a:ext cx="26452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Before</a:t>
            </a:r>
            <a:r>
              <a:rPr lang="en-US" dirty="0"/>
              <a:t> – select Authorize and Disburse and the new amount the student earned will reflect in the </a:t>
            </a:r>
            <a:r>
              <a:rPr lang="en-US" dirty="0" err="1"/>
              <a:t>Auth</a:t>
            </a:r>
            <a:r>
              <a:rPr lang="en-US" dirty="0"/>
              <a:t> &amp; </a:t>
            </a:r>
            <a:r>
              <a:rPr lang="en-US" dirty="0" err="1"/>
              <a:t>Disb</a:t>
            </a:r>
            <a:r>
              <a:rPr lang="en-US" dirty="0"/>
              <a:t> rows.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167751" y="98696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Financial Aid &gt; Disbursement &gt; Disburse Aid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751" y="5315224"/>
            <a:ext cx="26452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After</a:t>
            </a:r>
            <a:r>
              <a:rPr lang="en-US" dirty="0"/>
              <a:t> – the amount of Pell the student earned is now reflected in </a:t>
            </a:r>
            <a:r>
              <a:rPr lang="en-US" dirty="0" err="1"/>
              <a:t>Auth</a:t>
            </a:r>
            <a:r>
              <a:rPr lang="en-US" dirty="0"/>
              <a:t> &amp; </a:t>
            </a:r>
            <a:r>
              <a:rPr lang="en-US" dirty="0" err="1"/>
              <a:t>Disb</a:t>
            </a:r>
            <a:r>
              <a:rPr lang="en-US" dirty="0"/>
              <a:t>, and also in View Customer Accounts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73568" y="3755791"/>
            <a:ext cx="196381" cy="1559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038089" y="3688285"/>
            <a:ext cx="1336824" cy="16446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97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3" y="1255841"/>
            <a:ext cx="8954637" cy="3835380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aid &amp; </a:t>
            </a:r>
            <a:r>
              <a:rPr lang="en-US" dirty="0" err="1"/>
              <a:t>undisburse</a:t>
            </a:r>
            <a:r>
              <a:rPr lang="en-US" dirty="0"/>
              <a:t> aid cont’d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6485" y="5192486"/>
            <a:ext cx="374592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correct amount of Pell the student earned now reflects in View Customer Accounts.  </a:t>
            </a:r>
            <a:r>
              <a:rPr lang="en-US" u="sng" dirty="0"/>
              <a:t>Contact SF to set the amount the student now owes.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978218" y="99423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Student Financials &gt; View Customer Accounts</a:t>
            </a:r>
          </a:p>
        </p:txBody>
      </p:sp>
    </p:spTree>
    <p:extLst>
      <p:ext uri="{BB962C8B-B14F-4D97-AF65-F5344CB8AC3E}">
        <p14:creationId xmlns:p14="http://schemas.microsoft.com/office/powerpoint/2010/main" val="2970164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8" y="3089950"/>
            <a:ext cx="8302337" cy="786457"/>
          </a:xfrm>
        </p:spPr>
        <p:txBody>
          <a:bodyPr/>
          <a:lstStyle/>
          <a:p>
            <a:pPr algn="ctr"/>
            <a:r>
              <a:rPr lang="en-US" sz="4500" dirty="0"/>
              <a:t>Demonstration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4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2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REVIEWING </a:t>
            </a:r>
          </a:p>
          <a:p>
            <a:pPr marL="0" indent="0" algn="ctr">
              <a:buNone/>
            </a:pPr>
            <a:r>
              <a:rPr lang="en-US" sz="4000" b="1" dirty="0"/>
              <a:t>CUSTOMER ACCOUNT</a:t>
            </a:r>
          </a:p>
        </p:txBody>
      </p:sp>
    </p:spTree>
    <p:extLst>
      <p:ext uri="{BB962C8B-B14F-4D97-AF65-F5344CB8AC3E}">
        <p14:creationId xmlns:p14="http://schemas.microsoft.com/office/powerpoint/2010/main" val="44867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8" y="3089950"/>
            <a:ext cx="8302337" cy="786457"/>
          </a:xfrm>
        </p:spPr>
        <p:txBody>
          <a:bodyPr/>
          <a:lstStyle/>
          <a:p>
            <a:pPr algn="ctr"/>
            <a:r>
              <a:rPr lang="en-US" sz="4500" dirty="0"/>
              <a:t>Demonstration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613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ASSIGN F05 </a:t>
            </a:r>
          </a:p>
          <a:p>
            <a:pPr marL="0" indent="0" algn="ctr">
              <a:buNone/>
            </a:pPr>
            <a:r>
              <a:rPr lang="en-US" sz="4000" b="1" dirty="0"/>
              <a:t>SERVICE INDICATOR</a:t>
            </a:r>
          </a:p>
        </p:txBody>
      </p:sp>
    </p:spTree>
    <p:extLst>
      <p:ext uri="{BB962C8B-B14F-4D97-AF65-F5344CB8AC3E}">
        <p14:creationId xmlns:p14="http://schemas.microsoft.com/office/powerpoint/2010/main" val="3489428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F05 service </a:t>
            </a:r>
            <a:r>
              <a:rPr lang="en-US" dirty="0" err="1"/>
              <a:t>ind</a:t>
            </a:r>
            <a:r>
              <a:rPr lang="en-US" dirty="0"/>
              <a:t> ASSIGNMENT CONT’D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1" y="1688888"/>
            <a:ext cx="8500574" cy="2550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840757"/>
            <a:ext cx="8336975" cy="5300271"/>
          </a:xfrm>
        </p:spPr>
        <p:txBody>
          <a:bodyPr/>
          <a:lstStyle/>
          <a:p>
            <a:r>
              <a:rPr lang="en-US" dirty="0"/>
              <a:t>MANUALLY ASSIGN F05 SERVICE INDICATOR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49504" y="1291587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Campus Community &gt; Service Indicator (Student) &gt; Manage Service Indicators  </a:t>
            </a:r>
          </a:p>
        </p:txBody>
      </p:sp>
    </p:spTree>
    <p:extLst>
      <p:ext uri="{BB962C8B-B14F-4D97-AF65-F5344CB8AC3E}">
        <p14:creationId xmlns:p14="http://schemas.microsoft.com/office/powerpoint/2010/main" val="3756473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0" y="1251249"/>
            <a:ext cx="4341298" cy="5548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410" y="294198"/>
            <a:ext cx="8492467" cy="786457"/>
          </a:xfrm>
        </p:spPr>
        <p:txBody>
          <a:bodyPr/>
          <a:lstStyle/>
          <a:p>
            <a:r>
              <a:rPr lang="en-US" dirty="0"/>
              <a:t>F05 service </a:t>
            </a:r>
            <a:r>
              <a:rPr lang="en-US" dirty="0" err="1"/>
              <a:t>ind</a:t>
            </a:r>
            <a:r>
              <a:rPr lang="en-US" dirty="0"/>
              <a:t> ASSIGNMENT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410" y="846894"/>
            <a:ext cx="8336975" cy="5294134"/>
          </a:xfrm>
        </p:spPr>
        <p:txBody>
          <a:bodyPr/>
          <a:lstStyle/>
          <a:p>
            <a:r>
              <a:rPr lang="en-US" dirty="0"/>
              <a:t>MANUALLY ASSIGN F05 SERVICE INDICATOR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782874" y="153148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Campus Community &gt; Service Indicator (Student) &gt; Manage Service Indicators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097" y="4708634"/>
            <a:ext cx="272217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376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Service Impacts can be different for each institution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98171" y="4897821"/>
            <a:ext cx="3987926" cy="1184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7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8" y="3089950"/>
            <a:ext cx="8302337" cy="786457"/>
          </a:xfrm>
        </p:spPr>
        <p:txBody>
          <a:bodyPr/>
          <a:lstStyle/>
          <a:p>
            <a:pPr algn="ctr"/>
            <a:r>
              <a:rPr lang="en-US" sz="4500" dirty="0"/>
              <a:t>Demonstration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921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202" y="1170620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01" y="1753327"/>
            <a:ext cx="8336975" cy="38251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Identify students to be reviewed for R2T4 by Mass Assigning F03 Service Indicator </a:t>
            </a:r>
          </a:p>
          <a:p>
            <a:r>
              <a:rPr lang="en-US" sz="2400" dirty="0"/>
              <a:t>Understand what the two different F03 queries pull and when to run them</a:t>
            </a:r>
          </a:p>
          <a:p>
            <a:r>
              <a:rPr lang="en-US" sz="2400" dirty="0"/>
              <a:t>Understand where in ctcLink you can determine last date of academic related activity or last date of attendance</a:t>
            </a:r>
          </a:p>
          <a:p>
            <a:r>
              <a:rPr lang="en-US" sz="2400" dirty="0"/>
              <a:t>Understand how to identify post-withdrawal disbursement students</a:t>
            </a:r>
          </a:p>
          <a:p>
            <a:r>
              <a:rPr lang="en-US" sz="2400" dirty="0"/>
              <a:t>Reduce aid and </a:t>
            </a:r>
            <a:r>
              <a:rPr lang="en-US" sz="2400" dirty="0" err="1"/>
              <a:t>undisburse</a:t>
            </a:r>
            <a:r>
              <a:rPr lang="en-US" sz="2400" dirty="0"/>
              <a:t>/</a:t>
            </a:r>
            <a:r>
              <a:rPr lang="en-US" sz="2400" dirty="0" err="1"/>
              <a:t>redisburse</a:t>
            </a:r>
            <a:endParaRPr lang="en-US" sz="2400" dirty="0"/>
          </a:p>
          <a:p>
            <a:r>
              <a:rPr lang="en-US" sz="2400" dirty="0"/>
              <a:t>Review Customer Account </a:t>
            </a:r>
          </a:p>
          <a:p>
            <a:r>
              <a:rPr lang="en-US" sz="2400" dirty="0"/>
              <a:t>Add a F05 Service Indicator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Training for R2T4 Processing is complete!</a:t>
            </a:r>
          </a:p>
          <a:p>
            <a:r>
              <a:rPr lang="en-US" dirty="0"/>
              <a:t>Please review the R2T4 Processing Guide before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7359043"/>
              </p:ext>
            </p:extLst>
          </p:nvPr>
        </p:nvGraphicFramePr>
        <p:xfrm>
          <a:off x="422561" y="1908822"/>
          <a:ext cx="5619688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3729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425959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 – 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 of R2T4</a:t>
                      </a:r>
                      <a:r>
                        <a:rPr lang="en-US" baseline="0" dirty="0"/>
                        <a:t>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53269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9:15 – 9:20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Identify R2T4 Students (F03)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76494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9:20 – 9:25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Tracking Last</a:t>
                      </a:r>
                      <a:r>
                        <a:rPr lang="en-US" baseline="0" dirty="0"/>
                        <a:t> Date of 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49361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9:25 – 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Identifying</a:t>
                      </a:r>
                      <a:r>
                        <a:rPr lang="en-US" baseline="0" dirty="0"/>
                        <a:t> Post Withdrawal Disbursement Students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7202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9:30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Aid/</a:t>
                      </a:r>
                      <a:r>
                        <a:rPr lang="en-US" dirty="0" err="1"/>
                        <a:t>Undisbursing</a:t>
                      </a:r>
                      <a:r>
                        <a:rPr lang="en-US" dirty="0"/>
                        <a:t>/Disbursing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73769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Checking</a:t>
                      </a:r>
                      <a:r>
                        <a:rPr lang="en-US" baseline="0" dirty="0"/>
                        <a:t> Customer Acct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082471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10:20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Adding F05 Service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23284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 Wrap-Up / Q &amp;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2448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not all processes will be able to be </a:t>
            </a:r>
            <a:r>
              <a:rPr lang="en-US" dirty="0" err="1"/>
              <a:t>demo’d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118625" cy="797070"/>
          </a:xfrm>
        </p:spPr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277884"/>
            <a:ext cx="8336975" cy="4330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Silence phones, please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On WebEx, mute your line when not speaking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800" b="1" i="1" dirty="0"/>
              <a:t>Do NOT place WebEx line on hold.  Use mute.</a:t>
            </a:r>
            <a:endParaRPr lang="en-US" b="1" i="1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133276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72351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Identify students to be reviewed for R2T4 by Mass Assigning F03 Service Indicator </a:t>
            </a:r>
          </a:p>
          <a:p>
            <a:r>
              <a:rPr lang="en-US" sz="2400" dirty="0"/>
              <a:t>Understand what the two different F03 queries pull and when to run them</a:t>
            </a:r>
          </a:p>
          <a:p>
            <a:r>
              <a:rPr lang="en-US" sz="2400" dirty="0"/>
              <a:t>Understand where in ctcLink you can determine last date of academic related activity or last date of attendance</a:t>
            </a:r>
          </a:p>
          <a:p>
            <a:r>
              <a:rPr lang="en-US" sz="2400" dirty="0"/>
              <a:t>Understand how to identify post-withdrawal disbursement students</a:t>
            </a:r>
          </a:p>
          <a:p>
            <a:r>
              <a:rPr lang="en-US" sz="2400" dirty="0"/>
              <a:t>Reduce aid and </a:t>
            </a:r>
            <a:r>
              <a:rPr lang="en-US" sz="2400" dirty="0" err="1"/>
              <a:t>undisburse</a:t>
            </a:r>
            <a:r>
              <a:rPr lang="en-US" sz="2400" dirty="0"/>
              <a:t>/</a:t>
            </a:r>
            <a:r>
              <a:rPr lang="en-US" sz="2400" dirty="0" err="1"/>
              <a:t>redisburse</a:t>
            </a:r>
            <a:endParaRPr lang="en-US" sz="2400" dirty="0"/>
          </a:p>
          <a:p>
            <a:r>
              <a:rPr lang="en-US" sz="2400" dirty="0"/>
              <a:t>Review Customer Account </a:t>
            </a:r>
          </a:p>
          <a:p>
            <a:r>
              <a:rPr lang="en-US" sz="2400" dirty="0"/>
              <a:t>Add a F05 Service Indicator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OVERVIEW OF </a:t>
            </a:r>
          </a:p>
          <a:p>
            <a:pPr marL="0" indent="0" algn="ctr">
              <a:buNone/>
            </a:pPr>
            <a:r>
              <a:rPr lang="en-US" sz="4000" b="1" dirty="0"/>
              <a:t>R2T4 PROCESS</a:t>
            </a:r>
          </a:p>
        </p:txBody>
      </p:sp>
    </p:spTree>
    <p:extLst>
      <p:ext uri="{BB962C8B-B14F-4D97-AF65-F5344CB8AC3E}">
        <p14:creationId xmlns:p14="http://schemas.microsoft.com/office/powerpoint/2010/main" val="24154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266" y="233304"/>
            <a:ext cx="8390954" cy="786457"/>
          </a:xfrm>
        </p:spPr>
        <p:txBody>
          <a:bodyPr/>
          <a:lstStyle/>
          <a:p>
            <a:r>
              <a:rPr lang="en-US" dirty="0"/>
              <a:t>R2t4 processing high level overview</a:t>
            </a:r>
          </a:p>
        </p:txBody>
      </p:sp>
      <p:pic>
        <p:nvPicPr>
          <p:cNvPr id="5" name="Content Placeholder 4" descr="A picture containing chart">
            <a:extLst>
              <a:ext uri="{FF2B5EF4-FFF2-40B4-BE49-F238E27FC236}">
                <a16:creationId xmlns:a16="http://schemas.microsoft.com/office/drawing/2014/main" id="{6B767D9D-9B17-86FB-B138-588552F6D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" y="823818"/>
            <a:ext cx="7497820" cy="5921261"/>
          </a:xfrm>
          <a:ln>
            <a:solidFill>
              <a:srgbClr val="003764"/>
            </a:solidFill>
          </a:ln>
        </p:spPr>
      </p:pic>
    </p:spTree>
    <p:extLst>
      <p:ext uri="{BB962C8B-B14F-4D97-AF65-F5344CB8AC3E}">
        <p14:creationId xmlns:p14="http://schemas.microsoft.com/office/powerpoint/2010/main" val="21737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305084"/>
            <a:ext cx="8302337" cy="786457"/>
          </a:xfrm>
        </p:spPr>
        <p:txBody>
          <a:bodyPr>
            <a:normAutofit/>
          </a:bodyPr>
          <a:lstStyle/>
          <a:p>
            <a:r>
              <a:rPr lang="en-US" dirty="0"/>
              <a:t>R2t4 processing high level cont’d</a:t>
            </a:r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751F8477-B353-168C-27EE-3CC27B41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" y="912914"/>
            <a:ext cx="8280865" cy="5775903"/>
          </a:xfrm>
          <a:noFill/>
          <a:ln>
            <a:solidFill>
              <a:srgbClr val="00376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E1CA0-4E35-7EBB-26B3-F6F9D5ED4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4" y="912913"/>
            <a:ext cx="470702" cy="57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4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purl.org/dc/dcmitype/"/>
    <ds:schemaRef ds:uri="http://schemas.microsoft.com/sharepoint/v3"/>
    <ds:schemaRef ds:uri="http://schemas.microsoft.com/office/2006/metadata/properties"/>
    <ds:schemaRef ds:uri="686bc730-dfb5-4557-ac43-64e2aeb71117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4"/>
    <ds:schemaRef ds:uri="dbb9891f-5342-44b3-9004-2472729e727f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16411</TotalTime>
  <Words>883</Words>
  <Application>Microsoft Office PowerPoint</Application>
  <PresentationFormat>On-screen Show (4:3)</PresentationFormat>
  <Paragraphs>177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Wingdings</vt:lpstr>
      <vt:lpstr>Office Theme</vt:lpstr>
      <vt:lpstr>Fa r2t4  Just In Time training</vt:lpstr>
      <vt:lpstr>PowerPoint Presentation</vt:lpstr>
      <vt:lpstr>PowerPoint Presentation</vt:lpstr>
      <vt:lpstr>Logistics and Agenda</vt:lpstr>
      <vt:lpstr>ground rules</vt:lpstr>
      <vt:lpstr>Objectives</vt:lpstr>
      <vt:lpstr>PowerPoint Presentation</vt:lpstr>
      <vt:lpstr>R2t4 processing high level overview</vt:lpstr>
      <vt:lpstr>R2t4 processing high level cont’d</vt:lpstr>
      <vt:lpstr>PowerPoint Presentation</vt:lpstr>
      <vt:lpstr>Identifying r2t4 students</vt:lpstr>
      <vt:lpstr>Mass assign f03 service indicator</vt:lpstr>
      <vt:lpstr>PowerPoint Presentation</vt:lpstr>
      <vt:lpstr>Fa term (batch)</vt:lpstr>
      <vt:lpstr>R2t4 processing cont’d</vt:lpstr>
      <vt:lpstr>R2t4 processing cont’d</vt:lpstr>
      <vt:lpstr>PowerPoint Presentation</vt:lpstr>
      <vt:lpstr>VIEW CUSTOMER ACCOUNTS</vt:lpstr>
      <vt:lpstr>VIEW CUSTOMER ACCOUNTS</vt:lpstr>
      <vt:lpstr>VIEW CUSTOMER ACCOUNTS</vt:lpstr>
      <vt:lpstr>PowerPoint Presentation</vt:lpstr>
      <vt:lpstr>R2t4 processing cont’d</vt:lpstr>
      <vt:lpstr>PowerPoint Presentation</vt:lpstr>
      <vt:lpstr>Adjust aid &amp; undisburse aid cont’d</vt:lpstr>
      <vt:lpstr>Adjust aid &amp; undisburse cont’d</vt:lpstr>
      <vt:lpstr>Adjust aid &amp; undisburse aid cont’d</vt:lpstr>
      <vt:lpstr>Adjust aid &amp; undisburse aid cont’d</vt:lpstr>
      <vt:lpstr>Adjust aid &amp; undisburse aid cont’d</vt:lpstr>
      <vt:lpstr>Demonstration </vt:lpstr>
      <vt:lpstr>PowerPoint Presentation</vt:lpstr>
      <vt:lpstr>Demonstration </vt:lpstr>
      <vt:lpstr>PowerPoint Presentation</vt:lpstr>
      <vt:lpstr>F05 service ind ASSIGNMENT CONT’D</vt:lpstr>
      <vt:lpstr>F05 service ind ASSIGNMENT CONT’D</vt:lpstr>
      <vt:lpstr>Demonstration 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811</cp:revision>
  <dcterms:created xsi:type="dcterms:W3CDTF">2019-02-17T19:57:33Z</dcterms:created>
  <dcterms:modified xsi:type="dcterms:W3CDTF">2022-10-24T23:41:02Z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