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6"/>
  </p:notesMasterIdLst>
  <p:sldIdLst>
    <p:sldId id="256" r:id="rId2"/>
    <p:sldId id="296" r:id="rId3"/>
    <p:sldId id="295" r:id="rId4"/>
    <p:sldId id="259" r:id="rId5"/>
    <p:sldId id="356" r:id="rId6"/>
    <p:sldId id="318" r:id="rId7"/>
    <p:sldId id="260" r:id="rId8"/>
    <p:sldId id="297" r:id="rId9"/>
    <p:sldId id="298" r:id="rId10"/>
    <p:sldId id="299" r:id="rId11"/>
    <p:sldId id="300" r:id="rId12"/>
    <p:sldId id="319" r:id="rId13"/>
    <p:sldId id="262" r:id="rId14"/>
    <p:sldId id="302" r:id="rId15"/>
    <p:sldId id="321" r:id="rId16"/>
    <p:sldId id="303" r:id="rId17"/>
    <p:sldId id="314" r:id="rId18"/>
    <p:sldId id="315" r:id="rId19"/>
    <p:sldId id="325" r:id="rId20"/>
    <p:sldId id="326" r:id="rId21"/>
    <p:sldId id="309" r:id="rId22"/>
    <p:sldId id="310" r:id="rId23"/>
    <p:sldId id="311" r:id="rId24"/>
    <p:sldId id="328" r:id="rId25"/>
    <p:sldId id="263" r:id="rId26"/>
    <p:sldId id="304" r:id="rId27"/>
    <p:sldId id="353" r:id="rId28"/>
    <p:sldId id="265" r:id="rId29"/>
    <p:sldId id="348" r:id="rId30"/>
    <p:sldId id="349" r:id="rId31"/>
    <p:sldId id="305" r:id="rId32"/>
    <p:sldId id="333" r:id="rId33"/>
    <p:sldId id="334" r:id="rId34"/>
    <p:sldId id="335" r:id="rId35"/>
    <p:sldId id="350" r:id="rId36"/>
    <p:sldId id="317" r:id="rId37"/>
    <p:sldId id="336" r:id="rId38"/>
    <p:sldId id="337" r:id="rId39"/>
    <p:sldId id="338" r:id="rId40"/>
    <p:sldId id="329" r:id="rId41"/>
    <p:sldId id="339" r:id="rId42"/>
    <p:sldId id="341" r:id="rId43"/>
    <p:sldId id="351" r:id="rId44"/>
    <p:sldId id="340" r:id="rId45"/>
    <p:sldId id="352" r:id="rId46"/>
    <p:sldId id="331" r:id="rId47"/>
    <p:sldId id="342" r:id="rId48"/>
    <p:sldId id="355" r:id="rId49"/>
    <p:sldId id="354" r:id="rId50"/>
    <p:sldId id="332" r:id="rId51"/>
    <p:sldId id="345" r:id="rId52"/>
    <p:sldId id="346" r:id="rId53"/>
    <p:sldId id="347" r:id="rId54"/>
    <p:sldId id="278" r:id="rId55"/>
  </p:sldIdLst>
  <p:sldSz cx="9144000" cy="5143500" type="screen16x9"/>
  <p:notesSz cx="6858000" cy="9144000"/>
  <p:embeddedFontLst>
    <p:embeddedFont>
      <p:font typeface="Vidaloka" panose="020B0604020202020204" charset="0"/>
      <p:regular r:id="rId57"/>
    </p:embeddedFont>
    <p:embeddedFont>
      <p:font typeface="Calibri" panose="020F0502020204030204" pitchFamily="34" charset="0"/>
      <p:regular r:id="rId58"/>
      <p:bold r:id="rId59"/>
      <p:italic r:id="rId60"/>
      <p:boldItalic r:id="rId61"/>
    </p:embeddedFont>
    <p:embeddedFont>
      <p:font typeface="Merriweather Light" panose="020B0604020202020204" charset="0"/>
      <p:regular r:id="rId62"/>
      <p:bold r:id="rId63"/>
      <p:italic r:id="rId64"/>
      <p:boldItalic r:id="rId65"/>
    </p:embeddedFont>
    <p:embeddedFont>
      <p:font typeface="Abril Fatface" panose="020B0604020202020204" charset="0"/>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621C6B8-9E20-44DC-97FE-2420179D05BB}">
          <p14:sldIdLst>
            <p14:sldId id="256"/>
            <p14:sldId id="296"/>
            <p14:sldId id="295"/>
            <p14:sldId id="259"/>
            <p14:sldId id="356"/>
            <p14:sldId id="318"/>
            <p14:sldId id="260"/>
            <p14:sldId id="297"/>
            <p14:sldId id="298"/>
            <p14:sldId id="299"/>
            <p14:sldId id="300"/>
            <p14:sldId id="319"/>
            <p14:sldId id="262"/>
            <p14:sldId id="302"/>
            <p14:sldId id="321"/>
            <p14:sldId id="303"/>
            <p14:sldId id="314"/>
            <p14:sldId id="315"/>
            <p14:sldId id="325"/>
            <p14:sldId id="326"/>
            <p14:sldId id="309"/>
            <p14:sldId id="310"/>
            <p14:sldId id="311"/>
            <p14:sldId id="328"/>
            <p14:sldId id="263"/>
            <p14:sldId id="304"/>
            <p14:sldId id="353"/>
            <p14:sldId id="265"/>
            <p14:sldId id="348"/>
            <p14:sldId id="349"/>
            <p14:sldId id="305"/>
            <p14:sldId id="333"/>
            <p14:sldId id="334"/>
            <p14:sldId id="335"/>
            <p14:sldId id="350"/>
            <p14:sldId id="317"/>
            <p14:sldId id="336"/>
            <p14:sldId id="337"/>
            <p14:sldId id="338"/>
            <p14:sldId id="329"/>
            <p14:sldId id="339"/>
            <p14:sldId id="341"/>
            <p14:sldId id="351"/>
            <p14:sldId id="340"/>
            <p14:sldId id="352"/>
            <p14:sldId id="331"/>
            <p14:sldId id="342"/>
            <p14:sldId id="355"/>
          </p14:sldIdLst>
        </p14:section>
        <p14:section name="Untitled Section" id="{57A38F1E-6E4D-4C6B-BFB5-1D1A9B0239E1}">
          <p14:sldIdLst>
            <p14:sldId id="354"/>
            <p14:sldId id="332"/>
            <p14:sldId id="345"/>
            <p14:sldId id="346"/>
            <p14:sldId id="34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5CED5-A3C9-4A29-B586-7CEECA0D5E5E}">
  <a:tblStyle styleId="{67F5CED5-A3C9-4A29-B586-7CEECA0D5E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8A67BEF-97A4-4A34-92A8-B4A8506E036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5663" autoAdjust="0"/>
  </p:normalViewPr>
  <p:slideViewPr>
    <p:cSldViewPr snapToGrid="0">
      <p:cViewPr varScale="1">
        <p:scale>
          <a:sx n="86" d="100"/>
          <a:sy n="86" d="100"/>
        </p:scale>
        <p:origin x="5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b4b686a97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b4b686a97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6"/>
            </a:gs>
            <a:gs pos="50000">
              <a:schemeClr val="accent5"/>
            </a:gs>
            <a:gs pos="100000">
              <a:schemeClr val="dk1"/>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1517975" y="1257750"/>
            <a:ext cx="6108000" cy="2628000"/>
          </a:xfrm>
          <a:prstGeom prst="rect">
            <a:avLst/>
          </a:prstGeom>
          <a:effectLst>
            <a:outerShdw blurRad="85725" dist="19050" dir="5400000" algn="bl" rotWithShape="0">
              <a:schemeClr val="dk1">
                <a:alpha val="40000"/>
              </a:schemeClr>
            </a:outerShdw>
          </a:effectLst>
        </p:spPr>
        <p:txBody>
          <a:bodyPr spcFirstLastPara="1" wrap="square" lIns="0" tIns="0" rIns="0" bIns="0" anchor="ctr" anchorCtr="0">
            <a:noAutofit/>
          </a:bodyPr>
          <a:lstStyle>
            <a:lvl1pPr lvl="0" algn="ctr" rtl="0">
              <a:spcBef>
                <a:spcPts val="0"/>
              </a:spcBef>
              <a:spcAft>
                <a:spcPts val="0"/>
              </a:spcAft>
              <a:buClr>
                <a:schemeClr val="lt2"/>
              </a:buClr>
              <a:buSzPts val="4800"/>
              <a:buNone/>
              <a:defRPr sz="48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32000">
              <a:schemeClr val="accent3"/>
            </a:gs>
            <a:gs pos="75000">
              <a:schemeClr val="accent5"/>
            </a:gs>
            <a:gs pos="100000">
              <a:schemeClr val="dk1"/>
            </a:gs>
          </a:gsLst>
          <a:path path="circle">
            <a:fillToRect l="50000" t="50000" r="50000" b="50000"/>
          </a:path>
          <a:tileRect/>
        </a:gradFill>
        <a:effectLst/>
      </p:bgPr>
    </p:bg>
    <p:spTree>
      <p:nvGrpSpPr>
        <p:cNvPr id="1" name="Shape 12"/>
        <p:cNvGrpSpPr/>
        <p:nvPr/>
      </p:nvGrpSpPr>
      <p:grpSpPr>
        <a:xfrm>
          <a:off x="0" y="0"/>
          <a:ext cx="0" cy="0"/>
          <a:chOff x="0" y="0"/>
          <a:chExt cx="0" cy="0"/>
        </a:xfrm>
      </p:grpSpPr>
      <p:grpSp>
        <p:nvGrpSpPr>
          <p:cNvPr id="13" name="Google Shape;13;p3"/>
          <p:cNvGrpSpPr/>
          <p:nvPr/>
        </p:nvGrpSpPr>
        <p:grpSpPr>
          <a:xfrm>
            <a:off x="0" y="-4"/>
            <a:ext cx="9144000" cy="5143506"/>
            <a:chOff x="0" y="-4"/>
            <a:chExt cx="9144000" cy="5143506"/>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p:nvPr/>
          </p:nvSpPr>
          <p:spPr>
            <a:xfrm>
              <a:off x="621650" y="621800"/>
              <a:ext cx="7908000" cy="3900300"/>
            </a:xfrm>
            <a:prstGeom prst="roundRect">
              <a:avLst>
                <a:gd name="adj" fmla="val 740"/>
              </a:avLst>
            </a:prstGeom>
            <a:solidFill>
              <a:schemeClr val="lt2"/>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7" name="Google Shape;17;p3"/>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8" name="Google Shape;18;p3"/>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9" name="Google Shape;19;p3"/>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20" name="Google Shape;20;p3"/>
          <p:cNvSpPr txBox="1">
            <a:spLocks noGrp="1"/>
          </p:cNvSpPr>
          <p:nvPr>
            <p:ph type="ctrTitle"/>
          </p:nvPr>
        </p:nvSpPr>
        <p:spPr>
          <a:xfrm>
            <a:off x="1344500" y="1583350"/>
            <a:ext cx="6455100" cy="1159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21" name="Google Shape;21;p3"/>
          <p:cNvSpPr txBox="1">
            <a:spLocks noGrp="1"/>
          </p:cNvSpPr>
          <p:nvPr>
            <p:ph type="subTitle" idx="1"/>
          </p:nvPr>
        </p:nvSpPr>
        <p:spPr>
          <a:xfrm>
            <a:off x="1344500" y="2763852"/>
            <a:ext cx="6455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600"/>
              <a:buNone/>
              <a:defRPr sz="1600">
                <a:solidFill>
                  <a:schemeClr val="dk2"/>
                </a:solidFill>
              </a:defRPr>
            </a:lvl1pPr>
            <a:lvl2pPr lvl="1" algn="ctr" rtl="0">
              <a:spcBef>
                <a:spcPts val="600"/>
              </a:spcBef>
              <a:spcAft>
                <a:spcPts val="0"/>
              </a:spcAft>
              <a:buClr>
                <a:schemeClr val="dk2"/>
              </a:buClr>
              <a:buSzPts val="2600"/>
              <a:buNone/>
              <a:defRPr sz="2600">
                <a:solidFill>
                  <a:schemeClr val="dk2"/>
                </a:solidFill>
              </a:defRPr>
            </a:lvl2pPr>
            <a:lvl3pPr lvl="2" algn="ctr" rtl="0">
              <a:spcBef>
                <a:spcPts val="600"/>
              </a:spcBef>
              <a:spcAft>
                <a:spcPts val="0"/>
              </a:spcAft>
              <a:buClr>
                <a:schemeClr val="dk2"/>
              </a:buClr>
              <a:buSzPts val="2600"/>
              <a:buNone/>
              <a:defRPr sz="2600">
                <a:solidFill>
                  <a:schemeClr val="dk2"/>
                </a:solidFill>
              </a:defRPr>
            </a:lvl3pPr>
            <a:lvl4pPr lvl="3" algn="ctr" rtl="0">
              <a:spcBef>
                <a:spcPts val="600"/>
              </a:spcBef>
              <a:spcAft>
                <a:spcPts val="0"/>
              </a:spcAft>
              <a:buClr>
                <a:schemeClr val="dk2"/>
              </a:buClr>
              <a:buSzPts val="2600"/>
              <a:buNone/>
              <a:defRPr sz="2600">
                <a:solidFill>
                  <a:schemeClr val="dk2"/>
                </a:solidFill>
              </a:defRPr>
            </a:lvl4pPr>
            <a:lvl5pPr lvl="4" algn="ctr" rtl="0">
              <a:spcBef>
                <a:spcPts val="600"/>
              </a:spcBef>
              <a:spcAft>
                <a:spcPts val="0"/>
              </a:spcAft>
              <a:buClr>
                <a:schemeClr val="dk2"/>
              </a:buClr>
              <a:buSzPts val="2600"/>
              <a:buNone/>
              <a:defRPr sz="2600">
                <a:solidFill>
                  <a:schemeClr val="dk2"/>
                </a:solidFill>
              </a:defRPr>
            </a:lvl5pPr>
            <a:lvl6pPr lvl="5" algn="ctr" rtl="0">
              <a:spcBef>
                <a:spcPts val="600"/>
              </a:spcBef>
              <a:spcAft>
                <a:spcPts val="0"/>
              </a:spcAft>
              <a:buClr>
                <a:schemeClr val="dk2"/>
              </a:buClr>
              <a:buSzPts val="2600"/>
              <a:buNone/>
              <a:defRPr sz="2600">
                <a:solidFill>
                  <a:schemeClr val="dk2"/>
                </a:solidFill>
              </a:defRPr>
            </a:lvl6pPr>
            <a:lvl7pPr lvl="6" algn="ctr" rtl="0">
              <a:spcBef>
                <a:spcPts val="600"/>
              </a:spcBef>
              <a:spcAft>
                <a:spcPts val="0"/>
              </a:spcAft>
              <a:buClr>
                <a:schemeClr val="dk2"/>
              </a:buClr>
              <a:buSzPts val="2600"/>
              <a:buNone/>
              <a:defRPr sz="2600">
                <a:solidFill>
                  <a:schemeClr val="dk2"/>
                </a:solidFill>
              </a:defRPr>
            </a:lvl7pPr>
            <a:lvl8pPr lvl="7" algn="ctr" rtl="0">
              <a:spcBef>
                <a:spcPts val="600"/>
              </a:spcBef>
              <a:spcAft>
                <a:spcPts val="0"/>
              </a:spcAft>
              <a:buClr>
                <a:schemeClr val="dk2"/>
              </a:buClr>
              <a:buSzPts val="2600"/>
              <a:buNone/>
              <a:defRPr sz="2600">
                <a:solidFill>
                  <a:schemeClr val="dk2"/>
                </a:solidFill>
              </a:defRPr>
            </a:lvl8pPr>
            <a:lvl9pPr lvl="8" algn="ctr" rtl="0">
              <a:spcBef>
                <a:spcPts val="600"/>
              </a:spcBef>
              <a:spcAft>
                <a:spcPts val="600"/>
              </a:spcAft>
              <a:buClr>
                <a:schemeClr val="dk2"/>
              </a:buClr>
              <a:buSzPts val="2600"/>
              <a:buNone/>
              <a:defRPr sz="26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grpSp>
        <p:nvGrpSpPr>
          <p:cNvPr id="28" name="Google Shape;28;p5"/>
          <p:cNvGrpSpPr/>
          <p:nvPr/>
        </p:nvGrpSpPr>
        <p:grpSpPr>
          <a:xfrm>
            <a:off x="0" y="-4"/>
            <a:ext cx="9144000" cy="5143506"/>
            <a:chOff x="0" y="-4"/>
            <a:chExt cx="9144000" cy="5143506"/>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5"/>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32" name="Google Shape;32;p5"/>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33" name="Google Shape;33;p5"/>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34" name="Google Shape;34;p5"/>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35" name="Google Shape;35;p5"/>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6" name="Google Shape;36;p5"/>
          <p:cNvSpPr txBox="1">
            <a:spLocks noGrp="1"/>
          </p:cNvSpPr>
          <p:nvPr>
            <p:ph type="body" idx="1"/>
          </p:nvPr>
        </p:nvSpPr>
        <p:spPr>
          <a:xfrm>
            <a:off x="983075" y="1452925"/>
            <a:ext cx="7177800" cy="26745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7" name="Google Shape;37;p5"/>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8" name="Google Shape;38;p5"/>
          <p:cNvGrpSpPr/>
          <p:nvPr/>
        </p:nvGrpSpPr>
        <p:grpSpPr>
          <a:xfrm>
            <a:off x="4172925" y="1213654"/>
            <a:ext cx="798150" cy="142397"/>
            <a:chOff x="4172925" y="1213654"/>
            <a:chExt cx="798150" cy="142397"/>
          </a:xfrm>
        </p:grpSpPr>
        <p:sp>
          <p:nvSpPr>
            <p:cNvPr id="39" name="Google Shape;39;p5"/>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40" name="Google Shape;40;p5"/>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41" name="Google Shape;41;p5"/>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42"/>
        <p:cNvGrpSpPr/>
        <p:nvPr/>
      </p:nvGrpSpPr>
      <p:grpSpPr>
        <a:xfrm>
          <a:off x="0" y="0"/>
          <a:ext cx="0" cy="0"/>
          <a:chOff x="0" y="0"/>
          <a:chExt cx="0" cy="0"/>
        </a:xfrm>
      </p:grpSpPr>
      <p:grpSp>
        <p:nvGrpSpPr>
          <p:cNvPr id="43" name="Google Shape;43;p6"/>
          <p:cNvGrpSpPr/>
          <p:nvPr/>
        </p:nvGrpSpPr>
        <p:grpSpPr>
          <a:xfrm>
            <a:off x="0" y="0"/>
            <a:ext cx="9144000" cy="5143502"/>
            <a:chOff x="0" y="0"/>
            <a:chExt cx="9144000" cy="5143502"/>
          </a:xfrm>
        </p:grpSpPr>
        <p:pic>
          <p:nvPicPr>
            <p:cNvPr id="44" name="Google Shape;44;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6"/>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6"/>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47" name="Google Shape;47;p6"/>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48" name="Google Shape;48;p6"/>
            <p:cNvPicPr preferRelativeResize="0"/>
            <p:nvPr/>
          </p:nvPicPr>
          <p:blipFill rotWithShape="1">
            <a:blip r:embed="rId5">
              <a:alphaModFix/>
            </a:blip>
            <a:srcRect b="27081"/>
            <a:stretch/>
          </p:blipFill>
          <p:spPr>
            <a:xfrm>
              <a:off x="215950" y="4149127"/>
              <a:ext cx="1902000" cy="994375"/>
            </a:xfrm>
            <a:prstGeom prst="rect">
              <a:avLst/>
            </a:prstGeom>
            <a:noFill/>
            <a:ln>
              <a:noFill/>
            </a:ln>
          </p:spPr>
        </p:pic>
      </p:grpSp>
      <p:sp>
        <p:nvSpPr>
          <p:cNvPr id="49" name="Google Shape;49;p6"/>
          <p:cNvSpPr txBox="1">
            <a:spLocks noGrp="1"/>
          </p:cNvSpPr>
          <p:nvPr>
            <p:ph type="title"/>
          </p:nvPr>
        </p:nvSpPr>
        <p:spPr>
          <a:xfrm>
            <a:off x="983075" y="958867"/>
            <a:ext cx="3354000" cy="618000"/>
          </a:xfrm>
          <a:prstGeom prst="rect">
            <a:avLst/>
          </a:prstGeom>
        </p:spPr>
        <p:txBody>
          <a:bodyPr spcFirstLastPara="1" wrap="square" lIns="0" tIns="0" rIns="0" bIns="0" anchor="b"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50" name="Google Shape;50;p6"/>
          <p:cNvSpPr txBox="1">
            <a:spLocks noGrp="1"/>
          </p:cNvSpPr>
          <p:nvPr>
            <p:ph type="body" idx="1"/>
          </p:nvPr>
        </p:nvSpPr>
        <p:spPr>
          <a:xfrm>
            <a:off x="983075" y="1913026"/>
            <a:ext cx="3354000" cy="224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1" name="Google Shape;51;p6"/>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6"/>
          <p:cNvGrpSpPr/>
          <p:nvPr/>
        </p:nvGrpSpPr>
        <p:grpSpPr>
          <a:xfrm>
            <a:off x="983064" y="1673746"/>
            <a:ext cx="701061" cy="142397"/>
            <a:chOff x="4478514" y="1213654"/>
            <a:chExt cx="701061" cy="142397"/>
          </a:xfrm>
        </p:grpSpPr>
        <p:sp>
          <p:nvSpPr>
            <p:cNvPr id="53" name="Google Shape;53;p6"/>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54" name="Google Shape;54;p6"/>
            <p:cNvCxnSpPr/>
            <p:nvPr/>
          </p:nvCxnSpPr>
          <p:spPr>
            <a:xfrm>
              <a:off x="4677975" y="1296550"/>
              <a:ext cx="501600" cy="0"/>
            </a:xfrm>
            <a:prstGeom prst="straightConnector1">
              <a:avLst/>
            </a:prstGeom>
            <a:noFill/>
            <a:ln w="9525" cap="flat" cmpd="sng">
              <a:solidFill>
                <a:srgbClr val="E6DCD2"/>
              </a:solidFill>
              <a:prstDash val="solid"/>
              <a:round/>
              <a:headEnd type="none" w="sm" len="sm"/>
              <a:tailEnd type="oval"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5"/>
        <p:cNvGrpSpPr/>
        <p:nvPr/>
      </p:nvGrpSpPr>
      <p:grpSpPr>
        <a:xfrm>
          <a:off x="0" y="0"/>
          <a:ext cx="0" cy="0"/>
          <a:chOff x="0" y="0"/>
          <a:chExt cx="0" cy="0"/>
        </a:xfrm>
      </p:grpSpPr>
      <p:grpSp>
        <p:nvGrpSpPr>
          <p:cNvPr id="56" name="Google Shape;56;p7"/>
          <p:cNvGrpSpPr/>
          <p:nvPr/>
        </p:nvGrpSpPr>
        <p:grpSpPr>
          <a:xfrm>
            <a:off x="0" y="-4"/>
            <a:ext cx="9144000" cy="5143506"/>
            <a:chOff x="0" y="-4"/>
            <a:chExt cx="9144000" cy="5143506"/>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7"/>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7"/>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60" name="Google Shape;60;p7"/>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61" name="Google Shape;61;p7"/>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62" name="Google Shape;62;p7"/>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63" name="Google Shape;63;p7"/>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4" name="Google Shape;64;p7"/>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5" name="Google Shape;65;p7"/>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6" name="Google Shape;66;p7"/>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7" name="Google Shape;67;p7"/>
          <p:cNvGrpSpPr/>
          <p:nvPr/>
        </p:nvGrpSpPr>
        <p:grpSpPr>
          <a:xfrm>
            <a:off x="4172925" y="1213654"/>
            <a:ext cx="798150" cy="142397"/>
            <a:chOff x="4172925" y="1213654"/>
            <a:chExt cx="798150" cy="142397"/>
          </a:xfrm>
        </p:grpSpPr>
        <p:sp>
          <p:nvSpPr>
            <p:cNvPr id="68" name="Google Shape;68;p7"/>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69" name="Google Shape;69;p7"/>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70" name="Google Shape;70;p7"/>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1"/>
        <p:cNvGrpSpPr/>
        <p:nvPr/>
      </p:nvGrpSpPr>
      <p:grpSpPr>
        <a:xfrm>
          <a:off x="0" y="0"/>
          <a:ext cx="0" cy="0"/>
          <a:chOff x="0" y="0"/>
          <a:chExt cx="0" cy="0"/>
        </a:xfrm>
      </p:grpSpPr>
      <p:grpSp>
        <p:nvGrpSpPr>
          <p:cNvPr id="72" name="Google Shape;72;p8"/>
          <p:cNvGrpSpPr/>
          <p:nvPr/>
        </p:nvGrpSpPr>
        <p:grpSpPr>
          <a:xfrm>
            <a:off x="0" y="-4"/>
            <a:ext cx="9144000" cy="5143506"/>
            <a:chOff x="0" y="-4"/>
            <a:chExt cx="9144000" cy="5143506"/>
          </a:xfrm>
        </p:grpSpPr>
        <p:pic>
          <p:nvPicPr>
            <p:cNvPr id="73" name="Google Shape;73;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8"/>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8"/>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76" name="Google Shape;76;p8"/>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77" name="Google Shape;77;p8"/>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78" name="Google Shape;78;p8"/>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79" name="Google Shape;79;p8"/>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0" name="Google Shape;80;p8"/>
          <p:cNvSpPr txBox="1">
            <a:spLocks noGrp="1"/>
          </p:cNvSpPr>
          <p:nvPr>
            <p:ph type="body" idx="1"/>
          </p:nvPr>
        </p:nvSpPr>
        <p:spPr>
          <a:xfrm>
            <a:off x="983225"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1" name="Google Shape;81;p8"/>
          <p:cNvSpPr txBox="1">
            <a:spLocks noGrp="1"/>
          </p:cNvSpPr>
          <p:nvPr>
            <p:ph type="body" idx="2"/>
          </p:nvPr>
        </p:nvSpPr>
        <p:spPr>
          <a:xfrm>
            <a:off x="3454050"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2" name="Google Shape;82;p8"/>
          <p:cNvSpPr txBox="1">
            <a:spLocks noGrp="1"/>
          </p:cNvSpPr>
          <p:nvPr>
            <p:ph type="body" idx="3"/>
          </p:nvPr>
        </p:nvSpPr>
        <p:spPr>
          <a:xfrm>
            <a:off x="5924876"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3" name="Google Shape;83;p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4" name="Google Shape;84;p8"/>
          <p:cNvGrpSpPr/>
          <p:nvPr/>
        </p:nvGrpSpPr>
        <p:grpSpPr>
          <a:xfrm>
            <a:off x="4172925" y="1213654"/>
            <a:ext cx="798150" cy="142397"/>
            <a:chOff x="4172925" y="1213654"/>
            <a:chExt cx="798150" cy="142397"/>
          </a:xfrm>
        </p:grpSpPr>
        <p:sp>
          <p:nvSpPr>
            <p:cNvPr id="85" name="Google Shape;85;p8"/>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86" name="Google Shape;86;p8"/>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87" name="Google Shape;87;p8"/>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grpSp>
        <p:nvGrpSpPr>
          <p:cNvPr id="89" name="Google Shape;89;p9"/>
          <p:cNvGrpSpPr/>
          <p:nvPr/>
        </p:nvGrpSpPr>
        <p:grpSpPr>
          <a:xfrm>
            <a:off x="0" y="-4"/>
            <a:ext cx="9144000" cy="5143506"/>
            <a:chOff x="0" y="-4"/>
            <a:chExt cx="9144000" cy="5143506"/>
          </a:xfrm>
        </p:grpSpPr>
        <p:pic>
          <p:nvPicPr>
            <p:cNvPr id="90" name="Google Shape;9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9"/>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9"/>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93" name="Google Shape;93;p9"/>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94" name="Google Shape;94;p9"/>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95" name="Google Shape;95;p9"/>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96" name="Google Shape;96;p9"/>
          <p:cNvGrpSpPr/>
          <p:nvPr/>
        </p:nvGrpSpPr>
        <p:grpSpPr>
          <a:xfrm>
            <a:off x="4172925" y="1213654"/>
            <a:ext cx="798150" cy="142397"/>
            <a:chOff x="4172925" y="1213654"/>
            <a:chExt cx="798150" cy="142397"/>
          </a:xfrm>
        </p:grpSpPr>
        <p:sp>
          <p:nvSpPr>
            <p:cNvPr id="97" name="Google Shape;97;p9"/>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98" name="Google Shape;98;p9"/>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99" name="Google Shape;99;p9"/>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00" name="Google Shape;100;p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1" name="Google Shape;101;p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grpSp>
        <p:nvGrpSpPr>
          <p:cNvPr id="103" name="Google Shape;103;p10"/>
          <p:cNvGrpSpPr/>
          <p:nvPr/>
        </p:nvGrpSpPr>
        <p:grpSpPr>
          <a:xfrm>
            <a:off x="0" y="-4"/>
            <a:ext cx="9144000" cy="5143506"/>
            <a:chOff x="0" y="-4"/>
            <a:chExt cx="9144000" cy="5143506"/>
          </a:xfrm>
        </p:grpSpPr>
        <p:pic>
          <p:nvPicPr>
            <p:cNvPr id="104" name="Google Shape;10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5" name="Google Shape;105;p10"/>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0"/>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07" name="Google Shape;107;p10"/>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08" name="Google Shape;108;p10"/>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09" name="Google Shape;109;p10"/>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110" name="Google Shape;110;p10"/>
          <p:cNvGrpSpPr/>
          <p:nvPr/>
        </p:nvGrpSpPr>
        <p:grpSpPr>
          <a:xfrm>
            <a:off x="4172925" y="3934854"/>
            <a:ext cx="798150" cy="142397"/>
            <a:chOff x="4172925" y="1213654"/>
            <a:chExt cx="798150" cy="142397"/>
          </a:xfrm>
        </p:grpSpPr>
        <p:sp>
          <p:nvSpPr>
            <p:cNvPr id="111" name="Google Shape;111;p10"/>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112" name="Google Shape;112;p10"/>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113" name="Google Shape;113;p10"/>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14" name="Google Shape;114;p10"/>
          <p:cNvSpPr txBox="1">
            <a:spLocks noGrp="1"/>
          </p:cNvSpPr>
          <p:nvPr>
            <p:ph type="body" idx="1"/>
          </p:nvPr>
        </p:nvSpPr>
        <p:spPr>
          <a:xfrm>
            <a:off x="855300" y="4019025"/>
            <a:ext cx="7433400" cy="506100"/>
          </a:xfrm>
          <a:prstGeom prst="rect">
            <a:avLst/>
          </a:prstGeom>
        </p:spPr>
        <p:txBody>
          <a:bodyPr spcFirstLastPara="1" wrap="square" lIns="0" tIns="0" rIns="0" bIns="0" anchor="ctr" anchorCtr="0">
            <a:noAutofit/>
          </a:bodyPr>
          <a:lstStyle>
            <a:lvl1pPr marL="457200" lvl="0" indent="-228600" algn="ctr" rtl="0">
              <a:spcBef>
                <a:spcPts val="0"/>
              </a:spcBef>
              <a:spcAft>
                <a:spcPts val="0"/>
              </a:spcAft>
              <a:buSzPts val="1200"/>
              <a:buNone/>
              <a:defRPr sz="1200"/>
            </a:lvl1pPr>
          </a:lstStyle>
          <a:p>
            <a:endParaRPr/>
          </a:p>
        </p:txBody>
      </p:sp>
      <p:sp>
        <p:nvSpPr>
          <p:cNvPr id="115" name="Google Shape;115;p1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1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18" name="Google Shape;118;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3075" y="621650"/>
            <a:ext cx="7177800" cy="773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1pPr>
            <a:lvl2pPr lvl="1"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2pPr>
            <a:lvl3pPr lvl="2"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3pPr>
            <a:lvl4pPr lvl="3"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4pPr>
            <a:lvl5pPr lvl="4"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5pPr>
            <a:lvl6pPr lvl="5"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6pPr>
            <a:lvl7pPr lvl="6"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7pPr>
            <a:lvl8pPr lvl="7"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8pPr>
            <a:lvl9pPr lvl="8"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83075" y="1452925"/>
            <a:ext cx="7177800" cy="26745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Light"/>
              <a:buChar char="●"/>
              <a:defRPr sz="2000">
                <a:solidFill>
                  <a:schemeClr val="dk1"/>
                </a:solidFill>
                <a:latin typeface="Merriweather Light"/>
                <a:ea typeface="Merriweather Light"/>
                <a:cs typeface="Merriweather Light"/>
                <a:sym typeface="Merriweather Light"/>
              </a:defRPr>
            </a:lvl1pPr>
            <a:lvl2pPr marL="914400" lvl="1" indent="-355600" rtl="0">
              <a:lnSpc>
                <a:spcPct val="115000"/>
              </a:lnSpc>
              <a:spcBef>
                <a:spcPts val="600"/>
              </a:spcBef>
              <a:spcAft>
                <a:spcPts val="0"/>
              </a:spcAft>
              <a:buClr>
                <a:schemeClr val="accent2"/>
              </a:buClr>
              <a:buSzPts val="2000"/>
              <a:buFont typeface="Merriweather Light"/>
              <a:buChar char="○"/>
              <a:defRPr sz="2000">
                <a:solidFill>
                  <a:schemeClr val="dk1"/>
                </a:solidFill>
                <a:latin typeface="Merriweather Light"/>
                <a:ea typeface="Merriweather Light"/>
                <a:cs typeface="Merriweather Light"/>
                <a:sym typeface="Merriweather Light"/>
              </a:defRPr>
            </a:lvl2pPr>
            <a:lvl3pPr marL="1371600" lvl="2" indent="-355600" rtl="0">
              <a:lnSpc>
                <a:spcPct val="115000"/>
              </a:lnSpc>
              <a:spcBef>
                <a:spcPts val="600"/>
              </a:spcBef>
              <a:spcAft>
                <a:spcPts val="0"/>
              </a:spcAft>
              <a:buClr>
                <a:schemeClr val="accent1"/>
              </a:buClr>
              <a:buSzPts val="2000"/>
              <a:buFont typeface="Merriweather Light"/>
              <a:buChar char="■"/>
              <a:defRPr sz="2000">
                <a:solidFill>
                  <a:schemeClr val="dk1"/>
                </a:solidFill>
                <a:latin typeface="Merriweather Light"/>
                <a:ea typeface="Merriweather Light"/>
                <a:cs typeface="Merriweather Light"/>
                <a:sym typeface="Merriweather Light"/>
              </a:defRPr>
            </a:lvl3pPr>
            <a:lvl4pPr marL="1828800" lvl="3"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4pPr>
            <a:lvl5pPr marL="2286000" lvl="4"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5pPr>
            <a:lvl6pPr marL="2743200" lvl="5"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6pPr>
            <a:lvl7pPr marL="3200400" lvl="6"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7pPr>
            <a:lvl8pPr marL="3657600" lvl="7"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8pPr>
            <a:lvl9pPr marL="4114800" lvl="8" indent="-355600" rtl="0">
              <a:lnSpc>
                <a:spcPct val="115000"/>
              </a:lnSpc>
              <a:spcBef>
                <a:spcPts val="600"/>
              </a:spcBef>
              <a:spcAft>
                <a:spcPts val="60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9pPr>
          </a:lstStyle>
          <a:p>
            <a:endParaRPr/>
          </a:p>
        </p:txBody>
      </p:sp>
      <p:sp>
        <p:nvSpPr>
          <p:cNvPr id="8" name="Google Shape;8;p1"/>
          <p:cNvSpPr txBox="1">
            <a:spLocks noGrp="1"/>
          </p:cNvSpPr>
          <p:nvPr>
            <p:ph type="sldNum" idx="12"/>
          </p:nvPr>
        </p:nvSpPr>
        <p:spPr>
          <a:xfrm>
            <a:off x="4297650" y="4525025"/>
            <a:ext cx="548700" cy="368700"/>
          </a:xfrm>
          <a:prstGeom prst="rect">
            <a:avLst/>
          </a:prstGeom>
          <a:noFill/>
          <a:ln>
            <a:noFill/>
          </a:ln>
        </p:spPr>
        <p:txBody>
          <a:bodyPr spcFirstLastPara="1" wrap="square" lIns="0" tIns="0" rIns="0" bIns="0" anchor="ctr" anchorCtr="0">
            <a:noAutofit/>
          </a:bodyPr>
          <a:lstStyle>
            <a:lvl1pPr lvl="0" algn="ctr" rtl="0">
              <a:buNone/>
              <a:defRPr sz="1300">
                <a:solidFill>
                  <a:schemeClr val="accent5"/>
                </a:solidFill>
                <a:latin typeface="Abril Fatface"/>
                <a:ea typeface="Abril Fatface"/>
                <a:cs typeface="Abril Fatface"/>
                <a:sym typeface="Abril Fatface"/>
              </a:defRPr>
            </a:lvl1pPr>
            <a:lvl2pPr lvl="1" algn="ctr" rtl="0">
              <a:buNone/>
              <a:defRPr sz="1300">
                <a:solidFill>
                  <a:schemeClr val="accent5"/>
                </a:solidFill>
                <a:latin typeface="Abril Fatface"/>
                <a:ea typeface="Abril Fatface"/>
                <a:cs typeface="Abril Fatface"/>
                <a:sym typeface="Abril Fatface"/>
              </a:defRPr>
            </a:lvl2pPr>
            <a:lvl3pPr lvl="2" algn="ctr" rtl="0">
              <a:buNone/>
              <a:defRPr sz="1300">
                <a:solidFill>
                  <a:schemeClr val="accent5"/>
                </a:solidFill>
                <a:latin typeface="Abril Fatface"/>
                <a:ea typeface="Abril Fatface"/>
                <a:cs typeface="Abril Fatface"/>
                <a:sym typeface="Abril Fatface"/>
              </a:defRPr>
            </a:lvl3pPr>
            <a:lvl4pPr lvl="3" algn="ctr" rtl="0">
              <a:buNone/>
              <a:defRPr sz="1300">
                <a:solidFill>
                  <a:schemeClr val="accent5"/>
                </a:solidFill>
                <a:latin typeface="Abril Fatface"/>
                <a:ea typeface="Abril Fatface"/>
                <a:cs typeface="Abril Fatface"/>
                <a:sym typeface="Abril Fatface"/>
              </a:defRPr>
            </a:lvl4pPr>
            <a:lvl5pPr lvl="4" algn="ctr" rtl="0">
              <a:buNone/>
              <a:defRPr sz="1300">
                <a:solidFill>
                  <a:schemeClr val="accent5"/>
                </a:solidFill>
                <a:latin typeface="Abril Fatface"/>
                <a:ea typeface="Abril Fatface"/>
                <a:cs typeface="Abril Fatface"/>
                <a:sym typeface="Abril Fatface"/>
              </a:defRPr>
            </a:lvl5pPr>
            <a:lvl6pPr lvl="5" algn="ctr" rtl="0">
              <a:buNone/>
              <a:defRPr sz="1300">
                <a:solidFill>
                  <a:schemeClr val="accent5"/>
                </a:solidFill>
                <a:latin typeface="Abril Fatface"/>
                <a:ea typeface="Abril Fatface"/>
                <a:cs typeface="Abril Fatface"/>
                <a:sym typeface="Abril Fatface"/>
              </a:defRPr>
            </a:lvl6pPr>
            <a:lvl7pPr lvl="6" algn="ctr" rtl="0">
              <a:buNone/>
              <a:defRPr sz="1300">
                <a:solidFill>
                  <a:schemeClr val="accent5"/>
                </a:solidFill>
                <a:latin typeface="Abril Fatface"/>
                <a:ea typeface="Abril Fatface"/>
                <a:cs typeface="Abril Fatface"/>
                <a:sym typeface="Abril Fatface"/>
              </a:defRPr>
            </a:lvl7pPr>
            <a:lvl8pPr lvl="7" algn="ctr" rtl="0">
              <a:buNone/>
              <a:defRPr sz="1300">
                <a:solidFill>
                  <a:schemeClr val="accent5"/>
                </a:solidFill>
                <a:latin typeface="Abril Fatface"/>
                <a:ea typeface="Abril Fatface"/>
                <a:cs typeface="Abril Fatface"/>
                <a:sym typeface="Abril Fatface"/>
              </a:defRPr>
            </a:lvl8pPr>
            <a:lvl9pPr lvl="8" algn="ctr" rtl="0">
              <a:buNone/>
              <a:defRPr sz="1300">
                <a:solidFill>
                  <a:schemeClr val="accent5"/>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txBox="1">
            <a:spLocks noGrp="1"/>
          </p:cNvSpPr>
          <p:nvPr>
            <p:ph type="ctrTitle"/>
          </p:nvPr>
        </p:nvSpPr>
        <p:spPr>
          <a:xfrm>
            <a:off x="2048806" y="1120656"/>
            <a:ext cx="5170142" cy="1849425"/>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
            </a:r>
            <a:br>
              <a:rPr lang="en" dirty="0" smtClean="0"/>
            </a:br>
            <a:r>
              <a:rPr lang="en" dirty="0" smtClean="0"/>
              <a:t>Top 10 Loan Rejects and Troubleshooting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Will Check for any rejects in Cod before bringing the File back to PS</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4" name="Picture 3"/>
          <p:cNvPicPr>
            <a:picLocks noChangeAspect="1"/>
          </p:cNvPicPr>
          <p:nvPr/>
        </p:nvPicPr>
        <p:blipFill>
          <a:blip r:embed="rId2"/>
          <a:stretch>
            <a:fillRect/>
          </a:stretch>
        </p:blipFill>
        <p:spPr>
          <a:xfrm>
            <a:off x="1504950" y="1185862"/>
            <a:ext cx="6134100" cy="2771775"/>
          </a:xfrm>
          <a:prstGeom prst="rect">
            <a:avLst/>
          </a:prstGeom>
        </p:spPr>
      </p:pic>
    </p:spTree>
    <p:extLst>
      <p:ext uri="{BB962C8B-B14F-4D97-AF65-F5344CB8AC3E}">
        <p14:creationId xmlns:p14="http://schemas.microsoft.com/office/powerpoint/2010/main" val="168868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3" name="Picture 2"/>
          <p:cNvPicPr>
            <a:picLocks noChangeAspect="1"/>
          </p:cNvPicPr>
          <p:nvPr/>
        </p:nvPicPr>
        <p:blipFill>
          <a:blip r:embed="rId2"/>
          <a:stretch>
            <a:fillRect/>
          </a:stretch>
        </p:blipFill>
        <p:spPr>
          <a:xfrm>
            <a:off x="1728787" y="1871662"/>
            <a:ext cx="5686425" cy="1400175"/>
          </a:xfrm>
          <a:prstGeom prst="rect">
            <a:avLst/>
          </a:prstGeom>
        </p:spPr>
      </p:pic>
    </p:spTree>
    <p:extLst>
      <p:ext uri="{BB962C8B-B14F-4D97-AF65-F5344CB8AC3E}">
        <p14:creationId xmlns:p14="http://schemas.microsoft.com/office/powerpoint/2010/main" val="268207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075" y="700088"/>
            <a:ext cx="7177800" cy="695262"/>
          </a:xfrm>
        </p:spPr>
        <p:txBody>
          <a:bodyPr/>
          <a:lstStyle/>
          <a:p>
            <a:r>
              <a:rPr lang="en-US" dirty="0" smtClean="0"/>
              <a:t/>
            </a:r>
            <a:br>
              <a:rPr lang="en-US" dirty="0" smtClean="0"/>
            </a:br>
            <a:r>
              <a:rPr lang="en-US" dirty="0"/>
              <a:t>	</a:t>
            </a:r>
            <a:r>
              <a:rPr lang="en-US" sz="1800" b="1" dirty="0"/>
              <a:t>Navigation:  NavBar &gt; Navigator &gt; </a:t>
            </a:r>
            <a:r>
              <a:rPr lang="en-US" sz="1800" b="1" dirty="0" smtClean="0"/>
              <a:t>Financial Aid </a:t>
            </a:r>
            <a:r>
              <a:rPr lang="en-US" sz="1800" b="1" dirty="0"/>
              <a:t>&gt; </a:t>
            </a:r>
            <a:r>
              <a:rPr lang="en-US" sz="1800" b="1" dirty="0" smtClean="0"/>
              <a:t>Loans </a:t>
            </a:r>
            <a:r>
              <a:rPr lang="en-US" sz="1800" b="1" dirty="0"/>
              <a:t>&gt; </a:t>
            </a:r>
            <a:r>
              <a:rPr lang="en-US" sz="1800" b="1" dirty="0" smtClean="0"/>
              <a:t>Direct Lending Reconciliation </a:t>
            </a:r>
            <a:r>
              <a:rPr lang="en-US" sz="1800" b="1" dirty="0"/>
              <a:t>&gt; </a:t>
            </a:r>
            <a:r>
              <a:rPr lang="en-US" sz="1800" b="1" dirty="0" smtClean="0"/>
              <a:t>Loans on Hold Report</a:t>
            </a:r>
            <a:r>
              <a:rPr lang="en-US" sz="1800" dirty="0"/>
              <a:t/>
            </a:r>
            <a:br>
              <a:rPr lang="en-US" sz="1800" dirty="0"/>
            </a:br>
            <a:endParaRPr lang="en-US" sz="18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4" name="Rectangle 3"/>
          <p:cNvSpPr/>
          <p:nvPr/>
        </p:nvSpPr>
        <p:spPr>
          <a:xfrm>
            <a:off x="1400176" y="1022174"/>
            <a:ext cx="6700838" cy="2677656"/>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Once </a:t>
            </a:r>
            <a:r>
              <a:rPr lang="en-US" dirty="0"/>
              <a:t>you bring files back run the loans on Hold </a:t>
            </a:r>
            <a:r>
              <a:rPr lang="en-US" dirty="0" smtClean="0"/>
              <a:t>Report. I </a:t>
            </a:r>
            <a:r>
              <a:rPr lang="en-US" dirty="0"/>
              <a:t>use the same Run Control as with my DL Inbound/ Outbound Process.  </a:t>
            </a:r>
            <a:br>
              <a:rPr lang="en-US" dirty="0"/>
            </a:br>
            <a:endParaRPr lang="en-US" dirty="0" smtClean="0"/>
          </a:p>
          <a:p>
            <a:pPr marL="285750" indent="-285750">
              <a:buFont typeface="Arial" panose="020B0604020202020204" pitchFamily="34" charset="0"/>
              <a:buChar char="•"/>
            </a:pPr>
            <a:r>
              <a:rPr lang="en-US" dirty="0" smtClean="0"/>
              <a:t>Be sure you are running it for the right year.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Check </a:t>
            </a:r>
            <a:r>
              <a:rPr lang="en-US" dirty="0"/>
              <a:t>why loan is rejecting, for ex. Citizenship.   </a:t>
            </a:r>
            <a:br>
              <a:rPr lang="en-US" dirty="0"/>
            </a:br>
            <a:r>
              <a:rPr lang="en-US" dirty="0"/>
              <a:t>We check our main FA </a:t>
            </a:r>
            <a:r>
              <a:rPr lang="en-US" dirty="0" smtClean="0"/>
              <a:t>Status page </a:t>
            </a:r>
            <a:r>
              <a:rPr lang="en-US" dirty="0"/>
              <a:t>to see if the student submitted documents.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 </a:t>
            </a:r>
            <a:r>
              <a:rPr lang="en-US" dirty="0"/>
              <a:t>they did and everything looks good, we proceed to Override, Release the Loan from HOLD, </a:t>
            </a:r>
            <a:r>
              <a:rPr lang="en-US" dirty="0" smtClean="0"/>
              <a:t>Activate change, Update Origination and </a:t>
            </a:r>
            <a:r>
              <a:rPr lang="en-US" dirty="0"/>
              <a:t>send to COD with our next DL Out.  Next slide… </a:t>
            </a:r>
          </a:p>
        </p:txBody>
      </p:sp>
    </p:spTree>
    <p:extLst>
      <p:ext uri="{BB962C8B-B14F-4D97-AF65-F5344CB8AC3E}">
        <p14:creationId xmlns:p14="http://schemas.microsoft.com/office/powerpoint/2010/main" val="201568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ctrTitle" idx="4294967295"/>
          </p:nvPr>
        </p:nvSpPr>
        <p:spPr>
          <a:xfrm>
            <a:off x="3694868" y="723465"/>
            <a:ext cx="1754264" cy="362747"/>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400" dirty="0" smtClean="0"/>
              <a:t>Check Invalid Student’s Citizenship</a:t>
            </a:r>
            <a:endParaRPr sz="1400" dirty="0"/>
          </a:p>
        </p:txBody>
      </p:sp>
      <p:sp>
        <p:nvSpPr>
          <p:cNvPr id="165" name="Google Shape;165;p18"/>
          <p:cNvSpPr txBox="1">
            <a:spLocks noGrp="1"/>
          </p:cNvSpPr>
          <p:nvPr>
            <p:ph type="subTitle" idx="4294967295"/>
          </p:nvPr>
        </p:nvSpPr>
        <p:spPr>
          <a:xfrm>
            <a:off x="728774" y="1469035"/>
            <a:ext cx="5829455" cy="489964"/>
          </a:xfrm>
          <a:prstGeom prst="rect">
            <a:avLst/>
          </a:prstGeom>
        </p:spPr>
        <p:txBody>
          <a:bodyPr spcFirstLastPara="1" wrap="square" lIns="0" tIns="0" rIns="0" bIns="0" anchor="t" anchorCtr="0">
            <a:noAutofit/>
          </a:bodyPr>
          <a:lstStyle/>
          <a:p>
            <a:pPr marL="0" indent="0">
              <a:lnSpc>
                <a:spcPct val="100000"/>
              </a:lnSpc>
              <a:buNone/>
            </a:pPr>
            <a:r>
              <a:rPr lang="en-US" sz="1400" b="1" dirty="0">
                <a:solidFill>
                  <a:schemeClr val="accent3">
                    <a:lumMod val="50000"/>
                  </a:schemeClr>
                </a:solidFill>
              </a:rPr>
              <a:t>Navigation: NavBar &gt; Navigator &gt; </a:t>
            </a:r>
            <a:r>
              <a:rPr lang="en-US" sz="1400" b="1" dirty="0" smtClean="0">
                <a:solidFill>
                  <a:schemeClr val="accent3">
                    <a:lumMod val="50000"/>
                  </a:schemeClr>
                </a:solidFill>
              </a:rPr>
              <a:t>Financial Aid </a:t>
            </a:r>
            <a:r>
              <a:rPr lang="en-US" sz="1400" b="1" dirty="0">
                <a:solidFill>
                  <a:schemeClr val="accent3">
                    <a:lumMod val="50000"/>
                  </a:schemeClr>
                </a:solidFill>
              </a:rPr>
              <a:t>&gt; </a:t>
            </a:r>
            <a:r>
              <a:rPr lang="en-US" sz="1400" b="1" dirty="0" smtClean="0">
                <a:solidFill>
                  <a:schemeClr val="accent3">
                    <a:lumMod val="50000"/>
                  </a:schemeClr>
                </a:solidFill>
              </a:rPr>
              <a:t>Loans &gt; Direct Lending Management &gt; Override Loan Application Data &gt; </a:t>
            </a:r>
            <a:endParaRPr lang="en-US" sz="1400" b="1" dirty="0">
              <a:solidFill>
                <a:schemeClr val="accent3">
                  <a:lumMod val="50000"/>
                </a:schemeClr>
              </a:solidFill>
            </a:endParaRPr>
          </a:p>
        </p:txBody>
      </p:sp>
      <p:grpSp>
        <p:nvGrpSpPr>
          <p:cNvPr id="167" name="Google Shape;167;p18"/>
          <p:cNvGrpSpPr/>
          <p:nvPr/>
        </p:nvGrpSpPr>
        <p:grpSpPr>
          <a:xfrm>
            <a:off x="6844765" y="779795"/>
            <a:ext cx="988345" cy="988610"/>
            <a:chOff x="6654650" y="3665275"/>
            <a:chExt cx="409100" cy="409125"/>
          </a:xfrm>
        </p:grpSpPr>
        <p:sp>
          <p:nvSpPr>
            <p:cNvPr id="168" name="Google Shape;168;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8"/>
          <p:cNvGrpSpPr/>
          <p:nvPr/>
        </p:nvGrpSpPr>
        <p:grpSpPr>
          <a:xfrm rot="1057016">
            <a:off x="2220602" y="735026"/>
            <a:ext cx="652972" cy="653038"/>
            <a:chOff x="570875" y="4322250"/>
            <a:chExt cx="443300" cy="443325"/>
          </a:xfrm>
        </p:grpSpPr>
        <p:sp>
          <p:nvSpPr>
            <p:cNvPr id="171" name="Google Shape;171;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8"/>
          <p:cNvSpPr/>
          <p:nvPr/>
        </p:nvSpPr>
        <p:spPr>
          <a:xfrm rot="2466953">
            <a:off x="3614063" y="1168875"/>
            <a:ext cx="320517" cy="30606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rot="-1609296">
            <a:off x="4082827" y="1361441"/>
            <a:ext cx="230660" cy="22024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rot="2926080">
            <a:off x="5481418" y="1535914"/>
            <a:ext cx="172725" cy="16492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rot="-1609612">
            <a:off x="4598868" y="849786"/>
            <a:ext cx="155619" cy="1485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3" name="Picture 2"/>
          <p:cNvPicPr>
            <a:picLocks noChangeAspect="1"/>
          </p:cNvPicPr>
          <p:nvPr/>
        </p:nvPicPr>
        <p:blipFill>
          <a:blip r:embed="rId3"/>
          <a:stretch>
            <a:fillRect/>
          </a:stretch>
        </p:blipFill>
        <p:spPr>
          <a:xfrm>
            <a:off x="1118382" y="1931162"/>
            <a:ext cx="7118252" cy="32123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79454" y="1111349"/>
            <a:ext cx="7433400" cy="583808"/>
          </a:xfrm>
        </p:spPr>
        <p:txBody>
          <a:bodyPr/>
          <a:lstStyle/>
          <a:p>
            <a:r>
              <a:rPr lang="en-US" b="1" dirty="0">
                <a:solidFill>
                  <a:schemeClr val="accent3">
                    <a:lumMod val="50000"/>
                  </a:schemeClr>
                </a:solidFill>
              </a:rPr>
              <a:t>Navigation: NavBar &gt; Navigator &gt; Financial Aid &gt; Loans &gt; Direct Lending Management &gt; </a:t>
            </a:r>
            <a:r>
              <a:rPr lang="en-US" b="1" dirty="0" smtClean="0">
                <a:solidFill>
                  <a:schemeClr val="accent3">
                    <a:lumMod val="50000"/>
                  </a:schemeClr>
                </a:solidFill>
              </a:rPr>
              <a:t>Manage Direct Loan Application (MDLA Page) remove Loan from hold</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4" name="Picture 3"/>
          <p:cNvPicPr>
            <a:picLocks noChangeAspect="1"/>
          </p:cNvPicPr>
          <p:nvPr/>
        </p:nvPicPr>
        <p:blipFill>
          <a:blip r:embed="rId2"/>
          <a:stretch>
            <a:fillRect/>
          </a:stretch>
        </p:blipFill>
        <p:spPr>
          <a:xfrm>
            <a:off x="914399" y="1736440"/>
            <a:ext cx="7315201" cy="2747302"/>
          </a:xfrm>
          <a:prstGeom prst="rect">
            <a:avLst/>
          </a:prstGeom>
        </p:spPr>
      </p:pic>
      <p:cxnSp>
        <p:nvCxnSpPr>
          <p:cNvPr id="6" name="Straight Arrow Connector 5"/>
          <p:cNvCxnSpPr/>
          <p:nvPr/>
        </p:nvCxnSpPr>
        <p:spPr>
          <a:xfrm>
            <a:off x="1264444" y="2664619"/>
            <a:ext cx="471487" cy="364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57700" y="2293144"/>
            <a:ext cx="242888" cy="271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07444" y="2664619"/>
            <a:ext cx="278606" cy="292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02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7975" y="1257750"/>
            <a:ext cx="6108000" cy="1376393"/>
          </a:xfrm>
        </p:spPr>
        <p:txBody>
          <a:bodyPr/>
          <a:lstStyle/>
          <a:p>
            <a:r>
              <a:rPr lang="en-US" dirty="0" smtClean="0"/>
              <a:t>HS Diploma, GED, ATB</a:t>
            </a:r>
            <a:endParaRPr lang="en-US" dirty="0"/>
          </a:p>
        </p:txBody>
      </p:sp>
    </p:spTree>
    <p:extLst>
      <p:ext uri="{BB962C8B-B14F-4D97-AF65-F5344CB8AC3E}">
        <p14:creationId xmlns:p14="http://schemas.microsoft.com/office/powerpoint/2010/main" val="40508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  Diploma Rejects</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4" name="Picture 3"/>
          <p:cNvPicPr>
            <a:picLocks noChangeAspect="1"/>
          </p:cNvPicPr>
          <p:nvPr/>
        </p:nvPicPr>
        <p:blipFill>
          <a:blip r:embed="rId2"/>
          <a:stretch>
            <a:fillRect/>
          </a:stretch>
        </p:blipFill>
        <p:spPr>
          <a:xfrm>
            <a:off x="1666850" y="1335881"/>
            <a:ext cx="5810250" cy="1400175"/>
          </a:xfrm>
          <a:prstGeom prst="rect">
            <a:avLst/>
          </a:prstGeom>
        </p:spPr>
      </p:pic>
      <p:sp>
        <p:nvSpPr>
          <p:cNvPr id="5" name="Rectangle 4"/>
          <p:cNvSpPr/>
          <p:nvPr/>
        </p:nvSpPr>
        <p:spPr>
          <a:xfrm>
            <a:off x="2286000" y="2928938"/>
            <a:ext cx="4450556" cy="523220"/>
          </a:xfrm>
          <a:prstGeom prst="rect">
            <a:avLst/>
          </a:prstGeom>
        </p:spPr>
        <p:txBody>
          <a:bodyPr wrap="square">
            <a:spAutoFit/>
          </a:bodyPr>
          <a:lstStyle/>
          <a:p>
            <a:r>
              <a:rPr lang="en-US" b="1" dirty="0">
                <a:solidFill>
                  <a:schemeClr val="accent3">
                    <a:lumMod val="50000"/>
                  </a:schemeClr>
                </a:solidFill>
              </a:rPr>
              <a:t>Navigation: NavBar &gt; Navigator &gt; Financial Aid &gt; </a:t>
            </a:r>
            <a:r>
              <a:rPr lang="en-US" b="1" dirty="0" smtClean="0">
                <a:solidFill>
                  <a:schemeClr val="accent3">
                    <a:lumMod val="50000"/>
                  </a:schemeClr>
                </a:solidFill>
              </a:rPr>
              <a:t>Ability to Benefit </a:t>
            </a:r>
            <a:r>
              <a:rPr lang="en-US" b="1" dirty="0">
                <a:solidFill>
                  <a:schemeClr val="accent3">
                    <a:lumMod val="50000"/>
                  </a:schemeClr>
                </a:solidFill>
              </a:rPr>
              <a:t>&gt; </a:t>
            </a:r>
            <a:r>
              <a:rPr lang="en-US" b="1" dirty="0" smtClean="0">
                <a:solidFill>
                  <a:schemeClr val="accent3">
                    <a:lumMod val="50000"/>
                  </a:schemeClr>
                </a:solidFill>
              </a:rPr>
              <a:t>Manage Ability To Benefit </a:t>
            </a:r>
            <a:endParaRPr lang="en-US" dirty="0"/>
          </a:p>
        </p:txBody>
      </p:sp>
    </p:spTree>
    <p:extLst>
      <p:ext uri="{BB962C8B-B14F-4D97-AF65-F5344CB8AC3E}">
        <p14:creationId xmlns:p14="http://schemas.microsoft.com/office/powerpoint/2010/main" val="1024635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3" name="Picture 2"/>
          <p:cNvPicPr>
            <a:picLocks noChangeAspect="1"/>
          </p:cNvPicPr>
          <p:nvPr/>
        </p:nvPicPr>
        <p:blipFill>
          <a:blip r:embed="rId2"/>
          <a:stretch>
            <a:fillRect/>
          </a:stretch>
        </p:blipFill>
        <p:spPr>
          <a:xfrm>
            <a:off x="939239" y="872388"/>
            <a:ext cx="7650760" cy="4110607"/>
          </a:xfrm>
          <a:prstGeom prst="rect">
            <a:avLst/>
          </a:prstGeom>
        </p:spPr>
      </p:pic>
    </p:spTree>
    <p:extLst>
      <p:ext uri="{BB962C8B-B14F-4D97-AF65-F5344CB8AC3E}">
        <p14:creationId xmlns:p14="http://schemas.microsoft.com/office/powerpoint/2010/main" val="117087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3" name="Picture 2"/>
          <p:cNvPicPr>
            <a:picLocks noChangeAspect="1"/>
          </p:cNvPicPr>
          <p:nvPr/>
        </p:nvPicPr>
        <p:blipFill>
          <a:blip r:embed="rId2"/>
          <a:stretch>
            <a:fillRect/>
          </a:stretch>
        </p:blipFill>
        <p:spPr>
          <a:xfrm>
            <a:off x="366296" y="207401"/>
            <a:ext cx="8120543" cy="4600110"/>
          </a:xfrm>
          <a:prstGeom prst="rect">
            <a:avLst/>
          </a:prstGeom>
        </p:spPr>
      </p:pic>
      <p:sp>
        <p:nvSpPr>
          <p:cNvPr id="4" name="Rectangle 3"/>
          <p:cNvSpPr/>
          <p:nvPr/>
        </p:nvSpPr>
        <p:spPr>
          <a:xfrm>
            <a:off x="6436519" y="1021557"/>
            <a:ext cx="1485900" cy="992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After corrections are made, come to the MDLA Page, Activate change, Update Origination, Save</a:t>
            </a:r>
            <a:endParaRPr lang="en-US" sz="1000" dirty="0"/>
          </a:p>
        </p:txBody>
      </p:sp>
      <p:cxnSp>
        <p:nvCxnSpPr>
          <p:cNvPr id="6" name="Straight Arrow Connector 5"/>
          <p:cNvCxnSpPr/>
          <p:nvPr/>
        </p:nvCxnSpPr>
        <p:spPr>
          <a:xfrm>
            <a:off x="592932" y="2014538"/>
            <a:ext cx="378618" cy="61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43044" y="1421607"/>
            <a:ext cx="428956" cy="317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670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919" y="1073192"/>
            <a:ext cx="6108000" cy="2628000"/>
          </a:xfrm>
        </p:spPr>
        <p:txBody>
          <a:bodyPr/>
          <a:lstStyle/>
          <a:p>
            <a:r>
              <a:rPr lang="en-US" dirty="0"/>
              <a:t>Student Address is Incomplete</a:t>
            </a:r>
            <a:br>
              <a:rPr lang="en-US" dirty="0"/>
            </a:br>
            <a:endParaRPr lang="en-US" dirty="0"/>
          </a:p>
        </p:txBody>
      </p:sp>
    </p:spTree>
    <p:extLst>
      <p:ext uri="{BB962C8B-B14F-4D97-AF65-F5344CB8AC3E}">
        <p14:creationId xmlns:p14="http://schemas.microsoft.com/office/powerpoint/2010/main" val="299267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Text Placeholder 2"/>
          <p:cNvSpPr>
            <a:spLocks noGrp="1"/>
          </p:cNvSpPr>
          <p:nvPr>
            <p:ph type="body" idx="1"/>
          </p:nvPr>
        </p:nvSpPr>
        <p:spPr/>
        <p:txBody>
          <a:bodyPr/>
          <a:lstStyle/>
          <a:p>
            <a:pPr marL="114300" indent="0" algn="ctr">
              <a:buNone/>
            </a:pPr>
            <a:endParaRPr lang="en-US" dirty="0" smtClean="0"/>
          </a:p>
          <a:p>
            <a:pPr marL="114300" indent="0" algn="ctr">
              <a:buNone/>
            </a:pPr>
            <a:r>
              <a:rPr lang="en-US" b="1" dirty="0" smtClean="0"/>
              <a:t>Lorena Saucedo</a:t>
            </a:r>
          </a:p>
          <a:p>
            <a:pPr marL="114300" indent="0" algn="ctr">
              <a:buNone/>
            </a:pPr>
            <a:r>
              <a:rPr lang="en-US" dirty="0" smtClean="0"/>
              <a:t>Assistant Director</a:t>
            </a:r>
          </a:p>
          <a:p>
            <a:pPr marL="114300" indent="0" algn="ctr">
              <a:buNone/>
            </a:pPr>
            <a:endParaRPr lang="en-US" dirty="0" smtClean="0"/>
          </a:p>
          <a:p>
            <a:pPr marL="114300" indent="0">
              <a:buNone/>
            </a:pPr>
            <a:endParaRPr lang="en-US" dirty="0"/>
          </a:p>
        </p:txBody>
      </p:sp>
      <p:sp>
        <p:nvSpPr>
          <p:cNvPr id="4" name="Text Placeholder 3"/>
          <p:cNvSpPr>
            <a:spLocks noGrp="1"/>
          </p:cNvSpPr>
          <p:nvPr>
            <p:ph type="body" idx="2"/>
          </p:nvPr>
        </p:nvSpPr>
        <p:spPr/>
        <p:txBody>
          <a:bodyPr/>
          <a:lstStyle/>
          <a:p>
            <a:pPr marL="114300" indent="0" algn="ctr">
              <a:buNone/>
            </a:pPr>
            <a:endParaRPr lang="en-US" dirty="0" smtClean="0"/>
          </a:p>
          <a:p>
            <a:pPr marL="114300" indent="0" algn="ctr">
              <a:buNone/>
            </a:pPr>
            <a:r>
              <a:rPr lang="en-US" b="1" dirty="0" smtClean="0"/>
              <a:t>Susan Mooi</a:t>
            </a:r>
          </a:p>
          <a:p>
            <a:pPr marL="114300" indent="0" algn="ctr">
              <a:buNone/>
            </a:pPr>
            <a:r>
              <a:rPr lang="en-US" dirty="0" smtClean="0"/>
              <a:t>Program Specialist</a:t>
            </a:r>
          </a:p>
          <a:p>
            <a:pPr marL="114300" indent="0" algn="ctr">
              <a:buNone/>
            </a:pPr>
            <a:endParaRPr lang="en-US" dirty="0" smtClean="0"/>
          </a:p>
          <a:p>
            <a:endParaRPr lang="en-US"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195" y="2675637"/>
            <a:ext cx="4229690" cy="1200318"/>
          </a:xfrm>
          <a:prstGeom prst="rect">
            <a:avLst/>
          </a:prstGeom>
        </p:spPr>
      </p:pic>
    </p:spTree>
    <p:extLst>
      <p:ext uri="{BB962C8B-B14F-4D97-AF65-F5344CB8AC3E}">
        <p14:creationId xmlns:p14="http://schemas.microsoft.com/office/powerpoint/2010/main" val="2610396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pic>
        <p:nvPicPr>
          <p:cNvPr id="3" name="Picture 2"/>
          <p:cNvPicPr>
            <a:picLocks noChangeAspect="1"/>
          </p:cNvPicPr>
          <p:nvPr/>
        </p:nvPicPr>
        <p:blipFill>
          <a:blip r:embed="rId2"/>
          <a:stretch>
            <a:fillRect/>
          </a:stretch>
        </p:blipFill>
        <p:spPr>
          <a:xfrm>
            <a:off x="738231" y="956680"/>
            <a:ext cx="7667538" cy="3148895"/>
          </a:xfrm>
          <a:prstGeom prst="rect">
            <a:avLst/>
          </a:prstGeom>
        </p:spPr>
      </p:pic>
    </p:spTree>
    <p:extLst>
      <p:ext uri="{BB962C8B-B14F-4D97-AF65-F5344CB8AC3E}">
        <p14:creationId xmlns:p14="http://schemas.microsoft.com/office/powerpoint/2010/main" val="2270296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4" name="Picture 3"/>
          <p:cNvPicPr>
            <a:picLocks noChangeAspect="1"/>
          </p:cNvPicPr>
          <p:nvPr/>
        </p:nvPicPr>
        <p:blipFill>
          <a:blip r:embed="rId2"/>
          <a:stretch>
            <a:fillRect/>
          </a:stretch>
        </p:blipFill>
        <p:spPr>
          <a:xfrm>
            <a:off x="419100" y="1652587"/>
            <a:ext cx="8305800" cy="1838325"/>
          </a:xfrm>
          <a:prstGeom prst="rect">
            <a:avLst/>
          </a:prstGeom>
        </p:spPr>
      </p:pic>
      <p:sp>
        <p:nvSpPr>
          <p:cNvPr id="7" name="Left Arrow 6"/>
          <p:cNvSpPr/>
          <p:nvPr/>
        </p:nvSpPr>
        <p:spPr>
          <a:xfrm>
            <a:off x="1535907" y="222885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844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pic>
        <p:nvPicPr>
          <p:cNvPr id="3" name="Picture 2"/>
          <p:cNvPicPr>
            <a:picLocks noChangeAspect="1"/>
          </p:cNvPicPr>
          <p:nvPr/>
        </p:nvPicPr>
        <p:blipFill rotWithShape="1">
          <a:blip r:embed="rId2"/>
          <a:srcRect l="573" t="-2721" r="-573" b="2721"/>
          <a:stretch/>
        </p:blipFill>
        <p:spPr>
          <a:xfrm>
            <a:off x="159128" y="644378"/>
            <a:ext cx="8724551" cy="3937797"/>
          </a:xfrm>
          <a:prstGeom prst="rect">
            <a:avLst/>
          </a:prstGeom>
          <a:ln>
            <a:noFill/>
          </a:ln>
          <a:effectLst>
            <a:outerShdw blurRad="190500" algn="tl" rotWithShape="0">
              <a:srgbClr val="000000">
                <a:alpha val="70000"/>
              </a:srgbClr>
            </a:outerShdw>
          </a:effectLst>
        </p:spPr>
      </p:pic>
      <p:sp>
        <p:nvSpPr>
          <p:cNvPr id="4" name="Rectangle 3"/>
          <p:cNvSpPr/>
          <p:nvPr/>
        </p:nvSpPr>
        <p:spPr>
          <a:xfrm>
            <a:off x="6858000" y="122872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Remember to Activate change &amp; Update Origination</a:t>
            </a:r>
            <a:endParaRPr lang="en-US" sz="1000" dirty="0"/>
          </a:p>
        </p:txBody>
      </p:sp>
      <p:cxnSp>
        <p:nvCxnSpPr>
          <p:cNvPr id="6" name="Straight Arrow Connector 5"/>
          <p:cNvCxnSpPr/>
          <p:nvPr/>
        </p:nvCxnSpPr>
        <p:spPr>
          <a:xfrm flipH="1">
            <a:off x="992981" y="2286000"/>
            <a:ext cx="700088" cy="407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443538" y="1321594"/>
            <a:ext cx="650081" cy="70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83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3" name="Picture 2"/>
          <p:cNvPicPr>
            <a:picLocks noChangeAspect="1"/>
          </p:cNvPicPr>
          <p:nvPr/>
        </p:nvPicPr>
        <p:blipFill>
          <a:blip r:embed="rId2"/>
          <a:stretch>
            <a:fillRect/>
          </a:stretch>
        </p:blipFill>
        <p:spPr>
          <a:xfrm>
            <a:off x="211691" y="567015"/>
            <a:ext cx="8613528" cy="4695825"/>
          </a:xfrm>
          <a:prstGeom prst="rect">
            <a:avLst/>
          </a:prstGeom>
        </p:spPr>
      </p:pic>
      <p:sp>
        <p:nvSpPr>
          <p:cNvPr id="4" name="Rectangle 3"/>
          <p:cNvSpPr/>
          <p:nvPr/>
        </p:nvSpPr>
        <p:spPr>
          <a:xfrm>
            <a:off x="7086599" y="1750219"/>
            <a:ext cx="1628775" cy="2043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Whenever you get the Invalid Address, have the enrollment services update the address to Home or Mail, Activate change on the MDLA page, Update Origination and Process loans for the student.  It should get pick next time you do a DL Out. </a:t>
            </a:r>
          </a:p>
        </p:txBody>
      </p:sp>
    </p:spTree>
    <p:extLst>
      <p:ext uri="{BB962C8B-B14F-4D97-AF65-F5344CB8AC3E}">
        <p14:creationId xmlns:p14="http://schemas.microsoft.com/office/powerpoint/2010/main" val="3131406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Consortium Agreements</a:t>
            </a:r>
            <a:endParaRPr lang="en-US" dirty="0"/>
          </a:p>
        </p:txBody>
      </p:sp>
    </p:spTree>
    <p:extLst>
      <p:ext uri="{BB962C8B-B14F-4D97-AF65-F5344CB8AC3E}">
        <p14:creationId xmlns:p14="http://schemas.microsoft.com/office/powerpoint/2010/main" val="192881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smtClean="0"/>
              <a:t>Comments</a:t>
            </a:r>
            <a:endParaRPr b="1" dirty="0"/>
          </a:p>
          <a:p>
            <a:pPr marL="0" lvl="0" indent="0" algn="ctr" rtl="0">
              <a:spcBef>
                <a:spcPts val="600"/>
              </a:spcBef>
              <a:spcAft>
                <a:spcPts val="600"/>
              </a:spcAft>
              <a:buNone/>
            </a:pPr>
            <a:r>
              <a:rPr lang="en" dirty="0" smtClean="0"/>
              <a:t>At this time only one person is doing Cosortium agreements at TCC and she is good at adding comments for anyone to </a:t>
            </a:r>
            <a:r>
              <a:rPr lang="en-US" dirty="0" smtClean="0"/>
              <a:t>know</a:t>
            </a:r>
            <a:r>
              <a:rPr lang="en" dirty="0" smtClean="0"/>
              <a:t> what is going on.</a:t>
            </a:r>
            <a:endParaRPr dirty="0"/>
          </a:p>
        </p:txBody>
      </p:sp>
      <p:sp>
        <p:nvSpPr>
          <p:cNvPr id="185" name="Google Shape;185;p1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Enrollment Status is Invalid</a:t>
            </a:r>
            <a:endParaRPr dirty="0"/>
          </a:p>
        </p:txBody>
      </p:sp>
      <p:sp>
        <p:nvSpPr>
          <p:cNvPr id="186" name="Google Shape;186;p19"/>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b="1" dirty="0" smtClean="0"/>
              <a:t>Override- FA Term</a:t>
            </a:r>
            <a:endParaRPr b="1" dirty="0"/>
          </a:p>
          <a:p>
            <a:pPr marL="0" lvl="0" indent="0" algn="l" rtl="0">
              <a:spcBef>
                <a:spcPts val="600"/>
              </a:spcBef>
              <a:spcAft>
                <a:spcPts val="600"/>
              </a:spcAft>
              <a:buNone/>
            </a:pPr>
            <a:r>
              <a:rPr lang="en" dirty="0" smtClean="0"/>
              <a:t>Be sure to OV FA Term to reflect the amount of credtis student is enrolled for in total before making any updates or changes on the MDLA/SULA page</a:t>
            </a:r>
            <a:endParaRPr dirty="0"/>
          </a:p>
        </p:txBody>
      </p:sp>
      <p:sp>
        <p:nvSpPr>
          <p:cNvPr id="187" name="Google Shape;187;p1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750" y="621650"/>
            <a:ext cx="7177800" cy="773700"/>
          </a:xfrm>
        </p:spPr>
        <p:txBody>
          <a:bodyPr/>
          <a:lstStyle/>
          <a:p>
            <a:r>
              <a:rPr lang="en-US" dirty="0" smtClean="0"/>
              <a:t>Consortium Agreements</a:t>
            </a:r>
            <a:br>
              <a:rPr lang="en-US" dirty="0" smtClean="0"/>
            </a:br>
            <a:r>
              <a:rPr lang="en-US" sz="1200" dirty="0" smtClean="0"/>
              <a:t>Student is enrolled in less than half time at your school.  FA Term has to be Overridden</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pic>
        <p:nvPicPr>
          <p:cNvPr id="4" name="Picture 3"/>
          <p:cNvPicPr>
            <a:picLocks noChangeAspect="1"/>
          </p:cNvPicPr>
          <p:nvPr/>
        </p:nvPicPr>
        <p:blipFill>
          <a:blip r:embed="rId2"/>
          <a:stretch>
            <a:fillRect/>
          </a:stretch>
        </p:blipFill>
        <p:spPr>
          <a:xfrm>
            <a:off x="922020" y="1395351"/>
            <a:ext cx="7414260" cy="2993770"/>
          </a:xfrm>
          <a:prstGeom prst="rect">
            <a:avLst/>
          </a:prstGeom>
        </p:spPr>
      </p:pic>
    </p:spTree>
    <p:extLst>
      <p:ext uri="{BB962C8B-B14F-4D97-AF65-F5344CB8AC3E}">
        <p14:creationId xmlns:p14="http://schemas.microsoft.com/office/powerpoint/2010/main" val="2245120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smtClean="0"/>
              <a:t/>
            </a:r>
            <a:br>
              <a:rPr lang="en-US" sz="1800" b="1" dirty="0" smtClean="0"/>
            </a:br>
            <a:r>
              <a:rPr lang="en-US" sz="1800" b="1" dirty="0" smtClean="0"/>
              <a:t>Navigation</a:t>
            </a:r>
            <a:r>
              <a:rPr lang="en-US" sz="1800" b="1" dirty="0"/>
              <a:t>:  NavBar &gt; Navigator &gt; Financial Aid &gt; </a:t>
            </a:r>
            <a:r>
              <a:rPr lang="en-US" sz="1800" b="1" dirty="0" smtClean="0"/>
              <a:t>Financial Aid Term </a:t>
            </a:r>
            <a:r>
              <a:rPr lang="en-US" sz="1800" b="1" dirty="0"/>
              <a:t>&gt; </a:t>
            </a:r>
            <a:r>
              <a:rPr lang="en-US" sz="1800" b="1" dirty="0" smtClean="0"/>
              <a:t>Maintain Student FA Term</a:t>
            </a:r>
            <a:r>
              <a:rPr lang="en-US" sz="1800" dirty="0"/>
              <a:t/>
            </a:r>
            <a:br>
              <a:rPr lang="en-US" sz="1800" dirty="0"/>
            </a:br>
            <a:endParaRPr lang="en-US" sz="1800"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pic>
        <p:nvPicPr>
          <p:cNvPr id="4" name="Picture 3"/>
          <p:cNvPicPr>
            <a:picLocks noChangeAspect="1"/>
          </p:cNvPicPr>
          <p:nvPr/>
        </p:nvPicPr>
        <p:blipFill>
          <a:blip r:embed="rId2"/>
          <a:stretch>
            <a:fillRect/>
          </a:stretch>
        </p:blipFill>
        <p:spPr>
          <a:xfrm>
            <a:off x="840582" y="1395351"/>
            <a:ext cx="7531894" cy="726344"/>
          </a:xfrm>
          <a:prstGeom prst="rect">
            <a:avLst/>
          </a:prstGeom>
        </p:spPr>
      </p:pic>
      <p:pic>
        <p:nvPicPr>
          <p:cNvPr id="5" name="Picture 4"/>
          <p:cNvPicPr>
            <a:picLocks noChangeAspect="1"/>
          </p:cNvPicPr>
          <p:nvPr/>
        </p:nvPicPr>
        <p:blipFill>
          <a:blip r:embed="rId3"/>
          <a:stretch>
            <a:fillRect/>
          </a:stretch>
        </p:blipFill>
        <p:spPr>
          <a:xfrm>
            <a:off x="900113" y="2121694"/>
            <a:ext cx="7472364" cy="2278855"/>
          </a:xfrm>
          <a:prstGeom prst="rect">
            <a:avLst/>
          </a:prstGeom>
        </p:spPr>
      </p:pic>
    </p:spTree>
    <p:extLst>
      <p:ext uri="{BB962C8B-B14F-4D97-AF65-F5344CB8AC3E}">
        <p14:creationId xmlns:p14="http://schemas.microsoft.com/office/powerpoint/2010/main" val="292424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983075" y="958867"/>
            <a:ext cx="3354000" cy="618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 picture is worth a thousand words</a:t>
            </a:r>
            <a:endParaRPr/>
          </a:p>
        </p:txBody>
      </p:sp>
      <p:sp>
        <p:nvSpPr>
          <p:cNvPr id="202" name="Google Shape;202;p21"/>
          <p:cNvSpPr txBox="1">
            <a:spLocks noGrp="1"/>
          </p:cNvSpPr>
          <p:nvPr>
            <p:ph type="body" idx="1"/>
          </p:nvPr>
        </p:nvSpPr>
        <p:spPr>
          <a:xfrm>
            <a:off x="983075" y="1913025"/>
            <a:ext cx="3186253" cy="1685852"/>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n-US" dirty="0" smtClean="0"/>
              <a:t>O</a:t>
            </a:r>
            <a:r>
              <a:rPr lang="en" dirty="0" smtClean="0"/>
              <a:t>n top of adding comments on t</a:t>
            </a:r>
            <a:r>
              <a:rPr lang="en-US" dirty="0" smtClean="0"/>
              <a:t>he</a:t>
            </a:r>
            <a:r>
              <a:rPr lang="en" dirty="0" smtClean="0"/>
              <a:t> FA Page you can also check actual enrollment under the </a:t>
            </a:r>
            <a:r>
              <a:rPr lang="en" b="1" dirty="0" smtClean="0"/>
              <a:t>Student Services Ctr.</a:t>
            </a:r>
            <a:endParaRPr b="1" dirty="0"/>
          </a:p>
        </p:txBody>
      </p:sp>
      <p:sp>
        <p:nvSpPr>
          <p:cNvPr id="204" name="Google Shape;204;p2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pic>
        <p:nvPicPr>
          <p:cNvPr id="2" name="Picture 1"/>
          <p:cNvPicPr>
            <a:picLocks noChangeAspect="1"/>
          </p:cNvPicPr>
          <p:nvPr/>
        </p:nvPicPr>
        <p:blipFill>
          <a:blip r:embed="rId3"/>
          <a:stretch>
            <a:fillRect/>
          </a:stretch>
        </p:blipFill>
        <p:spPr>
          <a:xfrm>
            <a:off x="4297650" y="838200"/>
            <a:ext cx="3760500" cy="33236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7" name="Picture 6"/>
          <p:cNvPicPr>
            <a:picLocks noChangeAspect="1"/>
          </p:cNvPicPr>
          <p:nvPr/>
        </p:nvPicPr>
        <p:blipFill>
          <a:blip r:embed="rId2"/>
          <a:stretch>
            <a:fillRect/>
          </a:stretch>
        </p:blipFill>
        <p:spPr>
          <a:xfrm>
            <a:off x="635794" y="378619"/>
            <a:ext cx="8093868" cy="4243387"/>
          </a:xfrm>
          <a:prstGeom prst="rect">
            <a:avLst/>
          </a:prstGeom>
        </p:spPr>
      </p:pic>
      <p:cxnSp>
        <p:nvCxnSpPr>
          <p:cNvPr id="11" name="Straight Arrow Connector 10"/>
          <p:cNvCxnSpPr/>
          <p:nvPr/>
        </p:nvCxnSpPr>
        <p:spPr>
          <a:xfrm>
            <a:off x="1564481" y="2821781"/>
            <a:ext cx="371475"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2000" y="3164682"/>
            <a:ext cx="428625" cy="271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8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Loan Rejects</a:t>
            </a:r>
            <a:endParaRPr lang="en-US" dirty="0"/>
          </a:p>
        </p:txBody>
      </p:sp>
      <p:sp>
        <p:nvSpPr>
          <p:cNvPr id="3" name="Text Placeholder 2"/>
          <p:cNvSpPr>
            <a:spLocks noGrp="1"/>
          </p:cNvSpPr>
          <p:nvPr>
            <p:ph type="body" idx="1"/>
          </p:nvPr>
        </p:nvSpPr>
        <p:spPr/>
        <p:txBody>
          <a:bodyPr/>
          <a:lstStyle/>
          <a:p>
            <a:r>
              <a:rPr lang="en-US" sz="1400" dirty="0" smtClean="0"/>
              <a:t>Citizenship		</a:t>
            </a:r>
          </a:p>
          <a:p>
            <a:r>
              <a:rPr lang="en-US" sz="1400" dirty="0" smtClean="0"/>
              <a:t>HS Diploma</a:t>
            </a:r>
          </a:p>
          <a:p>
            <a:r>
              <a:rPr lang="en-US" sz="1400" dirty="0" smtClean="0"/>
              <a:t>Address Incomplete</a:t>
            </a:r>
          </a:p>
          <a:p>
            <a:r>
              <a:rPr lang="en-US" sz="1400" dirty="0" smtClean="0"/>
              <a:t>Consortium Agreement</a:t>
            </a:r>
          </a:p>
          <a:p>
            <a:r>
              <a:rPr lang="en-US" sz="1400" dirty="0" smtClean="0"/>
              <a:t>Program Plan Stack</a:t>
            </a:r>
          </a:p>
          <a:p>
            <a:r>
              <a:rPr lang="en-US" sz="1400" dirty="0"/>
              <a:t>Loan </a:t>
            </a:r>
            <a:r>
              <a:rPr lang="en-US" sz="1400" dirty="0" smtClean="0"/>
              <a:t>Limits</a:t>
            </a:r>
          </a:p>
          <a:p>
            <a:r>
              <a:rPr lang="en-US" sz="1400" dirty="0" smtClean="0"/>
              <a:t>Duplicate Match on CPS</a:t>
            </a:r>
          </a:p>
          <a:p>
            <a:r>
              <a:rPr lang="en-US" sz="1400" dirty="0" smtClean="0"/>
              <a:t>Expected Graduation Date</a:t>
            </a:r>
          </a:p>
          <a:p>
            <a:r>
              <a:rPr lang="en-US" sz="1400" dirty="0" smtClean="0"/>
              <a:t>Funds not Recorded on the System</a:t>
            </a:r>
          </a:p>
          <a:p>
            <a:r>
              <a:rPr lang="en-US" sz="1400" dirty="0" smtClean="0"/>
              <a:t>Questions</a:t>
            </a:r>
          </a:p>
          <a:p>
            <a:pPr marL="101600" indent="0">
              <a:buNone/>
            </a:pP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188229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pic>
        <p:nvPicPr>
          <p:cNvPr id="3" name="Picture 2"/>
          <p:cNvPicPr>
            <a:picLocks noChangeAspect="1"/>
          </p:cNvPicPr>
          <p:nvPr/>
        </p:nvPicPr>
        <p:blipFill>
          <a:blip r:embed="rId2"/>
          <a:stretch>
            <a:fillRect/>
          </a:stretch>
        </p:blipFill>
        <p:spPr>
          <a:xfrm>
            <a:off x="607220" y="421480"/>
            <a:ext cx="8236744" cy="4164807"/>
          </a:xfrm>
          <a:prstGeom prst="rect">
            <a:avLst/>
          </a:prstGeom>
        </p:spPr>
      </p:pic>
      <p:sp>
        <p:nvSpPr>
          <p:cNvPr id="4" name="Oval 3"/>
          <p:cNvSpPr/>
          <p:nvPr/>
        </p:nvSpPr>
        <p:spPr>
          <a:xfrm>
            <a:off x="5122069" y="1885949"/>
            <a:ext cx="1185862" cy="1914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SULA Page on the MDLA Needs to be updated to Current enrollment. </a:t>
            </a:r>
            <a:endParaRPr lang="en-US" sz="1000" dirty="0"/>
          </a:p>
        </p:txBody>
      </p:sp>
    </p:spTree>
    <p:extLst>
      <p:ext uri="{BB962C8B-B14F-4D97-AF65-F5344CB8AC3E}">
        <p14:creationId xmlns:p14="http://schemas.microsoft.com/office/powerpoint/2010/main" val="2452189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Program Plan Stack</a:t>
            </a:r>
            <a:endParaRPr lang="en-US" dirty="0"/>
          </a:p>
        </p:txBody>
      </p:sp>
    </p:spTree>
    <p:extLst>
      <p:ext uri="{BB962C8B-B14F-4D97-AF65-F5344CB8AC3E}">
        <p14:creationId xmlns:p14="http://schemas.microsoft.com/office/powerpoint/2010/main" val="3748544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
        <p:nvSpPr>
          <p:cNvPr id="3" name="Rectangle 2"/>
          <p:cNvSpPr/>
          <p:nvPr/>
        </p:nvSpPr>
        <p:spPr>
          <a:xfrm>
            <a:off x="2286000" y="1448366"/>
            <a:ext cx="4572000" cy="2246769"/>
          </a:xfrm>
          <a:prstGeom prst="rect">
            <a:avLst/>
          </a:prstGeom>
        </p:spPr>
        <p:txBody>
          <a:bodyPr>
            <a:spAutoFit/>
          </a:bodyPr>
          <a:lstStyle/>
          <a:p>
            <a:r>
              <a:rPr lang="en-US" dirty="0">
                <a:solidFill>
                  <a:srgbClr val="111111"/>
                </a:solidFill>
                <a:latin typeface="+mn-lt"/>
              </a:rPr>
              <a:t>When Enrollment adds new programs, they should let FA know so that way FA can update the SULA Credential Cross Reference page.</a:t>
            </a:r>
            <a:r>
              <a:rPr lang="en-US" dirty="0">
                <a:latin typeface="+mn-lt"/>
              </a:rPr>
              <a:t/>
            </a:r>
            <a:br>
              <a:rPr lang="en-US" dirty="0">
                <a:latin typeface="+mn-lt"/>
              </a:rPr>
            </a:br>
            <a:r>
              <a:rPr lang="en-US" dirty="0">
                <a:solidFill>
                  <a:srgbClr val="111111"/>
                </a:solidFill>
                <a:latin typeface="+mn-lt"/>
              </a:rPr>
              <a:t>Once the cross reference has been updated, you would update origination and activate change on each student's MDLA page. Then run process loans for those students. Process Loans sets up the data. To verify that the data gets pushed to their proper places, you could run DL Out in validate mode. Once satisfied, run DL Out in final.</a:t>
            </a:r>
            <a:endParaRPr lang="en-US" dirty="0">
              <a:latin typeface="+mn-lt"/>
            </a:endParaRPr>
          </a:p>
        </p:txBody>
      </p:sp>
    </p:spTree>
    <p:extLst>
      <p:ext uri="{BB962C8B-B14F-4D97-AF65-F5344CB8AC3E}">
        <p14:creationId xmlns:p14="http://schemas.microsoft.com/office/powerpoint/2010/main" val="2750316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
        <p:nvSpPr>
          <p:cNvPr id="3" name="Rectangle 2"/>
          <p:cNvSpPr/>
          <p:nvPr/>
        </p:nvSpPr>
        <p:spPr>
          <a:xfrm>
            <a:off x="2286000" y="586591"/>
            <a:ext cx="4572000" cy="4185761"/>
          </a:xfrm>
          <a:prstGeom prst="rect">
            <a:avLst/>
          </a:prstGeom>
        </p:spPr>
        <p:txBody>
          <a:bodyPr>
            <a:spAutoFit/>
          </a:bodyPr>
          <a:lstStyle/>
          <a:p>
            <a:r>
              <a:rPr lang="en-US" dirty="0" smtClean="0">
                <a:solidFill>
                  <a:srgbClr val="111111"/>
                </a:solidFill>
                <a:latin typeface="+mn-lt"/>
              </a:rPr>
              <a:t>If </a:t>
            </a:r>
            <a:r>
              <a:rPr lang="en-US" dirty="0">
                <a:solidFill>
                  <a:srgbClr val="111111"/>
                </a:solidFill>
                <a:latin typeface="+mn-lt"/>
              </a:rPr>
              <a:t>records has added FA Eligible programs this table will need to be periodically updated to include the new programs so the information is accurately submitted to COD.</a:t>
            </a:r>
            <a:r>
              <a:rPr lang="en-US" dirty="0">
                <a:latin typeface="+mn-lt"/>
              </a:rPr>
              <a:t/>
            </a:r>
            <a:br>
              <a:rPr lang="en-US" dirty="0">
                <a:latin typeface="+mn-lt"/>
              </a:rPr>
            </a:br>
            <a:r>
              <a:rPr lang="en-US" dirty="0">
                <a:latin typeface="+mn-lt"/>
              </a:rPr>
              <a:t/>
            </a:r>
            <a:br>
              <a:rPr lang="en-US" dirty="0">
                <a:latin typeface="+mn-lt"/>
              </a:rPr>
            </a:br>
            <a:r>
              <a:rPr lang="en-US" dirty="0">
                <a:solidFill>
                  <a:srgbClr val="111111"/>
                </a:solidFill>
                <a:latin typeface="+mn-lt"/>
              </a:rPr>
              <a:t>You will need to update the table with the new program plan.</a:t>
            </a:r>
            <a:r>
              <a:rPr lang="en-US" dirty="0">
                <a:latin typeface="+mn-lt"/>
              </a:rPr>
              <a:t/>
            </a:r>
            <a:br>
              <a:rPr lang="en-US" dirty="0">
                <a:latin typeface="+mn-lt"/>
              </a:rPr>
            </a:br>
            <a:r>
              <a:rPr lang="en-US" dirty="0">
                <a:solidFill>
                  <a:srgbClr val="111111"/>
                </a:solidFill>
                <a:latin typeface="+mn-lt"/>
              </a:rPr>
              <a:t>Navigation: Main Menu &gt; Set Up SACR &gt; Product Related &gt; Financial Aid &gt; COD &gt; Credential Cross Reference</a:t>
            </a:r>
            <a:r>
              <a:rPr lang="en-US" dirty="0">
                <a:latin typeface="+mn-lt"/>
              </a:rPr>
              <a:t/>
            </a:r>
            <a:br>
              <a:rPr lang="en-US" dirty="0">
                <a:latin typeface="+mn-lt"/>
              </a:rPr>
            </a:br>
            <a:r>
              <a:rPr lang="en-US" dirty="0">
                <a:solidFill>
                  <a:srgbClr val="111111"/>
                </a:solidFill>
                <a:latin typeface="+mn-lt"/>
              </a:rPr>
              <a:t>You’ll want to make sure you are updating for the </a:t>
            </a:r>
            <a:r>
              <a:rPr lang="en-US" dirty="0" smtClean="0">
                <a:solidFill>
                  <a:srgbClr val="111111"/>
                </a:solidFill>
                <a:latin typeface="+mn-lt"/>
              </a:rPr>
              <a:t>2023 </a:t>
            </a:r>
            <a:r>
              <a:rPr lang="en-US" dirty="0">
                <a:solidFill>
                  <a:srgbClr val="111111"/>
                </a:solidFill>
                <a:latin typeface="+mn-lt"/>
              </a:rPr>
              <a:t>aid year. You can select Retrieve </a:t>
            </a:r>
            <a:r>
              <a:rPr lang="en-US" dirty="0" smtClean="0">
                <a:solidFill>
                  <a:srgbClr val="111111"/>
                </a:solidFill>
                <a:latin typeface="+mn-lt"/>
              </a:rPr>
              <a:t>with Caution from </a:t>
            </a:r>
            <a:r>
              <a:rPr lang="en-US" dirty="0" err="1">
                <a:solidFill>
                  <a:srgbClr val="111111"/>
                </a:solidFill>
                <a:latin typeface="+mn-lt"/>
              </a:rPr>
              <a:t>Acad</a:t>
            </a:r>
            <a:r>
              <a:rPr lang="en-US" dirty="0">
                <a:solidFill>
                  <a:srgbClr val="111111"/>
                </a:solidFill>
                <a:latin typeface="+mn-lt"/>
              </a:rPr>
              <a:t> Plan at the top of the page. Once you have verified that </a:t>
            </a:r>
            <a:r>
              <a:rPr lang="en-US" dirty="0" smtClean="0">
                <a:solidFill>
                  <a:srgbClr val="111111"/>
                </a:solidFill>
                <a:latin typeface="+mn-lt"/>
              </a:rPr>
              <a:t>Program </a:t>
            </a:r>
            <a:r>
              <a:rPr lang="en-US" dirty="0">
                <a:solidFill>
                  <a:srgbClr val="111111"/>
                </a:solidFill>
                <a:latin typeface="+mn-lt"/>
              </a:rPr>
              <a:t>has been added to the list, select Save.</a:t>
            </a:r>
            <a:r>
              <a:rPr lang="en-US" dirty="0">
                <a:latin typeface="+mn-lt"/>
              </a:rPr>
              <a:t/>
            </a:r>
            <a:br>
              <a:rPr lang="en-US" dirty="0">
                <a:latin typeface="+mn-lt"/>
              </a:rPr>
            </a:br>
            <a:r>
              <a:rPr lang="en-US" dirty="0">
                <a:latin typeface="+mn-lt"/>
              </a:rPr>
              <a:t/>
            </a:r>
            <a:br>
              <a:rPr lang="en-US" dirty="0">
                <a:latin typeface="+mn-lt"/>
              </a:rPr>
            </a:br>
            <a:r>
              <a:rPr lang="en-US" dirty="0">
                <a:solidFill>
                  <a:srgbClr val="111111"/>
                </a:solidFill>
                <a:latin typeface="+mn-lt"/>
              </a:rPr>
              <a:t>From there you should be able to click “Update Origination” and "Activate Change" on the MDLA page and Save, then process loans for those students.</a:t>
            </a:r>
            <a:endParaRPr lang="en-US" dirty="0">
              <a:latin typeface="+mn-lt"/>
            </a:endParaRPr>
          </a:p>
        </p:txBody>
      </p:sp>
    </p:spTree>
    <p:extLst>
      <p:ext uri="{BB962C8B-B14F-4D97-AF65-F5344CB8AC3E}">
        <p14:creationId xmlns:p14="http://schemas.microsoft.com/office/powerpoint/2010/main" val="104229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pic>
        <p:nvPicPr>
          <p:cNvPr id="9" name="Picture 8"/>
          <p:cNvPicPr>
            <a:picLocks noChangeAspect="1"/>
          </p:cNvPicPr>
          <p:nvPr/>
        </p:nvPicPr>
        <p:blipFill>
          <a:blip r:embed="rId2"/>
          <a:stretch>
            <a:fillRect/>
          </a:stretch>
        </p:blipFill>
        <p:spPr>
          <a:xfrm>
            <a:off x="342901" y="465988"/>
            <a:ext cx="8093868" cy="4243387"/>
          </a:xfrm>
          <a:prstGeom prst="rect">
            <a:avLst/>
          </a:prstGeom>
        </p:spPr>
      </p:pic>
      <p:cxnSp>
        <p:nvCxnSpPr>
          <p:cNvPr id="11" name="Straight Arrow Connector 10"/>
          <p:cNvCxnSpPr/>
          <p:nvPr/>
        </p:nvCxnSpPr>
        <p:spPr>
          <a:xfrm>
            <a:off x="1628775" y="2907506"/>
            <a:ext cx="235744" cy="27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14813" y="3128963"/>
            <a:ext cx="631537" cy="42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009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pic>
        <p:nvPicPr>
          <p:cNvPr id="4" name="Picture 3"/>
          <p:cNvPicPr>
            <a:picLocks noChangeAspect="1"/>
          </p:cNvPicPr>
          <p:nvPr/>
        </p:nvPicPr>
        <p:blipFill>
          <a:blip r:embed="rId2"/>
          <a:stretch>
            <a:fillRect/>
          </a:stretch>
        </p:blipFill>
        <p:spPr>
          <a:xfrm>
            <a:off x="828675" y="635794"/>
            <a:ext cx="7986713" cy="4079082"/>
          </a:xfrm>
          <a:prstGeom prst="rect">
            <a:avLst/>
          </a:prstGeom>
        </p:spPr>
      </p:pic>
      <p:sp>
        <p:nvSpPr>
          <p:cNvPr id="5" name="Rectangle 4"/>
          <p:cNvSpPr/>
          <p:nvPr/>
        </p:nvSpPr>
        <p:spPr>
          <a:xfrm>
            <a:off x="3850481" y="2700338"/>
            <a:ext cx="2071688" cy="147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Program Plan Stack will display in here with CIP Code information under the SULA Filed</a:t>
            </a:r>
            <a:endParaRPr lang="en-US" dirty="0"/>
          </a:p>
        </p:txBody>
      </p:sp>
    </p:spTree>
    <p:extLst>
      <p:ext uri="{BB962C8B-B14F-4D97-AF65-F5344CB8AC3E}">
        <p14:creationId xmlns:p14="http://schemas.microsoft.com/office/powerpoint/2010/main" val="3841887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Loan Limits (Transfer Students)</a:t>
            </a:r>
            <a:endParaRPr lang="en-US" dirty="0"/>
          </a:p>
        </p:txBody>
      </p:sp>
    </p:spTree>
    <p:extLst>
      <p:ext uri="{BB962C8B-B14F-4D97-AF65-F5344CB8AC3E}">
        <p14:creationId xmlns:p14="http://schemas.microsoft.com/office/powerpoint/2010/main" val="263100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pic>
        <p:nvPicPr>
          <p:cNvPr id="1026" name="x_x_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489800"/>
            <a:ext cx="737235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193131" y="489800"/>
            <a:ext cx="1543050" cy="931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New ISIR was received with the message Loan Exceed the limits</a:t>
            </a:r>
            <a:endParaRPr lang="en-US" sz="1200" dirty="0"/>
          </a:p>
        </p:txBody>
      </p:sp>
    </p:spTree>
    <p:extLst>
      <p:ext uri="{BB962C8B-B14F-4D97-AF65-F5344CB8AC3E}">
        <p14:creationId xmlns:p14="http://schemas.microsoft.com/office/powerpoint/2010/main" val="336302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pic>
        <p:nvPicPr>
          <p:cNvPr id="3" name="Picture 2"/>
          <p:cNvPicPr>
            <a:picLocks noChangeAspect="1"/>
          </p:cNvPicPr>
          <p:nvPr/>
        </p:nvPicPr>
        <p:blipFill>
          <a:blip r:embed="rId2"/>
          <a:stretch>
            <a:fillRect/>
          </a:stretch>
        </p:blipFill>
        <p:spPr>
          <a:xfrm>
            <a:off x="471487" y="2586037"/>
            <a:ext cx="8201025" cy="1828800"/>
          </a:xfrm>
          <a:prstGeom prst="rect">
            <a:avLst/>
          </a:prstGeom>
        </p:spPr>
      </p:pic>
      <p:sp>
        <p:nvSpPr>
          <p:cNvPr id="4" name="Rectangle 3"/>
          <p:cNvSpPr/>
          <p:nvPr/>
        </p:nvSpPr>
        <p:spPr>
          <a:xfrm>
            <a:off x="5672138" y="1285875"/>
            <a:ext cx="1950243" cy="1178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Original Loan was canceled to prevent n Over Award situation.  New loan was added with correct amounts.</a:t>
            </a:r>
            <a:endParaRPr lang="en-US" dirty="0"/>
          </a:p>
        </p:txBody>
      </p:sp>
      <p:sp>
        <p:nvSpPr>
          <p:cNvPr id="5" name="Oval 4"/>
          <p:cNvSpPr/>
          <p:nvPr/>
        </p:nvSpPr>
        <p:spPr>
          <a:xfrm>
            <a:off x="2286000" y="442913"/>
            <a:ext cx="1428750" cy="1928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Try to Check the ISIR Suspense list as often as you can</a:t>
            </a:r>
            <a:endParaRPr lang="en-US" dirty="0"/>
          </a:p>
        </p:txBody>
      </p:sp>
    </p:spTree>
    <p:extLst>
      <p:ext uri="{BB962C8B-B14F-4D97-AF65-F5344CB8AC3E}">
        <p14:creationId xmlns:p14="http://schemas.microsoft.com/office/powerpoint/2010/main" val="89349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pic>
        <p:nvPicPr>
          <p:cNvPr id="3" name="Picture 2"/>
          <p:cNvPicPr>
            <a:picLocks noChangeAspect="1"/>
          </p:cNvPicPr>
          <p:nvPr/>
        </p:nvPicPr>
        <p:blipFill>
          <a:blip r:embed="rId2"/>
          <a:stretch>
            <a:fillRect/>
          </a:stretch>
        </p:blipFill>
        <p:spPr>
          <a:xfrm>
            <a:off x="113109" y="400050"/>
            <a:ext cx="8689181" cy="4376736"/>
          </a:xfrm>
          <a:prstGeom prst="rect">
            <a:avLst/>
          </a:prstGeom>
        </p:spPr>
      </p:pic>
      <p:cxnSp>
        <p:nvCxnSpPr>
          <p:cNvPr id="6" name="Straight Arrow Connector 5"/>
          <p:cNvCxnSpPr/>
          <p:nvPr/>
        </p:nvCxnSpPr>
        <p:spPr>
          <a:xfrm flipH="1">
            <a:off x="8179594" y="3179096"/>
            <a:ext cx="292893" cy="600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179594" y="2743200"/>
            <a:ext cx="385762" cy="3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151019" y="2050256"/>
            <a:ext cx="414337" cy="414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14700" y="2050256"/>
            <a:ext cx="1593056" cy="1728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amounts on NLSDS After the corrections to the loans were made. </a:t>
            </a:r>
            <a:endParaRPr lang="en-US" dirty="0"/>
          </a:p>
        </p:txBody>
      </p:sp>
    </p:spTree>
    <p:extLst>
      <p:ext uri="{BB962C8B-B14F-4D97-AF65-F5344CB8AC3E}">
        <p14:creationId xmlns:p14="http://schemas.microsoft.com/office/powerpoint/2010/main" val="40120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ctrTitle"/>
          </p:nvPr>
        </p:nvSpPr>
        <p:spPr>
          <a:xfrm>
            <a:off x="1344500" y="1583350"/>
            <a:ext cx="64551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smtClean="0">
                <a:solidFill>
                  <a:schemeClr val="accent3"/>
                </a:solidFill>
              </a:rPr>
              <a:t/>
            </a:r>
            <a:br>
              <a:rPr lang="en-US" dirty="0" smtClean="0">
                <a:solidFill>
                  <a:schemeClr val="accent3"/>
                </a:solidFill>
              </a:rPr>
            </a:br>
            <a:r>
              <a:rPr lang="en-US" dirty="0" smtClean="0">
                <a:solidFill>
                  <a:schemeClr val="accent3"/>
                </a:solidFill>
              </a:rPr>
              <a:t>B</a:t>
            </a:r>
            <a:r>
              <a:rPr lang="en" dirty="0" smtClean="0">
                <a:solidFill>
                  <a:schemeClr val="accent3"/>
                </a:solidFill>
              </a:rPr>
              <a:t>efore we start our presentation, I just want to say, we are Lucky we are not dealing with Sequestration and Sula.</a:t>
            </a:r>
            <a:endParaRPr dirty="0">
              <a:solidFill>
                <a:schemeClr val="accent3"/>
              </a:solidFill>
            </a:endParaRPr>
          </a:p>
        </p:txBody>
      </p:sp>
      <p:sp>
        <p:nvSpPr>
          <p:cNvPr id="146" name="Google Shape;146;p15"/>
          <p:cNvSpPr txBox="1">
            <a:spLocks noGrp="1"/>
          </p:cNvSpPr>
          <p:nvPr>
            <p:ph type="subTitle" idx="1"/>
          </p:nvPr>
        </p:nvSpPr>
        <p:spPr>
          <a:xfrm>
            <a:off x="1344500" y="866273"/>
            <a:ext cx="6455100" cy="3018207"/>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endParaRPr lang="en-US" dirty="0" smtClean="0"/>
          </a:p>
          <a:p>
            <a:pPr marL="0" lvl="0" indent="0" algn="ctr" rtl="0">
              <a:spcBef>
                <a:spcPts val="0"/>
              </a:spcBef>
              <a:spcAft>
                <a:spcPts val="600"/>
              </a:spcAft>
              <a:buNone/>
            </a:pPr>
            <a:endParaRPr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Duplicate Match on CPS</a:t>
            </a:r>
            <a:endParaRPr lang="en-US" dirty="0"/>
          </a:p>
        </p:txBody>
      </p:sp>
    </p:spTree>
    <p:extLst>
      <p:ext uri="{BB962C8B-B14F-4D97-AF65-F5344CB8AC3E}">
        <p14:creationId xmlns:p14="http://schemas.microsoft.com/office/powerpoint/2010/main" val="1239499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pic>
        <p:nvPicPr>
          <p:cNvPr id="3" name="Picture 2"/>
          <p:cNvPicPr>
            <a:picLocks noChangeAspect="1"/>
          </p:cNvPicPr>
          <p:nvPr/>
        </p:nvPicPr>
        <p:blipFill>
          <a:blip r:embed="rId2"/>
          <a:stretch>
            <a:fillRect/>
          </a:stretch>
        </p:blipFill>
        <p:spPr>
          <a:xfrm>
            <a:off x="850106" y="561975"/>
            <a:ext cx="7236619" cy="4019550"/>
          </a:xfrm>
          <a:prstGeom prst="rect">
            <a:avLst/>
          </a:prstGeom>
        </p:spPr>
      </p:pic>
      <p:sp>
        <p:nvSpPr>
          <p:cNvPr id="4" name="Round Single Corner Rectangle 3"/>
          <p:cNvSpPr/>
          <p:nvPr/>
        </p:nvSpPr>
        <p:spPr>
          <a:xfrm>
            <a:off x="2357438" y="2571750"/>
            <a:ext cx="1543050" cy="10715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ingle Corner Rectangle 4"/>
          <p:cNvSpPr/>
          <p:nvPr/>
        </p:nvSpPr>
        <p:spPr>
          <a:xfrm>
            <a:off x="5636419" y="2557463"/>
            <a:ext cx="1235869" cy="15716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650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42</a:t>
            </a:fld>
            <a:endParaRPr lang="en"/>
          </a:p>
        </p:txBody>
      </p:sp>
      <p:pic>
        <p:nvPicPr>
          <p:cNvPr id="3" name="Picture 2"/>
          <p:cNvPicPr>
            <a:picLocks noChangeAspect="1"/>
          </p:cNvPicPr>
          <p:nvPr/>
        </p:nvPicPr>
        <p:blipFill>
          <a:blip r:embed="rId2"/>
          <a:stretch>
            <a:fillRect/>
          </a:stretch>
        </p:blipFill>
        <p:spPr>
          <a:xfrm>
            <a:off x="878680" y="204788"/>
            <a:ext cx="7827169" cy="4410076"/>
          </a:xfrm>
          <a:prstGeom prst="rect">
            <a:avLst/>
          </a:prstGeom>
        </p:spPr>
      </p:pic>
    </p:spTree>
    <p:extLst>
      <p:ext uri="{BB962C8B-B14F-4D97-AF65-F5344CB8AC3E}">
        <p14:creationId xmlns:p14="http://schemas.microsoft.com/office/powerpoint/2010/main" val="591727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43</a:t>
            </a:fld>
            <a:endParaRPr lang="en"/>
          </a:p>
        </p:txBody>
      </p:sp>
      <p:cxnSp>
        <p:nvCxnSpPr>
          <p:cNvPr id="11" name="Straight Arrow Connector 10"/>
          <p:cNvCxnSpPr/>
          <p:nvPr/>
        </p:nvCxnSpPr>
        <p:spPr>
          <a:xfrm flipH="1">
            <a:off x="6363891" y="1482328"/>
            <a:ext cx="492322" cy="89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63891" y="3353991"/>
            <a:ext cx="299440" cy="120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85738" y="433388"/>
            <a:ext cx="8708231" cy="4595812"/>
          </a:xfrm>
          <a:prstGeom prst="rect">
            <a:avLst/>
          </a:prstGeom>
        </p:spPr>
      </p:pic>
    </p:spTree>
    <p:extLst>
      <p:ext uri="{BB962C8B-B14F-4D97-AF65-F5344CB8AC3E}">
        <p14:creationId xmlns:p14="http://schemas.microsoft.com/office/powerpoint/2010/main" val="4214645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44</a:t>
            </a:fld>
            <a:endParaRPr lang="en"/>
          </a:p>
        </p:txBody>
      </p:sp>
      <p:sp>
        <p:nvSpPr>
          <p:cNvPr id="3" name="Rectangle 2"/>
          <p:cNvSpPr/>
          <p:nvPr/>
        </p:nvSpPr>
        <p:spPr>
          <a:xfrm>
            <a:off x="2286000" y="478870"/>
            <a:ext cx="4572000" cy="4185761"/>
          </a:xfrm>
          <a:prstGeom prst="rect">
            <a:avLst/>
          </a:prstGeom>
        </p:spPr>
        <p:txBody>
          <a:bodyPr>
            <a:spAutoFit/>
          </a:bodyPr>
          <a:lstStyle/>
          <a:p>
            <a:r>
              <a:rPr lang="en-US" dirty="0">
                <a:solidFill>
                  <a:schemeClr val="accent5">
                    <a:lumMod val="75000"/>
                  </a:schemeClr>
                </a:solidFill>
                <a:latin typeface="+mn-lt"/>
                <a:ea typeface="Times New Roman" panose="02020603050405020304" pitchFamily="18" charset="0"/>
              </a:rPr>
              <a:t>The following is the correct procedure in COD to fix an Edit 025 for a Duplicate Match on COD:</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 </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1. Click on “Batch” in the blue navigation bar at the top of the page.</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2. Enter the Student’s Social Security Number (SSN) in the SSN field.</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3. Select the appropriate Award Year.</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4. Click “Search”.</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5. Batches that match the search criteria will display.</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6. Select Status “Rejected” to filter search results.</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7. Locate the rejected record based on search criteria.</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8. Click on the word “Rejected” in the “Award No” column.</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9. Click on “Update Record”.</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10. Click on “View CPS Transactions”.</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11. Click the “Select” button to choose the correct CPS Transaction for the student.</a:t>
            </a:r>
            <a:endParaRPr lang="en-US" dirty="0">
              <a:solidFill>
                <a:schemeClr val="accent5">
                  <a:lumMod val="75000"/>
                </a:schemeClr>
              </a:solidFill>
              <a:latin typeface="+mn-lt"/>
              <a:ea typeface="Calibri" panose="020F0502020204030204" pitchFamily="34" charset="0"/>
            </a:endParaRPr>
          </a:p>
          <a:p>
            <a:r>
              <a:rPr lang="en-US" dirty="0">
                <a:solidFill>
                  <a:schemeClr val="accent5">
                    <a:lumMod val="75000"/>
                  </a:schemeClr>
                </a:solidFill>
                <a:latin typeface="+mn-lt"/>
                <a:ea typeface="Times New Roman" panose="02020603050405020304" pitchFamily="18" charset="0"/>
              </a:rPr>
              <a:t>12. Click “Submit”.</a:t>
            </a:r>
            <a:endParaRPr lang="en-US" dirty="0">
              <a:solidFill>
                <a:schemeClr val="accent5">
                  <a:lumMod val="75000"/>
                </a:schemeClr>
              </a:solidFill>
              <a:latin typeface="+mn-lt"/>
              <a:ea typeface="Calibri" panose="020F0502020204030204" pitchFamily="34" charset="0"/>
            </a:endParaRPr>
          </a:p>
        </p:txBody>
      </p:sp>
    </p:spTree>
    <p:extLst>
      <p:ext uri="{BB962C8B-B14F-4D97-AF65-F5344CB8AC3E}">
        <p14:creationId xmlns:p14="http://schemas.microsoft.com/office/powerpoint/2010/main" val="2428492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45</a:t>
            </a:fld>
            <a:endParaRPr lang="en"/>
          </a:p>
        </p:txBody>
      </p:sp>
      <p:pic>
        <p:nvPicPr>
          <p:cNvPr id="3" name="Picture 2"/>
          <p:cNvPicPr>
            <a:picLocks noChangeAspect="1"/>
          </p:cNvPicPr>
          <p:nvPr/>
        </p:nvPicPr>
        <p:blipFill>
          <a:blip r:embed="rId2"/>
          <a:stretch>
            <a:fillRect/>
          </a:stretch>
        </p:blipFill>
        <p:spPr>
          <a:xfrm>
            <a:off x="707231" y="514351"/>
            <a:ext cx="7972425" cy="4314825"/>
          </a:xfrm>
          <a:prstGeom prst="rect">
            <a:avLst/>
          </a:prstGeom>
        </p:spPr>
      </p:pic>
      <p:sp>
        <p:nvSpPr>
          <p:cNvPr id="4" name="Rectangle 3"/>
          <p:cNvSpPr/>
          <p:nvPr/>
        </p:nvSpPr>
        <p:spPr>
          <a:xfrm>
            <a:off x="5872163" y="871539"/>
            <a:ext cx="149304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 the MDLA page, remove the loan(s) from hold and update origination. </a:t>
            </a:r>
            <a:endParaRPr lang="en-US" dirty="0"/>
          </a:p>
        </p:txBody>
      </p:sp>
      <p:sp>
        <p:nvSpPr>
          <p:cNvPr id="5" name="Oval 4"/>
          <p:cNvSpPr/>
          <p:nvPr/>
        </p:nvSpPr>
        <p:spPr>
          <a:xfrm>
            <a:off x="7515225" y="692943"/>
            <a:ext cx="1260871" cy="1893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Loan will go out next time you send an Outbound file</a:t>
            </a:r>
            <a:endParaRPr lang="en-US" sz="1200" dirty="0"/>
          </a:p>
        </p:txBody>
      </p:sp>
    </p:spTree>
    <p:extLst>
      <p:ext uri="{BB962C8B-B14F-4D97-AF65-F5344CB8AC3E}">
        <p14:creationId xmlns:p14="http://schemas.microsoft.com/office/powerpoint/2010/main" val="3800440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Expected Graduation Date</a:t>
            </a:r>
            <a:endParaRPr lang="en-US" dirty="0"/>
          </a:p>
        </p:txBody>
      </p:sp>
    </p:spTree>
    <p:extLst>
      <p:ext uri="{BB962C8B-B14F-4D97-AF65-F5344CB8AC3E}">
        <p14:creationId xmlns:p14="http://schemas.microsoft.com/office/powerpoint/2010/main" val="358777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Records and Enrollment will add the </a:t>
            </a:r>
            <a:br>
              <a:rPr lang="en-US" dirty="0" smtClean="0"/>
            </a:br>
            <a:r>
              <a:rPr lang="en-US" dirty="0" smtClean="0"/>
              <a:t>Expected Graduation date</a:t>
            </a:r>
            <a:endParaRPr lang="en-US" dirty="0"/>
          </a:p>
        </p:txBody>
      </p:sp>
      <p:sp>
        <p:nvSpPr>
          <p:cNvPr id="4" name="Text Placeholder 3"/>
          <p:cNvSpPr>
            <a:spLocks noGrp="1"/>
          </p:cNvSpPr>
          <p:nvPr>
            <p:ph type="body" idx="1"/>
          </p:nvPr>
        </p:nvSpPr>
        <p:spPr/>
        <p:txBody>
          <a:bodyPr/>
          <a:lstStyle/>
          <a:p>
            <a:r>
              <a:rPr lang="en-US" dirty="0" smtClean="0"/>
              <a:t>Student Services Center/ Academic Tab</a:t>
            </a:r>
            <a:endParaRPr lang="en-US" dirty="0"/>
          </a:p>
        </p:txBody>
      </p:sp>
      <p:sp>
        <p:nvSpPr>
          <p:cNvPr id="5" name="Text Placeholder 4"/>
          <p:cNvSpPr>
            <a:spLocks noGrp="1"/>
          </p:cNvSpPr>
          <p:nvPr>
            <p:ph type="body" idx="2"/>
          </p:nvPr>
        </p:nvSpPr>
        <p:spPr/>
        <p:txBody>
          <a:bodyPr/>
          <a:lstStyle/>
          <a:p>
            <a:r>
              <a:rPr lang="en-US" dirty="0" smtClean="0"/>
              <a:t>Expected graduation date</a:t>
            </a:r>
          </a:p>
          <a:p>
            <a:pPr marL="127000" indent="0">
              <a:buNone/>
            </a:pPr>
            <a:endParaRPr lang="en-US" dirty="0"/>
          </a:p>
        </p:txBody>
      </p:sp>
      <p:sp>
        <p:nvSpPr>
          <p:cNvPr id="6" name="Text Placeholder 5"/>
          <p:cNvSpPr>
            <a:spLocks noGrp="1"/>
          </p:cNvSpPr>
          <p:nvPr>
            <p:ph type="body" idx="3"/>
          </p:nvPr>
        </p:nvSpPr>
        <p:spPr/>
        <p:txBody>
          <a:bodyPr/>
          <a:lstStyle/>
          <a:p>
            <a:r>
              <a:rPr lang="en-US" dirty="0" smtClean="0"/>
              <a:t>Check the Assign Awards to Students/ Term Summary Tab/ if listed there, the loan may reject</a:t>
            </a:r>
            <a:endParaRPr lang="en-US" dirty="0"/>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3575149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48</a:t>
            </a:fld>
            <a:endParaRPr lang="en"/>
          </a:p>
        </p:txBody>
      </p:sp>
      <p:pic>
        <p:nvPicPr>
          <p:cNvPr id="3" name="Picture 2"/>
          <p:cNvPicPr>
            <a:picLocks noChangeAspect="1"/>
          </p:cNvPicPr>
          <p:nvPr/>
        </p:nvPicPr>
        <p:blipFill>
          <a:blip r:embed="rId2"/>
          <a:stretch>
            <a:fillRect/>
          </a:stretch>
        </p:blipFill>
        <p:spPr>
          <a:xfrm>
            <a:off x="478632" y="435769"/>
            <a:ext cx="8343900" cy="4543425"/>
          </a:xfrm>
          <a:prstGeom prst="rect">
            <a:avLst/>
          </a:prstGeom>
        </p:spPr>
      </p:pic>
    </p:spTree>
    <p:extLst>
      <p:ext uri="{BB962C8B-B14F-4D97-AF65-F5344CB8AC3E}">
        <p14:creationId xmlns:p14="http://schemas.microsoft.com/office/powerpoint/2010/main" val="2247935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49</a:t>
            </a:fld>
            <a:endParaRPr lang="en"/>
          </a:p>
        </p:txBody>
      </p:sp>
      <p:pic>
        <p:nvPicPr>
          <p:cNvPr id="3" name="Picture 2"/>
          <p:cNvPicPr>
            <a:picLocks noChangeAspect="1"/>
          </p:cNvPicPr>
          <p:nvPr/>
        </p:nvPicPr>
        <p:blipFill>
          <a:blip r:embed="rId2"/>
          <a:stretch>
            <a:fillRect/>
          </a:stretch>
        </p:blipFill>
        <p:spPr>
          <a:xfrm>
            <a:off x="450057" y="350044"/>
            <a:ext cx="8401050" cy="4607720"/>
          </a:xfrm>
          <a:prstGeom prst="rect">
            <a:avLst/>
          </a:prstGeom>
        </p:spPr>
      </p:pic>
    </p:spTree>
    <p:extLst>
      <p:ext uri="{BB962C8B-B14F-4D97-AF65-F5344CB8AC3E}">
        <p14:creationId xmlns:p14="http://schemas.microsoft.com/office/powerpoint/2010/main" val="27276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TCC’S Loan Process</a:t>
            </a:r>
            <a:endParaRPr lang="en-US" dirty="0"/>
          </a:p>
        </p:txBody>
      </p:sp>
      <p:sp>
        <p:nvSpPr>
          <p:cNvPr id="3" name="Text Placeholder 2"/>
          <p:cNvSpPr>
            <a:spLocks noGrp="1"/>
          </p:cNvSpPr>
          <p:nvPr>
            <p:ph type="body" idx="1"/>
          </p:nvPr>
        </p:nvSpPr>
        <p:spPr/>
        <p:txBody>
          <a:bodyPr/>
          <a:lstStyle/>
          <a:p>
            <a:r>
              <a:rPr lang="en-US" sz="1400" dirty="0" smtClean="0"/>
              <a:t>Award Loans Up Front</a:t>
            </a:r>
          </a:p>
          <a:p>
            <a:r>
              <a:rPr lang="en-US" sz="1400" dirty="0" smtClean="0"/>
              <a:t>Student Accept, Decline, Reduce Loans on line thorough the Student Center</a:t>
            </a:r>
          </a:p>
          <a:p>
            <a:r>
              <a:rPr lang="en-US" sz="1400" dirty="0" smtClean="0"/>
              <a:t>Advisors will cancel any loans if not for the entire year, Proration</a:t>
            </a:r>
          </a:p>
          <a:p>
            <a:r>
              <a:rPr lang="en-US" sz="1400" dirty="0" smtClean="0"/>
              <a:t>Not enough Need may not Award up front</a:t>
            </a:r>
          </a:p>
          <a:p>
            <a:r>
              <a:rPr lang="en-US" sz="1400" dirty="0" smtClean="0"/>
              <a:t>Once the loan is originated (DL Out) Checklists are Track</a:t>
            </a:r>
          </a:p>
          <a:p>
            <a:r>
              <a:rPr lang="en-US" sz="1400" dirty="0" smtClean="0"/>
              <a:t>Communication goes to the student indicating any requirements</a:t>
            </a:r>
          </a:p>
          <a:p>
            <a:r>
              <a:rPr lang="en-US" sz="1400" dirty="0"/>
              <a:t>Direct Loan Entrance Counseling</a:t>
            </a:r>
            <a:r>
              <a:rPr lang="en-US" sz="1400" dirty="0" smtClean="0"/>
              <a:t> or MPN</a:t>
            </a:r>
          </a:p>
          <a:p>
            <a:r>
              <a:rPr lang="en-US" sz="1400" dirty="0" smtClean="0"/>
              <a:t>Once the loans disbursed to the student’s account Origination goes out to Flipped DRI to True.</a:t>
            </a:r>
          </a:p>
          <a:p>
            <a:r>
              <a:rPr lang="en-US" sz="1400" dirty="0" smtClean="0"/>
              <a:t>Every term runs a query to look for loans not accepted that may need cancelation, like fall only for instance.</a:t>
            </a: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854200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Funds not Recorded on the System</a:t>
            </a:r>
            <a:endParaRPr lang="en-US" dirty="0"/>
          </a:p>
        </p:txBody>
      </p:sp>
    </p:spTree>
    <p:extLst>
      <p:ext uri="{BB962C8B-B14F-4D97-AF65-F5344CB8AC3E}">
        <p14:creationId xmlns:p14="http://schemas.microsoft.com/office/powerpoint/2010/main" val="1946423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51</a:t>
            </a:fld>
            <a:endParaRPr lang="en" dirty="0"/>
          </a:p>
        </p:txBody>
      </p:sp>
      <p:pic>
        <p:nvPicPr>
          <p:cNvPr id="3" name="Picture 2"/>
          <p:cNvPicPr>
            <a:picLocks noChangeAspect="1"/>
          </p:cNvPicPr>
          <p:nvPr/>
        </p:nvPicPr>
        <p:blipFill>
          <a:blip r:embed="rId2"/>
          <a:stretch>
            <a:fillRect/>
          </a:stretch>
        </p:blipFill>
        <p:spPr>
          <a:xfrm>
            <a:off x="807244" y="400050"/>
            <a:ext cx="7750969" cy="4182126"/>
          </a:xfrm>
          <a:prstGeom prst="rect">
            <a:avLst/>
          </a:prstGeom>
        </p:spPr>
      </p:pic>
      <p:cxnSp>
        <p:nvCxnSpPr>
          <p:cNvPr id="6" name="Straight Arrow Connector 5"/>
          <p:cNvCxnSpPr/>
          <p:nvPr/>
        </p:nvCxnSpPr>
        <p:spPr>
          <a:xfrm flipV="1">
            <a:off x="6422231" y="2886075"/>
            <a:ext cx="600075" cy="37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057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52</a:t>
            </a:fld>
            <a:endParaRPr lang="en"/>
          </a:p>
        </p:txBody>
      </p:sp>
      <p:pic>
        <p:nvPicPr>
          <p:cNvPr id="4" name="Picture 3"/>
          <p:cNvPicPr>
            <a:picLocks noChangeAspect="1"/>
          </p:cNvPicPr>
          <p:nvPr/>
        </p:nvPicPr>
        <p:blipFill>
          <a:blip r:embed="rId2"/>
          <a:stretch>
            <a:fillRect/>
          </a:stretch>
        </p:blipFill>
        <p:spPr>
          <a:xfrm>
            <a:off x="233362" y="271462"/>
            <a:ext cx="8677275" cy="4600575"/>
          </a:xfrm>
          <a:prstGeom prst="rect">
            <a:avLst/>
          </a:prstGeom>
        </p:spPr>
      </p:pic>
      <p:cxnSp>
        <p:nvCxnSpPr>
          <p:cNvPr id="6" name="Straight Arrow Connector 5"/>
          <p:cNvCxnSpPr/>
          <p:nvPr/>
        </p:nvCxnSpPr>
        <p:spPr>
          <a:xfrm flipV="1">
            <a:off x="1443038" y="1950244"/>
            <a:ext cx="0" cy="2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21569" y="1314451"/>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07894" y="2228851"/>
            <a:ext cx="2171700" cy="1671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Usually this means is a brand new loan and funds area not recorded or the student is missing a MPN.   </a:t>
            </a:r>
            <a:endParaRPr lang="en-US" dirty="0"/>
          </a:p>
        </p:txBody>
      </p:sp>
    </p:spTree>
    <p:extLst>
      <p:ext uri="{BB962C8B-B14F-4D97-AF65-F5344CB8AC3E}">
        <p14:creationId xmlns:p14="http://schemas.microsoft.com/office/powerpoint/2010/main" val="776803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53</a:t>
            </a:fld>
            <a:endParaRPr lang="en"/>
          </a:p>
        </p:txBody>
      </p:sp>
      <p:pic>
        <p:nvPicPr>
          <p:cNvPr id="3" name="Picture 2"/>
          <p:cNvPicPr>
            <a:picLocks noChangeAspect="1"/>
          </p:cNvPicPr>
          <p:nvPr/>
        </p:nvPicPr>
        <p:blipFill>
          <a:blip r:embed="rId2"/>
          <a:stretch>
            <a:fillRect/>
          </a:stretch>
        </p:blipFill>
        <p:spPr>
          <a:xfrm>
            <a:off x="850106" y="542924"/>
            <a:ext cx="7622382" cy="4350801"/>
          </a:xfrm>
          <a:prstGeom prst="rect">
            <a:avLst/>
          </a:prstGeom>
        </p:spPr>
      </p:pic>
      <p:sp>
        <p:nvSpPr>
          <p:cNvPr id="4" name="Rectangle 3"/>
          <p:cNvSpPr/>
          <p:nvPr/>
        </p:nvSpPr>
        <p:spPr>
          <a:xfrm>
            <a:off x="6929438" y="3014663"/>
            <a:ext cx="1500187" cy="151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 did complete MPN so is a new loan we just need to complete checklists and release funds. </a:t>
            </a:r>
            <a:endParaRPr lang="en-US" dirty="0"/>
          </a:p>
        </p:txBody>
      </p:sp>
    </p:spTree>
    <p:extLst>
      <p:ext uri="{BB962C8B-B14F-4D97-AF65-F5344CB8AC3E}">
        <p14:creationId xmlns:p14="http://schemas.microsoft.com/office/powerpoint/2010/main" val="2714853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ctrTitle" idx="4294967295"/>
          </p:nvPr>
        </p:nvSpPr>
        <p:spPr>
          <a:xfrm>
            <a:off x="1454000" y="1924050"/>
            <a:ext cx="6235800" cy="897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a:t>Thanks!</a:t>
            </a:r>
            <a:endParaRPr sz="5400"/>
          </a:p>
        </p:txBody>
      </p:sp>
      <p:sp>
        <p:nvSpPr>
          <p:cNvPr id="379" name="Google Shape;379;p34"/>
          <p:cNvSpPr txBox="1">
            <a:spLocks noGrp="1"/>
          </p:cNvSpPr>
          <p:nvPr>
            <p:ph type="subTitle" idx="4294967295"/>
          </p:nvPr>
        </p:nvSpPr>
        <p:spPr>
          <a:xfrm>
            <a:off x="1454000" y="2828999"/>
            <a:ext cx="6235800" cy="1696025"/>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b="1" dirty="0"/>
              <a:t>Any questions?</a:t>
            </a:r>
            <a:endParaRPr b="1" dirty="0"/>
          </a:p>
          <a:p>
            <a:pPr marL="0" lvl="0" indent="0" algn="ctr" rtl="0">
              <a:lnSpc>
                <a:spcPct val="100000"/>
              </a:lnSpc>
              <a:spcBef>
                <a:spcPts val="600"/>
              </a:spcBef>
              <a:spcAft>
                <a:spcPts val="0"/>
              </a:spcAft>
              <a:buNone/>
            </a:pPr>
            <a:r>
              <a:rPr lang="en" dirty="0"/>
              <a:t>You can find </a:t>
            </a:r>
            <a:r>
              <a:rPr lang="en" dirty="0" smtClean="0"/>
              <a:t>us at</a:t>
            </a:r>
          </a:p>
          <a:p>
            <a:pPr marL="0" lvl="0" indent="0" algn="ctr" rtl="0">
              <a:lnSpc>
                <a:spcPct val="100000"/>
              </a:lnSpc>
              <a:spcBef>
                <a:spcPts val="600"/>
              </a:spcBef>
              <a:spcAft>
                <a:spcPts val="0"/>
              </a:spcAft>
              <a:buNone/>
            </a:pPr>
            <a:r>
              <a:rPr lang="en" dirty="0" smtClean="0"/>
              <a:t>lsaucedo@tacomacc.edu </a:t>
            </a:r>
          </a:p>
          <a:p>
            <a:pPr marL="0" lvl="0" indent="0" algn="ctr" rtl="0">
              <a:lnSpc>
                <a:spcPct val="100000"/>
              </a:lnSpc>
              <a:spcBef>
                <a:spcPts val="600"/>
              </a:spcBef>
              <a:spcAft>
                <a:spcPts val="0"/>
              </a:spcAft>
              <a:buNone/>
            </a:pPr>
            <a:r>
              <a:rPr lang="en" dirty="0" smtClean="0"/>
              <a:t> smooi@tacomacc.edu</a:t>
            </a:r>
            <a:endParaRPr dirty="0"/>
          </a:p>
          <a:p>
            <a:pPr marL="0" lvl="0" indent="0" algn="ctr" rtl="0">
              <a:lnSpc>
                <a:spcPct val="100000"/>
              </a:lnSpc>
              <a:spcBef>
                <a:spcPts val="600"/>
              </a:spcBef>
              <a:spcAft>
                <a:spcPts val="0"/>
              </a:spcAft>
              <a:buNone/>
            </a:pPr>
            <a:endParaRPr dirty="0"/>
          </a:p>
          <a:p>
            <a:pPr marL="0" lvl="0" indent="0" algn="ctr" rtl="0">
              <a:lnSpc>
                <a:spcPct val="100000"/>
              </a:lnSpc>
              <a:spcBef>
                <a:spcPts val="600"/>
              </a:spcBef>
              <a:spcAft>
                <a:spcPts val="600"/>
              </a:spcAft>
              <a:buClr>
                <a:schemeClr val="dk1"/>
              </a:buClr>
              <a:buSzPts val="1100"/>
              <a:buFont typeface="Arial"/>
              <a:buNone/>
            </a:pPr>
            <a:endParaRPr dirty="0"/>
          </a:p>
        </p:txBody>
      </p:sp>
      <p:sp>
        <p:nvSpPr>
          <p:cNvPr id="380" name="Google Shape;380;p34"/>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54</a:t>
            </a:fld>
            <a:endParaRPr dirty="0"/>
          </a:p>
        </p:txBody>
      </p:sp>
      <p:sp>
        <p:nvSpPr>
          <p:cNvPr id="381" name="Google Shape;381;p34"/>
          <p:cNvSpPr/>
          <p:nvPr/>
        </p:nvSpPr>
        <p:spPr>
          <a:xfrm>
            <a:off x="4297540" y="1504902"/>
            <a:ext cx="548709" cy="492614"/>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gradFill>
            <a:gsLst>
              <a:gs pos="0">
                <a:schemeClr val="accent2"/>
              </a:gs>
              <a:gs pos="32000">
                <a:schemeClr val="accent3"/>
              </a:gs>
              <a:gs pos="75000">
                <a:schemeClr val="accent5"/>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Citizenship/</a:t>
            </a:r>
            <a:br>
              <a:rPr lang="en-US" dirty="0" smtClean="0"/>
            </a:br>
            <a:r>
              <a:rPr lang="en-US" dirty="0" smtClean="0"/>
              <a:t>Invalid Student’s Citizenship</a:t>
            </a:r>
            <a:br>
              <a:rPr lang="en-US" dirty="0" smtClean="0"/>
            </a:br>
            <a:endParaRPr lang="en-US" dirty="0"/>
          </a:p>
        </p:txBody>
      </p:sp>
    </p:spTree>
    <p:extLst>
      <p:ext uri="{BB962C8B-B14F-4D97-AF65-F5344CB8AC3E}">
        <p14:creationId xmlns:p14="http://schemas.microsoft.com/office/powerpoint/2010/main" val="123059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Citizenship </a:t>
            </a:r>
            <a:r>
              <a:rPr lang="en-US" dirty="0"/>
              <a:t>/ Invalid Student’s Citizenship</a:t>
            </a:r>
            <a:br>
              <a:rPr lang="en-US" dirty="0"/>
            </a:br>
            <a:endParaRPr lang="en-US" dirty="0"/>
          </a:p>
        </p:txBody>
      </p:sp>
      <p:sp>
        <p:nvSpPr>
          <p:cNvPr id="152" name="Google Shape;152;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4" name="Picture 3"/>
          <p:cNvPicPr>
            <a:picLocks noChangeAspect="1"/>
          </p:cNvPicPr>
          <p:nvPr/>
        </p:nvPicPr>
        <p:blipFill>
          <a:blip r:embed="rId3"/>
          <a:stretch>
            <a:fillRect/>
          </a:stretch>
        </p:blipFill>
        <p:spPr>
          <a:xfrm>
            <a:off x="1652631" y="1477963"/>
            <a:ext cx="5385732" cy="923925"/>
          </a:xfrm>
          <a:prstGeom prst="rect">
            <a:avLst/>
          </a:prstGeom>
        </p:spPr>
      </p:pic>
      <p:sp>
        <p:nvSpPr>
          <p:cNvPr id="151" name="Google Shape;151;p16"/>
          <p:cNvSpPr txBox="1">
            <a:spLocks noGrp="1"/>
          </p:cNvSpPr>
          <p:nvPr>
            <p:ph type="body" idx="4294967295"/>
          </p:nvPr>
        </p:nvSpPr>
        <p:spPr>
          <a:xfrm>
            <a:off x="4068662" y="2484501"/>
            <a:ext cx="1174458" cy="678150"/>
          </a:xfrm>
          <a:prstGeom prst="rect">
            <a:avLst/>
          </a:prstGeom>
        </p:spPr>
        <p:txBody>
          <a:bodyPr spcFirstLastPara="1" wrap="square" lIns="0" tIns="0" rIns="0" bIns="0" anchor="ctr" anchorCtr="0">
            <a:noAutofit/>
          </a:bodyPr>
          <a:lstStyle/>
          <a:p>
            <a:pPr marL="0" indent="0" algn="ctr">
              <a:spcAft>
                <a:spcPts val="600"/>
              </a:spcAft>
              <a:buNone/>
            </a:pPr>
            <a:endParaRPr lang="en-US" dirty="0" smtClean="0"/>
          </a:p>
          <a:p>
            <a:pPr marL="0" indent="0" algn="ctr">
              <a:spcAft>
                <a:spcPts val="600"/>
              </a:spcAft>
              <a:buNone/>
            </a:pPr>
            <a:r>
              <a:rPr lang="en-US" dirty="0" smtClean="0"/>
              <a:t>In </a:t>
            </a:r>
            <a:r>
              <a:rPr lang="en-US" dirty="0"/>
              <a:t>COD </a:t>
            </a:r>
          </a:p>
          <a:p>
            <a:pPr marL="0" lvl="0" indent="0" algn="ctr" rtl="0">
              <a:spcBef>
                <a:spcPts val="0"/>
              </a:spcBef>
              <a:spcAft>
                <a:spcPts val="600"/>
              </a:spcAft>
              <a:buNone/>
            </a:pPr>
            <a:endParaRPr b="1" dirty="0"/>
          </a:p>
        </p:txBody>
      </p:sp>
      <p:sp>
        <p:nvSpPr>
          <p:cNvPr id="2" name="Rectangle 1"/>
          <p:cNvSpPr/>
          <p:nvPr/>
        </p:nvSpPr>
        <p:spPr>
          <a:xfrm>
            <a:off x="2020768" y="3055652"/>
            <a:ext cx="2276882" cy="815608"/>
          </a:xfrm>
          <a:prstGeom prst="rect">
            <a:avLst/>
          </a:prstGeom>
        </p:spPr>
        <p:txBody>
          <a:bodyPr wrap="square">
            <a:spAutoFit/>
          </a:bodyPr>
          <a:lstStyle/>
          <a:p>
            <a:pPr marL="457200" lvl="0" indent="-355600">
              <a:spcBef>
                <a:spcPts val="600"/>
              </a:spcBef>
              <a:buSzPts val="2000"/>
              <a:buChar char="●"/>
            </a:pPr>
            <a:r>
              <a:rPr lang="en-US" dirty="0" smtClean="0"/>
              <a:t>Check </a:t>
            </a:r>
            <a:r>
              <a:rPr lang="en-US" dirty="0"/>
              <a:t>on Rejected</a:t>
            </a:r>
          </a:p>
          <a:p>
            <a:pPr marL="457200" lvl="0" indent="-355600">
              <a:buSzPts val="2000"/>
              <a:buChar char="●"/>
            </a:pPr>
            <a:r>
              <a:rPr lang="en-US" dirty="0" smtClean="0"/>
              <a:t>Filter by the Status</a:t>
            </a:r>
          </a:p>
          <a:p>
            <a:pPr marL="457200" lvl="0" indent="-355600">
              <a:spcBef>
                <a:spcPts val="600"/>
              </a:spcBef>
              <a:buSzPts val="2000"/>
              <a:buChar char="●"/>
            </a:pPr>
            <a:r>
              <a:rPr lang="en-US" dirty="0" smtClean="0"/>
              <a:t>Apply </a:t>
            </a:r>
            <a:r>
              <a:rPr lang="en-US" dirty="0"/>
              <a:t>Filter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3" name="Picture 2"/>
          <p:cNvPicPr>
            <a:picLocks noChangeAspect="1"/>
          </p:cNvPicPr>
          <p:nvPr/>
        </p:nvPicPr>
        <p:blipFill>
          <a:blip r:embed="rId2"/>
          <a:stretch>
            <a:fillRect/>
          </a:stretch>
        </p:blipFill>
        <p:spPr>
          <a:xfrm>
            <a:off x="803287" y="625642"/>
            <a:ext cx="7496175" cy="4193865"/>
          </a:xfrm>
          <a:prstGeom prst="rect">
            <a:avLst/>
          </a:prstGeom>
        </p:spPr>
      </p:pic>
    </p:spTree>
    <p:extLst>
      <p:ext uri="{BB962C8B-B14F-4D97-AF65-F5344CB8AC3E}">
        <p14:creationId xmlns:p14="http://schemas.microsoft.com/office/powerpoint/2010/main" val="291670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3" name="Picture 2"/>
          <p:cNvPicPr>
            <a:picLocks noChangeAspect="1"/>
          </p:cNvPicPr>
          <p:nvPr/>
        </p:nvPicPr>
        <p:blipFill>
          <a:blip r:embed="rId2"/>
          <a:stretch>
            <a:fillRect/>
          </a:stretch>
        </p:blipFill>
        <p:spPr>
          <a:xfrm>
            <a:off x="1462087" y="1200150"/>
            <a:ext cx="6219825" cy="2743200"/>
          </a:xfrm>
          <a:prstGeom prst="rect">
            <a:avLst/>
          </a:prstGeom>
        </p:spPr>
      </p:pic>
    </p:spTree>
    <p:extLst>
      <p:ext uri="{BB962C8B-B14F-4D97-AF65-F5344CB8AC3E}">
        <p14:creationId xmlns:p14="http://schemas.microsoft.com/office/powerpoint/2010/main" val="376859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tshire template">
  <a:themeElements>
    <a:clrScheme name="Custom 347">
      <a:dk1>
        <a:srgbClr val="3F3333"/>
      </a:dk1>
      <a:lt1>
        <a:srgbClr val="FFFFFF"/>
      </a:lt1>
      <a:dk2>
        <a:srgbClr val="918484"/>
      </a:dk2>
      <a:lt2>
        <a:srgbClr val="F0EBE6"/>
      </a:lt2>
      <a:accent1>
        <a:srgbClr val="9CA33C"/>
      </a:accent1>
      <a:accent2>
        <a:srgbClr val="FCD104"/>
      </a:accent2>
      <a:accent3>
        <a:srgbClr val="FF9B28"/>
      </a:accent3>
      <a:accent4>
        <a:srgbClr val="EC2928"/>
      </a:accent4>
      <a:accent5>
        <a:srgbClr val="A7362F"/>
      </a:accent5>
      <a:accent6>
        <a:srgbClr val="C56B18"/>
      </a:accent6>
      <a:hlink>
        <a:srgbClr val="A7362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1300</Words>
  <Application>Microsoft Office PowerPoint</Application>
  <PresentationFormat>On-screen Show (16:9)</PresentationFormat>
  <Paragraphs>149</Paragraphs>
  <Slides>54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Vidaloka</vt:lpstr>
      <vt:lpstr>Calibri</vt:lpstr>
      <vt:lpstr>Arial</vt:lpstr>
      <vt:lpstr>Times New Roman</vt:lpstr>
      <vt:lpstr>Merriweather Light</vt:lpstr>
      <vt:lpstr>Abril Fatface</vt:lpstr>
      <vt:lpstr>Wiltshire template</vt:lpstr>
      <vt:lpstr> Top 10 Loan Rejects and Troubleshooting</vt:lpstr>
      <vt:lpstr>Presenters</vt:lpstr>
      <vt:lpstr>Top 10 Loan Rejects</vt:lpstr>
      <vt:lpstr> Before we start our presentation, I just want to say, we are Lucky we are not dealing with Sequestration and Sula.</vt:lpstr>
      <vt:lpstr>TCC’S Loan Process</vt:lpstr>
      <vt:lpstr>Citizenship/ Invalid Student’s Citizenship </vt:lpstr>
      <vt:lpstr> Citizenship / Invalid Student’s Citizenship </vt:lpstr>
      <vt:lpstr>PowerPoint Presentation</vt:lpstr>
      <vt:lpstr>PowerPoint Presentation</vt:lpstr>
      <vt:lpstr>PowerPoint Presentation</vt:lpstr>
      <vt:lpstr>PowerPoint Presentation</vt:lpstr>
      <vt:lpstr>  Navigation:  NavBar &gt; Navigator &gt; Financial Aid &gt; Loans &gt; Direct Lending Reconciliation &gt; Loans on Hold Report </vt:lpstr>
      <vt:lpstr>Check Invalid Student’s Citizenship</vt:lpstr>
      <vt:lpstr>PowerPoint Presentation</vt:lpstr>
      <vt:lpstr>HS Diploma, GED, ATB</vt:lpstr>
      <vt:lpstr>HS  Diploma Rejects</vt:lpstr>
      <vt:lpstr>PowerPoint Presentation</vt:lpstr>
      <vt:lpstr>PowerPoint Presentation</vt:lpstr>
      <vt:lpstr>Student Address is Incomplete </vt:lpstr>
      <vt:lpstr>PowerPoint Presentation</vt:lpstr>
      <vt:lpstr>PowerPoint Presentation</vt:lpstr>
      <vt:lpstr>PowerPoint Presentation</vt:lpstr>
      <vt:lpstr>PowerPoint Presentation</vt:lpstr>
      <vt:lpstr>Consortium Agreements</vt:lpstr>
      <vt:lpstr>Enrollment Status is Invalid</vt:lpstr>
      <vt:lpstr>Consortium Agreements Student is enrolled in less than half time at your school.  FA Term has to be Overridden</vt:lpstr>
      <vt:lpstr> Navigation:  NavBar &gt; Navigator &gt; Financial Aid &gt; Financial Aid Term &gt; Maintain Student FA Term </vt:lpstr>
      <vt:lpstr>A picture is worth a thousand words</vt:lpstr>
      <vt:lpstr>PowerPoint Presentation</vt:lpstr>
      <vt:lpstr>PowerPoint Presentation</vt:lpstr>
      <vt:lpstr>Program Plan Stack</vt:lpstr>
      <vt:lpstr>PowerPoint Presentation</vt:lpstr>
      <vt:lpstr>PowerPoint Presentation</vt:lpstr>
      <vt:lpstr>PowerPoint Presentation</vt:lpstr>
      <vt:lpstr>PowerPoint Presentation</vt:lpstr>
      <vt:lpstr>Loan Limits (Transfer Students)</vt:lpstr>
      <vt:lpstr>PowerPoint Presentation</vt:lpstr>
      <vt:lpstr>PowerPoint Presentation</vt:lpstr>
      <vt:lpstr>PowerPoint Presentation</vt:lpstr>
      <vt:lpstr>Duplicate Match on CPS</vt:lpstr>
      <vt:lpstr>PowerPoint Presentation</vt:lpstr>
      <vt:lpstr>PowerPoint Presentation</vt:lpstr>
      <vt:lpstr>PowerPoint Presentation</vt:lpstr>
      <vt:lpstr>PowerPoint Presentation</vt:lpstr>
      <vt:lpstr>PowerPoint Presentation</vt:lpstr>
      <vt:lpstr>Expected Graduation Date</vt:lpstr>
      <vt:lpstr>Records and Enrollment will add the  Expected Graduation date</vt:lpstr>
      <vt:lpstr>PowerPoint Presentation</vt:lpstr>
      <vt:lpstr>PowerPoint Presentation</vt:lpstr>
      <vt:lpstr>Funds not Recorded on the System</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Kelly Forsberg</dc:creator>
  <cp:lastModifiedBy>Kelly Forsberg</cp:lastModifiedBy>
  <cp:revision>58</cp:revision>
  <dcterms:modified xsi:type="dcterms:W3CDTF">2022-10-20T18:19:35Z</dcterms:modified>
</cp:coreProperties>
</file>