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55"/>
  </p:notesMasterIdLst>
  <p:sldIdLst>
    <p:sldId id="256" r:id="rId2"/>
    <p:sldId id="296" r:id="rId3"/>
    <p:sldId id="295" r:id="rId4"/>
    <p:sldId id="259" r:id="rId5"/>
    <p:sldId id="356" r:id="rId6"/>
    <p:sldId id="318" r:id="rId7"/>
    <p:sldId id="260" r:id="rId8"/>
    <p:sldId id="297" r:id="rId9"/>
    <p:sldId id="298" r:id="rId10"/>
    <p:sldId id="299" r:id="rId11"/>
    <p:sldId id="300" r:id="rId12"/>
    <p:sldId id="319" r:id="rId13"/>
    <p:sldId id="262" r:id="rId14"/>
    <p:sldId id="302" r:id="rId15"/>
    <p:sldId id="321" r:id="rId16"/>
    <p:sldId id="303" r:id="rId17"/>
    <p:sldId id="314" r:id="rId18"/>
    <p:sldId id="315" r:id="rId19"/>
    <p:sldId id="325" r:id="rId20"/>
    <p:sldId id="326" r:id="rId21"/>
    <p:sldId id="309" r:id="rId22"/>
    <p:sldId id="310" r:id="rId23"/>
    <p:sldId id="311" r:id="rId24"/>
    <p:sldId id="328" r:id="rId25"/>
    <p:sldId id="304" r:id="rId26"/>
    <p:sldId id="263" r:id="rId27"/>
    <p:sldId id="353" r:id="rId28"/>
    <p:sldId id="265" r:id="rId29"/>
    <p:sldId id="348" r:id="rId30"/>
    <p:sldId id="349" r:id="rId31"/>
    <p:sldId id="305" r:id="rId32"/>
    <p:sldId id="333" r:id="rId33"/>
    <p:sldId id="335" r:id="rId34"/>
    <p:sldId id="350" r:id="rId35"/>
    <p:sldId id="317" r:id="rId36"/>
    <p:sldId id="336" r:id="rId37"/>
    <p:sldId id="337" r:id="rId38"/>
    <p:sldId id="338" r:id="rId39"/>
    <p:sldId id="329" r:id="rId40"/>
    <p:sldId id="339" r:id="rId41"/>
    <p:sldId id="341" r:id="rId42"/>
    <p:sldId id="351" r:id="rId43"/>
    <p:sldId id="340" r:id="rId44"/>
    <p:sldId id="352" r:id="rId45"/>
    <p:sldId id="331" r:id="rId46"/>
    <p:sldId id="342" r:id="rId47"/>
    <p:sldId id="355" r:id="rId48"/>
    <p:sldId id="354" r:id="rId49"/>
    <p:sldId id="332" r:id="rId50"/>
    <p:sldId id="345" r:id="rId51"/>
    <p:sldId id="346" r:id="rId52"/>
    <p:sldId id="347" r:id="rId53"/>
    <p:sldId id="278" r:id="rId54"/>
  </p:sldIdLst>
  <p:sldSz cx="9144000" cy="5143500" type="screen16x9"/>
  <p:notesSz cx="6858000" cy="9144000"/>
  <p:embeddedFontLst>
    <p:embeddedFont>
      <p:font typeface="Calibri" panose="020F0502020204030204" pitchFamily="34" charset="0"/>
      <p:regular r:id="rId56"/>
      <p:bold r:id="rId57"/>
      <p:italic r:id="rId58"/>
      <p:boldItalic r:id="rId59"/>
    </p:embeddedFont>
    <p:embeddedFont>
      <p:font typeface="Merriweather Light" panose="020B0604020202020204" charset="0"/>
      <p:regular r:id="rId60"/>
      <p:bold r:id="rId61"/>
      <p:italic r:id="rId62"/>
      <p:boldItalic r:id="rId63"/>
    </p:embeddedFont>
    <p:embeddedFont>
      <p:font typeface="Vidaloka" panose="020B0604020202020204" charset="0"/>
      <p:regular r:id="rId64"/>
    </p:embeddedFont>
    <p:embeddedFont>
      <p:font typeface="Abril Fatface" panose="020B0604020202020204" charset="0"/>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9621C6B8-9E20-44DC-97FE-2420179D05BB}">
          <p14:sldIdLst>
            <p14:sldId id="256"/>
            <p14:sldId id="296"/>
            <p14:sldId id="295"/>
            <p14:sldId id="259"/>
            <p14:sldId id="356"/>
            <p14:sldId id="318"/>
            <p14:sldId id="260"/>
            <p14:sldId id="297"/>
            <p14:sldId id="298"/>
            <p14:sldId id="299"/>
            <p14:sldId id="300"/>
            <p14:sldId id="319"/>
            <p14:sldId id="262"/>
            <p14:sldId id="302"/>
            <p14:sldId id="321"/>
            <p14:sldId id="303"/>
            <p14:sldId id="314"/>
            <p14:sldId id="315"/>
            <p14:sldId id="325"/>
            <p14:sldId id="326"/>
            <p14:sldId id="309"/>
            <p14:sldId id="310"/>
            <p14:sldId id="311"/>
            <p14:sldId id="328"/>
            <p14:sldId id="304"/>
            <p14:sldId id="263"/>
            <p14:sldId id="353"/>
            <p14:sldId id="265"/>
            <p14:sldId id="348"/>
            <p14:sldId id="349"/>
            <p14:sldId id="305"/>
            <p14:sldId id="333"/>
            <p14:sldId id="335"/>
            <p14:sldId id="350"/>
            <p14:sldId id="317"/>
            <p14:sldId id="336"/>
            <p14:sldId id="337"/>
            <p14:sldId id="338"/>
            <p14:sldId id="329"/>
            <p14:sldId id="339"/>
            <p14:sldId id="341"/>
            <p14:sldId id="351"/>
            <p14:sldId id="340"/>
            <p14:sldId id="352"/>
            <p14:sldId id="331"/>
            <p14:sldId id="342"/>
            <p14:sldId id="355"/>
          </p14:sldIdLst>
        </p14:section>
        <p14:section name="Untitled Section" id="{57A38F1E-6E4D-4C6B-BFB5-1D1A9B0239E1}">
          <p14:sldIdLst>
            <p14:sldId id="354"/>
            <p14:sldId id="332"/>
            <p14:sldId id="345"/>
            <p14:sldId id="346"/>
            <p14:sldId id="34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F5CED5-A3C9-4A29-B586-7CEECA0D5E5E}">
  <a:tblStyle styleId="{67F5CED5-A3C9-4A29-B586-7CEECA0D5E5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8A67BEF-97A4-4A34-92A8-B4A8506E036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5663" autoAdjust="0"/>
  </p:normalViewPr>
  <p:slideViewPr>
    <p:cSldViewPr snapToGrid="0">
      <p:cViewPr varScale="1">
        <p:scale>
          <a:sx n="86" d="100"/>
          <a:sy n="86" d="100"/>
        </p:scale>
        <p:origin x="5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9b4b686a97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9b4b686a97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6"/>
            </a:gs>
            <a:gs pos="50000">
              <a:schemeClr val="accent5"/>
            </a:gs>
            <a:gs pos="100000">
              <a:schemeClr val="dk1"/>
            </a:gs>
          </a:gsLst>
          <a:path path="circle">
            <a:fillToRect l="50000" t="50000" r="50000" b="50000"/>
          </a:path>
          <a:tileRect/>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1517975" y="1257750"/>
            <a:ext cx="6108000" cy="2628000"/>
          </a:xfrm>
          <a:prstGeom prst="rect">
            <a:avLst/>
          </a:prstGeom>
          <a:effectLst>
            <a:outerShdw blurRad="85725" dist="19050" dir="5400000" algn="bl" rotWithShape="0">
              <a:schemeClr val="dk1">
                <a:alpha val="40000"/>
              </a:schemeClr>
            </a:outerShdw>
          </a:effectLst>
        </p:spPr>
        <p:txBody>
          <a:bodyPr spcFirstLastPara="1" wrap="square" lIns="0" tIns="0" rIns="0" bIns="0" anchor="ctr" anchorCtr="0">
            <a:noAutofit/>
          </a:bodyPr>
          <a:lstStyle>
            <a:lvl1pPr lvl="0" algn="ctr" rtl="0">
              <a:spcBef>
                <a:spcPts val="0"/>
              </a:spcBef>
              <a:spcAft>
                <a:spcPts val="0"/>
              </a:spcAft>
              <a:buClr>
                <a:schemeClr val="lt2"/>
              </a:buClr>
              <a:buSzPts val="4800"/>
              <a:buNone/>
              <a:defRPr sz="48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2"/>
            </a:gs>
            <a:gs pos="32000">
              <a:schemeClr val="accent3"/>
            </a:gs>
            <a:gs pos="75000">
              <a:schemeClr val="accent5"/>
            </a:gs>
            <a:gs pos="100000">
              <a:schemeClr val="dk1"/>
            </a:gs>
          </a:gsLst>
          <a:path path="circle">
            <a:fillToRect l="50000" t="50000" r="50000" b="50000"/>
          </a:path>
          <a:tileRect/>
        </a:gradFill>
        <a:effectLst/>
      </p:bgPr>
    </p:bg>
    <p:spTree>
      <p:nvGrpSpPr>
        <p:cNvPr id="1" name="Shape 12"/>
        <p:cNvGrpSpPr/>
        <p:nvPr/>
      </p:nvGrpSpPr>
      <p:grpSpPr>
        <a:xfrm>
          <a:off x="0" y="0"/>
          <a:ext cx="0" cy="0"/>
          <a:chOff x="0" y="0"/>
          <a:chExt cx="0" cy="0"/>
        </a:xfrm>
      </p:grpSpPr>
      <p:grpSp>
        <p:nvGrpSpPr>
          <p:cNvPr id="13" name="Google Shape;13;p3"/>
          <p:cNvGrpSpPr/>
          <p:nvPr/>
        </p:nvGrpSpPr>
        <p:grpSpPr>
          <a:xfrm>
            <a:off x="0" y="-4"/>
            <a:ext cx="9144000" cy="5143506"/>
            <a:chOff x="0" y="-4"/>
            <a:chExt cx="9144000" cy="5143506"/>
          </a:xfrm>
        </p:grpSpPr>
        <p:pic>
          <p:nvPicPr>
            <p:cNvPr id="14" name="Google Shape;14;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5" name="Google Shape;15;p3"/>
            <p:cNvSpPr/>
            <p:nvPr/>
          </p:nvSpPr>
          <p:spPr>
            <a:xfrm>
              <a:off x="621650" y="621800"/>
              <a:ext cx="7908000" cy="3900300"/>
            </a:xfrm>
            <a:prstGeom prst="roundRect">
              <a:avLst>
                <a:gd name="adj" fmla="val 740"/>
              </a:avLst>
            </a:prstGeom>
            <a:solidFill>
              <a:schemeClr val="lt2"/>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17" name="Google Shape;17;p3"/>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18" name="Google Shape;18;p3"/>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19" name="Google Shape;19;p3"/>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sp>
        <p:nvSpPr>
          <p:cNvPr id="20" name="Google Shape;20;p3"/>
          <p:cNvSpPr txBox="1">
            <a:spLocks noGrp="1"/>
          </p:cNvSpPr>
          <p:nvPr>
            <p:ph type="ctrTitle"/>
          </p:nvPr>
        </p:nvSpPr>
        <p:spPr>
          <a:xfrm>
            <a:off x="1344500" y="1583350"/>
            <a:ext cx="6455100" cy="11598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21" name="Google Shape;21;p3"/>
          <p:cNvSpPr txBox="1">
            <a:spLocks noGrp="1"/>
          </p:cNvSpPr>
          <p:nvPr>
            <p:ph type="subTitle" idx="1"/>
          </p:nvPr>
        </p:nvSpPr>
        <p:spPr>
          <a:xfrm>
            <a:off x="1344500" y="2763852"/>
            <a:ext cx="64551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1600"/>
              <a:buNone/>
              <a:defRPr sz="1600">
                <a:solidFill>
                  <a:schemeClr val="dk2"/>
                </a:solidFill>
              </a:defRPr>
            </a:lvl1pPr>
            <a:lvl2pPr lvl="1" algn="ctr" rtl="0">
              <a:spcBef>
                <a:spcPts val="600"/>
              </a:spcBef>
              <a:spcAft>
                <a:spcPts val="0"/>
              </a:spcAft>
              <a:buClr>
                <a:schemeClr val="dk2"/>
              </a:buClr>
              <a:buSzPts val="2600"/>
              <a:buNone/>
              <a:defRPr sz="2600">
                <a:solidFill>
                  <a:schemeClr val="dk2"/>
                </a:solidFill>
              </a:defRPr>
            </a:lvl2pPr>
            <a:lvl3pPr lvl="2" algn="ctr" rtl="0">
              <a:spcBef>
                <a:spcPts val="600"/>
              </a:spcBef>
              <a:spcAft>
                <a:spcPts val="0"/>
              </a:spcAft>
              <a:buClr>
                <a:schemeClr val="dk2"/>
              </a:buClr>
              <a:buSzPts val="2600"/>
              <a:buNone/>
              <a:defRPr sz="2600">
                <a:solidFill>
                  <a:schemeClr val="dk2"/>
                </a:solidFill>
              </a:defRPr>
            </a:lvl3pPr>
            <a:lvl4pPr lvl="3" algn="ctr" rtl="0">
              <a:spcBef>
                <a:spcPts val="600"/>
              </a:spcBef>
              <a:spcAft>
                <a:spcPts val="0"/>
              </a:spcAft>
              <a:buClr>
                <a:schemeClr val="dk2"/>
              </a:buClr>
              <a:buSzPts val="2600"/>
              <a:buNone/>
              <a:defRPr sz="2600">
                <a:solidFill>
                  <a:schemeClr val="dk2"/>
                </a:solidFill>
              </a:defRPr>
            </a:lvl4pPr>
            <a:lvl5pPr lvl="4" algn="ctr" rtl="0">
              <a:spcBef>
                <a:spcPts val="600"/>
              </a:spcBef>
              <a:spcAft>
                <a:spcPts val="0"/>
              </a:spcAft>
              <a:buClr>
                <a:schemeClr val="dk2"/>
              </a:buClr>
              <a:buSzPts val="2600"/>
              <a:buNone/>
              <a:defRPr sz="2600">
                <a:solidFill>
                  <a:schemeClr val="dk2"/>
                </a:solidFill>
              </a:defRPr>
            </a:lvl5pPr>
            <a:lvl6pPr lvl="5" algn="ctr" rtl="0">
              <a:spcBef>
                <a:spcPts val="600"/>
              </a:spcBef>
              <a:spcAft>
                <a:spcPts val="0"/>
              </a:spcAft>
              <a:buClr>
                <a:schemeClr val="dk2"/>
              </a:buClr>
              <a:buSzPts val="2600"/>
              <a:buNone/>
              <a:defRPr sz="2600">
                <a:solidFill>
                  <a:schemeClr val="dk2"/>
                </a:solidFill>
              </a:defRPr>
            </a:lvl6pPr>
            <a:lvl7pPr lvl="6" algn="ctr" rtl="0">
              <a:spcBef>
                <a:spcPts val="600"/>
              </a:spcBef>
              <a:spcAft>
                <a:spcPts val="0"/>
              </a:spcAft>
              <a:buClr>
                <a:schemeClr val="dk2"/>
              </a:buClr>
              <a:buSzPts val="2600"/>
              <a:buNone/>
              <a:defRPr sz="2600">
                <a:solidFill>
                  <a:schemeClr val="dk2"/>
                </a:solidFill>
              </a:defRPr>
            </a:lvl7pPr>
            <a:lvl8pPr lvl="7" algn="ctr" rtl="0">
              <a:spcBef>
                <a:spcPts val="600"/>
              </a:spcBef>
              <a:spcAft>
                <a:spcPts val="0"/>
              </a:spcAft>
              <a:buClr>
                <a:schemeClr val="dk2"/>
              </a:buClr>
              <a:buSzPts val="2600"/>
              <a:buNone/>
              <a:defRPr sz="2600">
                <a:solidFill>
                  <a:schemeClr val="dk2"/>
                </a:solidFill>
              </a:defRPr>
            </a:lvl8pPr>
            <a:lvl9pPr lvl="8" algn="ctr" rtl="0">
              <a:spcBef>
                <a:spcPts val="600"/>
              </a:spcBef>
              <a:spcAft>
                <a:spcPts val="600"/>
              </a:spcAft>
              <a:buClr>
                <a:schemeClr val="dk2"/>
              </a:buClr>
              <a:buSzPts val="2600"/>
              <a:buNone/>
              <a:defRPr sz="26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7"/>
        <p:cNvGrpSpPr/>
        <p:nvPr/>
      </p:nvGrpSpPr>
      <p:grpSpPr>
        <a:xfrm>
          <a:off x="0" y="0"/>
          <a:ext cx="0" cy="0"/>
          <a:chOff x="0" y="0"/>
          <a:chExt cx="0" cy="0"/>
        </a:xfrm>
      </p:grpSpPr>
      <p:grpSp>
        <p:nvGrpSpPr>
          <p:cNvPr id="28" name="Google Shape;28;p5"/>
          <p:cNvGrpSpPr/>
          <p:nvPr/>
        </p:nvGrpSpPr>
        <p:grpSpPr>
          <a:xfrm>
            <a:off x="0" y="-4"/>
            <a:ext cx="9144000" cy="5143506"/>
            <a:chOff x="0" y="-4"/>
            <a:chExt cx="9144000" cy="5143506"/>
          </a:xfrm>
        </p:grpSpPr>
        <p:pic>
          <p:nvPicPr>
            <p:cNvPr id="29" name="Google Shape;29;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 name="Google Shape;30;p5"/>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5"/>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32" name="Google Shape;32;p5"/>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33" name="Google Shape;33;p5"/>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34" name="Google Shape;34;p5"/>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sp>
        <p:nvSpPr>
          <p:cNvPr id="35" name="Google Shape;35;p5"/>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36" name="Google Shape;36;p5"/>
          <p:cNvSpPr txBox="1">
            <a:spLocks noGrp="1"/>
          </p:cNvSpPr>
          <p:nvPr>
            <p:ph type="body" idx="1"/>
          </p:nvPr>
        </p:nvSpPr>
        <p:spPr>
          <a:xfrm>
            <a:off x="983075" y="1452925"/>
            <a:ext cx="7177800" cy="26745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37" name="Google Shape;37;p5"/>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38" name="Google Shape;38;p5"/>
          <p:cNvGrpSpPr/>
          <p:nvPr/>
        </p:nvGrpSpPr>
        <p:grpSpPr>
          <a:xfrm>
            <a:off x="4172925" y="1213654"/>
            <a:ext cx="798150" cy="142397"/>
            <a:chOff x="4172925" y="1213654"/>
            <a:chExt cx="798150" cy="142397"/>
          </a:xfrm>
        </p:grpSpPr>
        <p:sp>
          <p:nvSpPr>
            <p:cNvPr id="39" name="Google Shape;39;p5"/>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40" name="Google Shape;40;p5"/>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41" name="Google Shape;41;p5"/>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half">
  <p:cSld name="TITLE_AND_BODY_1">
    <p:spTree>
      <p:nvGrpSpPr>
        <p:cNvPr id="1" name="Shape 42"/>
        <p:cNvGrpSpPr/>
        <p:nvPr/>
      </p:nvGrpSpPr>
      <p:grpSpPr>
        <a:xfrm>
          <a:off x="0" y="0"/>
          <a:ext cx="0" cy="0"/>
          <a:chOff x="0" y="0"/>
          <a:chExt cx="0" cy="0"/>
        </a:xfrm>
      </p:grpSpPr>
      <p:grpSp>
        <p:nvGrpSpPr>
          <p:cNvPr id="43" name="Google Shape;43;p6"/>
          <p:cNvGrpSpPr/>
          <p:nvPr/>
        </p:nvGrpSpPr>
        <p:grpSpPr>
          <a:xfrm>
            <a:off x="0" y="0"/>
            <a:ext cx="9144000" cy="5143502"/>
            <a:chOff x="0" y="0"/>
            <a:chExt cx="9144000" cy="5143502"/>
          </a:xfrm>
        </p:grpSpPr>
        <p:pic>
          <p:nvPicPr>
            <p:cNvPr id="44" name="Google Shape;44;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6"/>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 name="Google Shape;46;p6"/>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47" name="Google Shape;47;p6"/>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48" name="Google Shape;48;p6"/>
            <p:cNvPicPr preferRelativeResize="0"/>
            <p:nvPr/>
          </p:nvPicPr>
          <p:blipFill rotWithShape="1">
            <a:blip r:embed="rId5">
              <a:alphaModFix/>
            </a:blip>
            <a:srcRect b="27081"/>
            <a:stretch/>
          </p:blipFill>
          <p:spPr>
            <a:xfrm>
              <a:off x="215950" y="4149127"/>
              <a:ext cx="1902000" cy="994375"/>
            </a:xfrm>
            <a:prstGeom prst="rect">
              <a:avLst/>
            </a:prstGeom>
            <a:noFill/>
            <a:ln>
              <a:noFill/>
            </a:ln>
          </p:spPr>
        </p:pic>
      </p:grpSp>
      <p:sp>
        <p:nvSpPr>
          <p:cNvPr id="49" name="Google Shape;49;p6"/>
          <p:cNvSpPr txBox="1">
            <a:spLocks noGrp="1"/>
          </p:cNvSpPr>
          <p:nvPr>
            <p:ph type="title"/>
          </p:nvPr>
        </p:nvSpPr>
        <p:spPr>
          <a:xfrm>
            <a:off x="983075" y="958867"/>
            <a:ext cx="3354000" cy="618000"/>
          </a:xfrm>
          <a:prstGeom prst="rect">
            <a:avLst/>
          </a:prstGeom>
        </p:spPr>
        <p:txBody>
          <a:bodyPr spcFirstLastPara="1" wrap="square" lIns="0" tIns="0" rIns="0" bIns="0" anchor="b" anchorCtr="0">
            <a:noAutofit/>
          </a:bodyPr>
          <a:lstStyle>
            <a:lvl1pPr lvl="0" algn="l"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50" name="Google Shape;50;p6"/>
          <p:cNvSpPr txBox="1">
            <a:spLocks noGrp="1"/>
          </p:cNvSpPr>
          <p:nvPr>
            <p:ph type="body" idx="1"/>
          </p:nvPr>
        </p:nvSpPr>
        <p:spPr>
          <a:xfrm>
            <a:off x="983075" y="1913026"/>
            <a:ext cx="3354000" cy="2248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51" name="Google Shape;51;p6"/>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52" name="Google Shape;52;p6"/>
          <p:cNvGrpSpPr/>
          <p:nvPr/>
        </p:nvGrpSpPr>
        <p:grpSpPr>
          <a:xfrm>
            <a:off x="983064" y="1673746"/>
            <a:ext cx="701061" cy="142397"/>
            <a:chOff x="4478514" y="1213654"/>
            <a:chExt cx="701061" cy="142397"/>
          </a:xfrm>
        </p:grpSpPr>
        <p:sp>
          <p:nvSpPr>
            <p:cNvPr id="53" name="Google Shape;53;p6"/>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54" name="Google Shape;54;p6"/>
            <p:cNvCxnSpPr/>
            <p:nvPr/>
          </p:nvCxnSpPr>
          <p:spPr>
            <a:xfrm>
              <a:off x="4677975" y="1296550"/>
              <a:ext cx="501600" cy="0"/>
            </a:xfrm>
            <a:prstGeom prst="straightConnector1">
              <a:avLst/>
            </a:prstGeom>
            <a:noFill/>
            <a:ln w="9525" cap="flat" cmpd="sng">
              <a:solidFill>
                <a:srgbClr val="E6DCD2"/>
              </a:solidFill>
              <a:prstDash val="solid"/>
              <a:round/>
              <a:headEnd type="none" w="sm" len="sm"/>
              <a:tailEnd type="oval" w="sm" len="sm"/>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5"/>
        <p:cNvGrpSpPr/>
        <p:nvPr/>
      </p:nvGrpSpPr>
      <p:grpSpPr>
        <a:xfrm>
          <a:off x="0" y="0"/>
          <a:ext cx="0" cy="0"/>
          <a:chOff x="0" y="0"/>
          <a:chExt cx="0" cy="0"/>
        </a:xfrm>
      </p:grpSpPr>
      <p:grpSp>
        <p:nvGrpSpPr>
          <p:cNvPr id="56" name="Google Shape;56;p7"/>
          <p:cNvGrpSpPr/>
          <p:nvPr/>
        </p:nvGrpSpPr>
        <p:grpSpPr>
          <a:xfrm>
            <a:off x="0" y="-4"/>
            <a:ext cx="9144000" cy="5143506"/>
            <a:chOff x="0" y="-4"/>
            <a:chExt cx="9144000" cy="5143506"/>
          </a:xfrm>
        </p:grpSpPr>
        <p:pic>
          <p:nvPicPr>
            <p:cNvPr id="57" name="Google Shape;57;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58" name="Google Shape;58;p7"/>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7"/>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60" name="Google Shape;60;p7"/>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61" name="Google Shape;61;p7"/>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62" name="Google Shape;62;p7"/>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sp>
        <p:nvSpPr>
          <p:cNvPr id="63" name="Google Shape;63;p7"/>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64" name="Google Shape;64;p7"/>
          <p:cNvSpPr txBox="1">
            <a:spLocks noGrp="1"/>
          </p:cNvSpPr>
          <p:nvPr>
            <p:ph type="body" idx="1"/>
          </p:nvPr>
        </p:nvSpPr>
        <p:spPr>
          <a:xfrm>
            <a:off x="983100" y="1452925"/>
            <a:ext cx="3353700" cy="2681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65" name="Google Shape;65;p7"/>
          <p:cNvSpPr txBox="1">
            <a:spLocks noGrp="1"/>
          </p:cNvSpPr>
          <p:nvPr>
            <p:ph type="body" idx="2"/>
          </p:nvPr>
        </p:nvSpPr>
        <p:spPr>
          <a:xfrm>
            <a:off x="4807223" y="1452925"/>
            <a:ext cx="3353700" cy="2681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66" name="Google Shape;66;p7"/>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7" name="Google Shape;67;p7"/>
          <p:cNvGrpSpPr/>
          <p:nvPr/>
        </p:nvGrpSpPr>
        <p:grpSpPr>
          <a:xfrm>
            <a:off x="4172925" y="1213654"/>
            <a:ext cx="798150" cy="142397"/>
            <a:chOff x="4172925" y="1213654"/>
            <a:chExt cx="798150" cy="142397"/>
          </a:xfrm>
        </p:grpSpPr>
        <p:sp>
          <p:nvSpPr>
            <p:cNvPr id="68" name="Google Shape;68;p7"/>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69" name="Google Shape;69;p7"/>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70" name="Google Shape;70;p7"/>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1"/>
        <p:cNvGrpSpPr/>
        <p:nvPr/>
      </p:nvGrpSpPr>
      <p:grpSpPr>
        <a:xfrm>
          <a:off x="0" y="0"/>
          <a:ext cx="0" cy="0"/>
          <a:chOff x="0" y="0"/>
          <a:chExt cx="0" cy="0"/>
        </a:xfrm>
      </p:grpSpPr>
      <p:grpSp>
        <p:nvGrpSpPr>
          <p:cNvPr id="72" name="Google Shape;72;p8"/>
          <p:cNvGrpSpPr/>
          <p:nvPr/>
        </p:nvGrpSpPr>
        <p:grpSpPr>
          <a:xfrm>
            <a:off x="0" y="-4"/>
            <a:ext cx="9144000" cy="5143506"/>
            <a:chOff x="0" y="-4"/>
            <a:chExt cx="9144000" cy="5143506"/>
          </a:xfrm>
        </p:grpSpPr>
        <p:pic>
          <p:nvPicPr>
            <p:cNvPr id="73" name="Google Shape;73;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74" name="Google Shape;74;p8"/>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8"/>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76" name="Google Shape;76;p8"/>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77" name="Google Shape;77;p8"/>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78" name="Google Shape;78;p8"/>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sp>
        <p:nvSpPr>
          <p:cNvPr id="79" name="Google Shape;79;p8"/>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80" name="Google Shape;80;p8"/>
          <p:cNvSpPr txBox="1">
            <a:spLocks noGrp="1"/>
          </p:cNvSpPr>
          <p:nvPr>
            <p:ph type="body" idx="1"/>
          </p:nvPr>
        </p:nvSpPr>
        <p:spPr>
          <a:xfrm>
            <a:off x="983225" y="1452925"/>
            <a:ext cx="2235900" cy="2696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81" name="Google Shape;81;p8"/>
          <p:cNvSpPr txBox="1">
            <a:spLocks noGrp="1"/>
          </p:cNvSpPr>
          <p:nvPr>
            <p:ph type="body" idx="2"/>
          </p:nvPr>
        </p:nvSpPr>
        <p:spPr>
          <a:xfrm>
            <a:off x="3454050" y="1452925"/>
            <a:ext cx="2235900" cy="2696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82" name="Google Shape;82;p8"/>
          <p:cNvSpPr txBox="1">
            <a:spLocks noGrp="1"/>
          </p:cNvSpPr>
          <p:nvPr>
            <p:ph type="body" idx="3"/>
          </p:nvPr>
        </p:nvSpPr>
        <p:spPr>
          <a:xfrm>
            <a:off x="5924876" y="1452925"/>
            <a:ext cx="2235900" cy="2696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83" name="Google Shape;83;p8"/>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84" name="Google Shape;84;p8"/>
          <p:cNvGrpSpPr/>
          <p:nvPr/>
        </p:nvGrpSpPr>
        <p:grpSpPr>
          <a:xfrm>
            <a:off x="4172925" y="1213654"/>
            <a:ext cx="798150" cy="142397"/>
            <a:chOff x="4172925" y="1213654"/>
            <a:chExt cx="798150" cy="142397"/>
          </a:xfrm>
        </p:grpSpPr>
        <p:sp>
          <p:nvSpPr>
            <p:cNvPr id="85" name="Google Shape;85;p8"/>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86" name="Google Shape;86;p8"/>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87" name="Google Shape;87;p8"/>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grpSp>
        <p:nvGrpSpPr>
          <p:cNvPr id="89" name="Google Shape;89;p9"/>
          <p:cNvGrpSpPr/>
          <p:nvPr/>
        </p:nvGrpSpPr>
        <p:grpSpPr>
          <a:xfrm>
            <a:off x="0" y="-4"/>
            <a:ext cx="9144000" cy="5143506"/>
            <a:chOff x="0" y="-4"/>
            <a:chExt cx="9144000" cy="5143506"/>
          </a:xfrm>
        </p:grpSpPr>
        <p:pic>
          <p:nvPicPr>
            <p:cNvPr id="90" name="Google Shape;90;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91" name="Google Shape;91;p9"/>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9"/>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93" name="Google Shape;93;p9"/>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94" name="Google Shape;94;p9"/>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95" name="Google Shape;95;p9"/>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grpSp>
        <p:nvGrpSpPr>
          <p:cNvPr id="96" name="Google Shape;96;p9"/>
          <p:cNvGrpSpPr/>
          <p:nvPr/>
        </p:nvGrpSpPr>
        <p:grpSpPr>
          <a:xfrm>
            <a:off x="4172925" y="1213654"/>
            <a:ext cx="798150" cy="142397"/>
            <a:chOff x="4172925" y="1213654"/>
            <a:chExt cx="798150" cy="142397"/>
          </a:xfrm>
        </p:grpSpPr>
        <p:sp>
          <p:nvSpPr>
            <p:cNvPr id="97" name="Google Shape;97;p9"/>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98" name="Google Shape;98;p9"/>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99" name="Google Shape;99;p9"/>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
        <p:nvSpPr>
          <p:cNvPr id="100" name="Google Shape;100;p9"/>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101" name="Google Shape;101;p9"/>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2"/>
        <p:cNvGrpSpPr/>
        <p:nvPr/>
      </p:nvGrpSpPr>
      <p:grpSpPr>
        <a:xfrm>
          <a:off x="0" y="0"/>
          <a:ext cx="0" cy="0"/>
          <a:chOff x="0" y="0"/>
          <a:chExt cx="0" cy="0"/>
        </a:xfrm>
      </p:grpSpPr>
      <p:grpSp>
        <p:nvGrpSpPr>
          <p:cNvPr id="103" name="Google Shape;103;p10"/>
          <p:cNvGrpSpPr/>
          <p:nvPr/>
        </p:nvGrpSpPr>
        <p:grpSpPr>
          <a:xfrm>
            <a:off x="0" y="-4"/>
            <a:ext cx="9144000" cy="5143506"/>
            <a:chOff x="0" y="-4"/>
            <a:chExt cx="9144000" cy="5143506"/>
          </a:xfrm>
        </p:grpSpPr>
        <p:pic>
          <p:nvPicPr>
            <p:cNvPr id="104" name="Google Shape;104;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5" name="Google Shape;105;p10"/>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 name="Google Shape;106;p10"/>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107" name="Google Shape;107;p10"/>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108" name="Google Shape;108;p10"/>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109" name="Google Shape;109;p10"/>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grpSp>
        <p:nvGrpSpPr>
          <p:cNvPr id="110" name="Google Shape;110;p10"/>
          <p:cNvGrpSpPr/>
          <p:nvPr/>
        </p:nvGrpSpPr>
        <p:grpSpPr>
          <a:xfrm>
            <a:off x="4172925" y="3934854"/>
            <a:ext cx="798150" cy="142397"/>
            <a:chOff x="4172925" y="1213654"/>
            <a:chExt cx="798150" cy="142397"/>
          </a:xfrm>
        </p:grpSpPr>
        <p:sp>
          <p:nvSpPr>
            <p:cNvPr id="111" name="Google Shape;111;p10"/>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112" name="Google Shape;112;p10"/>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113" name="Google Shape;113;p10"/>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
        <p:nvSpPr>
          <p:cNvPr id="114" name="Google Shape;114;p10"/>
          <p:cNvSpPr txBox="1">
            <a:spLocks noGrp="1"/>
          </p:cNvSpPr>
          <p:nvPr>
            <p:ph type="body" idx="1"/>
          </p:nvPr>
        </p:nvSpPr>
        <p:spPr>
          <a:xfrm>
            <a:off x="855300" y="4019025"/>
            <a:ext cx="7433400" cy="506100"/>
          </a:xfrm>
          <a:prstGeom prst="rect">
            <a:avLst/>
          </a:prstGeom>
        </p:spPr>
        <p:txBody>
          <a:bodyPr spcFirstLastPara="1" wrap="square" lIns="0" tIns="0" rIns="0" bIns="0" anchor="ctr" anchorCtr="0">
            <a:noAutofit/>
          </a:bodyPr>
          <a:lstStyle>
            <a:lvl1pPr marL="457200" lvl="0" indent="-228600" algn="ctr" rtl="0">
              <a:spcBef>
                <a:spcPts val="0"/>
              </a:spcBef>
              <a:spcAft>
                <a:spcPts val="0"/>
              </a:spcAft>
              <a:buSzPts val="1200"/>
              <a:buNone/>
              <a:defRPr sz="1200"/>
            </a:lvl1pPr>
          </a:lstStyle>
          <a:p>
            <a:endParaRPr/>
          </a:p>
        </p:txBody>
      </p:sp>
      <p:sp>
        <p:nvSpPr>
          <p:cNvPr id="115" name="Google Shape;115;p10"/>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
        <p:nvSpPr>
          <p:cNvPr id="117" name="Google Shape;117;p11"/>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18" name="Google Shape;118;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83075" y="621650"/>
            <a:ext cx="7177800" cy="7737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1pPr>
            <a:lvl2pPr lvl="1"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2pPr>
            <a:lvl3pPr lvl="2"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3pPr>
            <a:lvl4pPr lvl="3"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4pPr>
            <a:lvl5pPr lvl="4"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5pPr>
            <a:lvl6pPr lvl="5"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6pPr>
            <a:lvl7pPr lvl="6"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7pPr>
            <a:lvl8pPr lvl="7"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8pPr>
            <a:lvl9pPr lvl="8"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9pPr>
          </a:lstStyle>
          <a:p>
            <a:endParaRPr/>
          </a:p>
        </p:txBody>
      </p:sp>
      <p:sp>
        <p:nvSpPr>
          <p:cNvPr id="7" name="Google Shape;7;p1"/>
          <p:cNvSpPr txBox="1">
            <a:spLocks noGrp="1"/>
          </p:cNvSpPr>
          <p:nvPr>
            <p:ph type="body" idx="1"/>
          </p:nvPr>
        </p:nvSpPr>
        <p:spPr>
          <a:xfrm>
            <a:off x="983075" y="1452925"/>
            <a:ext cx="7177800" cy="26745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3"/>
              </a:buClr>
              <a:buSzPts val="2000"/>
              <a:buFont typeface="Merriweather Light"/>
              <a:buChar char="●"/>
              <a:defRPr sz="2000">
                <a:solidFill>
                  <a:schemeClr val="dk1"/>
                </a:solidFill>
                <a:latin typeface="Merriweather Light"/>
                <a:ea typeface="Merriweather Light"/>
                <a:cs typeface="Merriweather Light"/>
                <a:sym typeface="Merriweather Light"/>
              </a:defRPr>
            </a:lvl1pPr>
            <a:lvl2pPr marL="914400" lvl="1" indent="-355600" rtl="0">
              <a:lnSpc>
                <a:spcPct val="115000"/>
              </a:lnSpc>
              <a:spcBef>
                <a:spcPts val="600"/>
              </a:spcBef>
              <a:spcAft>
                <a:spcPts val="0"/>
              </a:spcAft>
              <a:buClr>
                <a:schemeClr val="accent2"/>
              </a:buClr>
              <a:buSzPts val="2000"/>
              <a:buFont typeface="Merriweather Light"/>
              <a:buChar char="○"/>
              <a:defRPr sz="2000">
                <a:solidFill>
                  <a:schemeClr val="dk1"/>
                </a:solidFill>
                <a:latin typeface="Merriweather Light"/>
                <a:ea typeface="Merriweather Light"/>
                <a:cs typeface="Merriweather Light"/>
                <a:sym typeface="Merriweather Light"/>
              </a:defRPr>
            </a:lvl2pPr>
            <a:lvl3pPr marL="1371600" lvl="2" indent="-355600" rtl="0">
              <a:lnSpc>
                <a:spcPct val="115000"/>
              </a:lnSpc>
              <a:spcBef>
                <a:spcPts val="600"/>
              </a:spcBef>
              <a:spcAft>
                <a:spcPts val="0"/>
              </a:spcAft>
              <a:buClr>
                <a:schemeClr val="accent1"/>
              </a:buClr>
              <a:buSzPts val="2000"/>
              <a:buFont typeface="Merriweather Light"/>
              <a:buChar char="■"/>
              <a:defRPr sz="2000">
                <a:solidFill>
                  <a:schemeClr val="dk1"/>
                </a:solidFill>
                <a:latin typeface="Merriweather Light"/>
                <a:ea typeface="Merriweather Light"/>
                <a:cs typeface="Merriweather Light"/>
                <a:sym typeface="Merriweather Light"/>
              </a:defRPr>
            </a:lvl3pPr>
            <a:lvl4pPr marL="1828800" lvl="3"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4pPr>
            <a:lvl5pPr marL="2286000" lvl="4"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5pPr>
            <a:lvl6pPr marL="2743200" lvl="5"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6pPr>
            <a:lvl7pPr marL="3200400" lvl="6"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7pPr>
            <a:lvl8pPr marL="3657600" lvl="7"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8pPr>
            <a:lvl9pPr marL="4114800" lvl="8" indent="-355600" rtl="0">
              <a:lnSpc>
                <a:spcPct val="115000"/>
              </a:lnSpc>
              <a:spcBef>
                <a:spcPts val="600"/>
              </a:spcBef>
              <a:spcAft>
                <a:spcPts val="60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9pPr>
          </a:lstStyle>
          <a:p>
            <a:endParaRPr/>
          </a:p>
        </p:txBody>
      </p:sp>
      <p:sp>
        <p:nvSpPr>
          <p:cNvPr id="8" name="Google Shape;8;p1"/>
          <p:cNvSpPr txBox="1">
            <a:spLocks noGrp="1"/>
          </p:cNvSpPr>
          <p:nvPr>
            <p:ph type="sldNum" idx="12"/>
          </p:nvPr>
        </p:nvSpPr>
        <p:spPr>
          <a:xfrm>
            <a:off x="4297650" y="4525025"/>
            <a:ext cx="548700" cy="368700"/>
          </a:xfrm>
          <a:prstGeom prst="rect">
            <a:avLst/>
          </a:prstGeom>
          <a:noFill/>
          <a:ln>
            <a:noFill/>
          </a:ln>
        </p:spPr>
        <p:txBody>
          <a:bodyPr spcFirstLastPara="1" wrap="square" lIns="0" tIns="0" rIns="0" bIns="0" anchor="ctr" anchorCtr="0">
            <a:noAutofit/>
          </a:bodyPr>
          <a:lstStyle>
            <a:lvl1pPr lvl="0" algn="ctr" rtl="0">
              <a:buNone/>
              <a:defRPr sz="1300">
                <a:solidFill>
                  <a:schemeClr val="accent5"/>
                </a:solidFill>
                <a:latin typeface="Abril Fatface"/>
                <a:ea typeface="Abril Fatface"/>
                <a:cs typeface="Abril Fatface"/>
                <a:sym typeface="Abril Fatface"/>
              </a:defRPr>
            </a:lvl1pPr>
            <a:lvl2pPr lvl="1" algn="ctr" rtl="0">
              <a:buNone/>
              <a:defRPr sz="1300">
                <a:solidFill>
                  <a:schemeClr val="accent5"/>
                </a:solidFill>
                <a:latin typeface="Abril Fatface"/>
                <a:ea typeface="Abril Fatface"/>
                <a:cs typeface="Abril Fatface"/>
                <a:sym typeface="Abril Fatface"/>
              </a:defRPr>
            </a:lvl2pPr>
            <a:lvl3pPr lvl="2" algn="ctr" rtl="0">
              <a:buNone/>
              <a:defRPr sz="1300">
                <a:solidFill>
                  <a:schemeClr val="accent5"/>
                </a:solidFill>
                <a:latin typeface="Abril Fatface"/>
                <a:ea typeface="Abril Fatface"/>
                <a:cs typeface="Abril Fatface"/>
                <a:sym typeface="Abril Fatface"/>
              </a:defRPr>
            </a:lvl3pPr>
            <a:lvl4pPr lvl="3" algn="ctr" rtl="0">
              <a:buNone/>
              <a:defRPr sz="1300">
                <a:solidFill>
                  <a:schemeClr val="accent5"/>
                </a:solidFill>
                <a:latin typeface="Abril Fatface"/>
                <a:ea typeface="Abril Fatface"/>
                <a:cs typeface="Abril Fatface"/>
                <a:sym typeface="Abril Fatface"/>
              </a:defRPr>
            </a:lvl4pPr>
            <a:lvl5pPr lvl="4" algn="ctr" rtl="0">
              <a:buNone/>
              <a:defRPr sz="1300">
                <a:solidFill>
                  <a:schemeClr val="accent5"/>
                </a:solidFill>
                <a:latin typeface="Abril Fatface"/>
                <a:ea typeface="Abril Fatface"/>
                <a:cs typeface="Abril Fatface"/>
                <a:sym typeface="Abril Fatface"/>
              </a:defRPr>
            </a:lvl5pPr>
            <a:lvl6pPr lvl="5" algn="ctr" rtl="0">
              <a:buNone/>
              <a:defRPr sz="1300">
                <a:solidFill>
                  <a:schemeClr val="accent5"/>
                </a:solidFill>
                <a:latin typeface="Abril Fatface"/>
                <a:ea typeface="Abril Fatface"/>
                <a:cs typeface="Abril Fatface"/>
                <a:sym typeface="Abril Fatface"/>
              </a:defRPr>
            </a:lvl6pPr>
            <a:lvl7pPr lvl="6" algn="ctr" rtl="0">
              <a:buNone/>
              <a:defRPr sz="1300">
                <a:solidFill>
                  <a:schemeClr val="accent5"/>
                </a:solidFill>
                <a:latin typeface="Abril Fatface"/>
                <a:ea typeface="Abril Fatface"/>
                <a:cs typeface="Abril Fatface"/>
                <a:sym typeface="Abril Fatface"/>
              </a:defRPr>
            </a:lvl7pPr>
            <a:lvl8pPr lvl="7" algn="ctr" rtl="0">
              <a:buNone/>
              <a:defRPr sz="1300">
                <a:solidFill>
                  <a:schemeClr val="accent5"/>
                </a:solidFill>
                <a:latin typeface="Abril Fatface"/>
                <a:ea typeface="Abril Fatface"/>
                <a:cs typeface="Abril Fatface"/>
                <a:sym typeface="Abril Fatface"/>
              </a:defRPr>
            </a:lvl8pPr>
            <a:lvl9pPr lvl="8" algn="ctr" rtl="0">
              <a:buNone/>
              <a:defRPr sz="1300">
                <a:solidFill>
                  <a:schemeClr val="accent5"/>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2"/>
          <p:cNvSpPr txBox="1">
            <a:spLocks noGrp="1"/>
          </p:cNvSpPr>
          <p:nvPr>
            <p:ph type="ctrTitle"/>
          </p:nvPr>
        </p:nvSpPr>
        <p:spPr>
          <a:xfrm>
            <a:off x="2048806" y="1120656"/>
            <a:ext cx="5170142" cy="1849425"/>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
            </a:r>
            <a:br>
              <a:rPr lang="en" dirty="0" smtClean="0"/>
            </a:br>
            <a:r>
              <a:rPr lang="en" dirty="0" smtClean="0"/>
              <a:t>Top 10 Loan Rejects and Troubleshooting</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Will Check for any rejects in Cod before bringing the File back to PS</a:t>
            </a:r>
            <a:endParaRPr lang="en-US"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pic>
        <p:nvPicPr>
          <p:cNvPr id="4" name="Picture 3"/>
          <p:cNvPicPr>
            <a:picLocks noChangeAspect="1"/>
          </p:cNvPicPr>
          <p:nvPr/>
        </p:nvPicPr>
        <p:blipFill>
          <a:blip r:embed="rId2"/>
          <a:stretch>
            <a:fillRect/>
          </a:stretch>
        </p:blipFill>
        <p:spPr>
          <a:xfrm>
            <a:off x="1504950" y="1185862"/>
            <a:ext cx="6134100" cy="2771775"/>
          </a:xfrm>
          <a:prstGeom prst="rect">
            <a:avLst/>
          </a:prstGeom>
        </p:spPr>
      </p:pic>
    </p:spTree>
    <p:extLst>
      <p:ext uri="{BB962C8B-B14F-4D97-AF65-F5344CB8AC3E}">
        <p14:creationId xmlns:p14="http://schemas.microsoft.com/office/powerpoint/2010/main" val="1688687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pic>
        <p:nvPicPr>
          <p:cNvPr id="3" name="Picture 2"/>
          <p:cNvPicPr>
            <a:picLocks noChangeAspect="1"/>
          </p:cNvPicPr>
          <p:nvPr/>
        </p:nvPicPr>
        <p:blipFill>
          <a:blip r:embed="rId2"/>
          <a:stretch>
            <a:fillRect/>
          </a:stretch>
        </p:blipFill>
        <p:spPr>
          <a:xfrm>
            <a:off x="1728787" y="1871662"/>
            <a:ext cx="5686425" cy="1400175"/>
          </a:xfrm>
          <a:prstGeom prst="rect">
            <a:avLst/>
          </a:prstGeom>
        </p:spPr>
      </p:pic>
    </p:spTree>
    <p:extLst>
      <p:ext uri="{BB962C8B-B14F-4D97-AF65-F5344CB8AC3E}">
        <p14:creationId xmlns:p14="http://schemas.microsoft.com/office/powerpoint/2010/main" val="2682077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100" y="792186"/>
            <a:ext cx="7177800" cy="695262"/>
          </a:xfrm>
        </p:spPr>
        <p:txBody>
          <a:bodyPr/>
          <a:lstStyle/>
          <a:p>
            <a:r>
              <a:rPr lang="en-US" dirty="0" smtClean="0"/>
              <a:t/>
            </a:r>
            <a:br>
              <a:rPr lang="en-US" dirty="0" smtClean="0"/>
            </a:br>
            <a:r>
              <a:rPr lang="en-US" dirty="0"/>
              <a:t>	</a:t>
            </a:r>
            <a:r>
              <a:rPr lang="en-US" sz="1800" b="1" dirty="0"/>
              <a:t>Navigation:  NavBar &gt; Navigator &gt; </a:t>
            </a:r>
            <a:r>
              <a:rPr lang="en-US" sz="1800" b="1" dirty="0" smtClean="0"/>
              <a:t>Financial Aid </a:t>
            </a:r>
            <a:r>
              <a:rPr lang="en-US" sz="1800" b="1" dirty="0"/>
              <a:t>&gt; </a:t>
            </a:r>
            <a:r>
              <a:rPr lang="en-US" sz="1800" b="1" dirty="0" smtClean="0"/>
              <a:t>Loans </a:t>
            </a:r>
            <a:r>
              <a:rPr lang="en-US" sz="1800" b="1" dirty="0"/>
              <a:t>&gt; </a:t>
            </a:r>
            <a:r>
              <a:rPr lang="en-US" sz="1800" b="1" dirty="0" smtClean="0"/>
              <a:t>Direct Lending Reconciliation </a:t>
            </a:r>
            <a:r>
              <a:rPr lang="en-US" sz="1800" b="1" dirty="0"/>
              <a:t>&gt; </a:t>
            </a:r>
            <a:r>
              <a:rPr lang="en-US" sz="1800" b="1" dirty="0" smtClean="0"/>
              <a:t>Loans on Hold Report</a:t>
            </a:r>
            <a:r>
              <a:rPr lang="en-US" sz="1800" dirty="0"/>
              <a:t/>
            </a:r>
            <a:br>
              <a:rPr lang="en-US" sz="1800" dirty="0"/>
            </a:br>
            <a:endParaRPr lang="en-US" sz="1800"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4" name="Rectangle 3"/>
          <p:cNvSpPr/>
          <p:nvPr/>
        </p:nvSpPr>
        <p:spPr>
          <a:xfrm>
            <a:off x="1400176" y="1022174"/>
            <a:ext cx="6700838" cy="3323987"/>
          </a:xfrm>
          <a:prstGeom prst="rect">
            <a:avLst/>
          </a:prstGeom>
        </p:spPr>
        <p:txBody>
          <a:bodyPr wrap="square">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Once files are brought back, run the </a:t>
            </a:r>
            <a:r>
              <a:rPr lang="en-US" dirty="0"/>
              <a:t>loans on Hold </a:t>
            </a:r>
            <a:r>
              <a:rPr lang="en-US" dirty="0" smtClean="0"/>
              <a:t>Report. I </a:t>
            </a:r>
            <a:r>
              <a:rPr lang="en-US" dirty="0"/>
              <a:t>use the same Run Control as with my DL </a:t>
            </a:r>
            <a:r>
              <a:rPr lang="en-US" dirty="0" smtClean="0"/>
              <a:t>Inbound/Outbound </a:t>
            </a:r>
            <a:r>
              <a:rPr lang="en-US" dirty="0"/>
              <a:t>Process.  </a:t>
            </a:r>
            <a:br>
              <a:rPr lang="en-US" dirty="0"/>
            </a:br>
            <a:endParaRPr lang="en-US" dirty="0" smtClean="0"/>
          </a:p>
          <a:p>
            <a:pPr marL="285750" indent="-285750">
              <a:buFont typeface="Arial" panose="020B0604020202020204" pitchFamily="34" charset="0"/>
              <a:buChar char="•"/>
            </a:pPr>
            <a:r>
              <a:rPr lang="en-US" dirty="0" smtClean="0"/>
              <a:t>Be sure to run it for the right year.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Check </a:t>
            </a:r>
            <a:r>
              <a:rPr lang="en-US" dirty="0"/>
              <a:t>why </a:t>
            </a:r>
            <a:r>
              <a:rPr lang="en-US" dirty="0" smtClean="0"/>
              <a:t>federal loan </a:t>
            </a:r>
            <a:r>
              <a:rPr lang="en-US" dirty="0"/>
              <a:t>is </a:t>
            </a:r>
            <a:r>
              <a:rPr lang="en-US" dirty="0" smtClean="0"/>
              <a:t>rejecting, </a:t>
            </a:r>
            <a:r>
              <a:rPr lang="en-US" dirty="0"/>
              <a:t>for </a:t>
            </a:r>
            <a:r>
              <a:rPr lang="en-US" dirty="0" smtClean="0"/>
              <a:t>example, Citizenship</a:t>
            </a:r>
          </a:p>
          <a:p>
            <a:endParaRPr lang="en-US" dirty="0" smtClean="0"/>
          </a:p>
          <a:p>
            <a:pPr marL="285750" indent="-285750">
              <a:buFont typeface="Arial" panose="020B0604020202020204" pitchFamily="34" charset="0"/>
              <a:buChar char="•"/>
            </a:pPr>
            <a:r>
              <a:rPr lang="en-US" dirty="0" smtClean="0"/>
              <a:t>We </a:t>
            </a:r>
            <a:r>
              <a:rPr lang="en-US" dirty="0"/>
              <a:t>check </a:t>
            </a:r>
            <a:r>
              <a:rPr lang="en-US" dirty="0" smtClean="0"/>
              <a:t>the View FA Status page </a:t>
            </a:r>
            <a:r>
              <a:rPr lang="en-US" dirty="0"/>
              <a:t>to see if the student submitted </a:t>
            </a:r>
            <a:r>
              <a:rPr lang="en-US" dirty="0" smtClean="0"/>
              <a:t>documentation for citizenship.</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If </a:t>
            </a:r>
            <a:r>
              <a:rPr lang="en-US" dirty="0"/>
              <a:t>they did and everything looks good, we proceed to Override, Release the Loan from HOLD, </a:t>
            </a:r>
            <a:r>
              <a:rPr lang="en-US" dirty="0" smtClean="0"/>
              <a:t>Activate change, Update Origination and </a:t>
            </a:r>
            <a:r>
              <a:rPr lang="en-US" dirty="0"/>
              <a:t>send to COD with our next DL Out.  Next slide… </a:t>
            </a:r>
          </a:p>
        </p:txBody>
      </p:sp>
    </p:spTree>
    <p:extLst>
      <p:ext uri="{BB962C8B-B14F-4D97-AF65-F5344CB8AC3E}">
        <p14:creationId xmlns:p14="http://schemas.microsoft.com/office/powerpoint/2010/main" val="2015685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ctrTitle" idx="4294967295"/>
          </p:nvPr>
        </p:nvSpPr>
        <p:spPr>
          <a:xfrm>
            <a:off x="3694868" y="723465"/>
            <a:ext cx="1754264" cy="362747"/>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1400" dirty="0" smtClean="0"/>
              <a:t>Check Invalid Student’s Citizenship</a:t>
            </a:r>
            <a:endParaRPr sz="1400" dirty="0"/>
          </a:p>
        </p:txBody>
      </p:sp>
      <p:sp>
        <p:nvSpPr>
          <p:cNvPr id="165" name="Google Shape;165;p18"/>
          <p:cNvSpPr txBox="1">
            <a:spLocks noGrp="1"/>
          </p:cNvSpPr>
          <p:nvPr>
            <p:ph type="subTitle" idx="4294967295"/>
          </p:nvPr>
        </p:nvSpPr>
        <p:spPr>
          <a:xfrm>
            <a:off x="728774" y="1469035"/>
            <a:ext cx="5829455" cy="489964"/>
          </a:xfrm>
          <a:prstGeom prst="rect">
            <a:avLst/>
          </a:prstGeom>
        </p:spPr>
        <p:txBody>
          <a:bodyPr spcFirstLastPara="1" wrap="square" lIns="0" tIns="0" rIns="0" bIns="0" anchor="t" anchorCtr="0">
            <a:noAutofit/>
          </a:bodyPr>
          <a:lstStyle/>
          <a:p>
            <a:pPr marL="0" indent="0">
              <a:lnSpc>
                <a:spcPct val="100000"/>
              </a:lnSpc>
              <a:buNone/>
            </a:pPr>
            <a:r>
              <a:rPr lang="en-US" sz="1400" b="1" dirty="0">
                <a:solidFill>
                  <a:schemeClr val="accent3">
                    <a:lumMod val="50000"/>
                  </a:schemeClr>
                </a:solidFill>
              </a:rPr>
              <a:t>Navigation: NavBar &gt; Navigator &gt; </a:t>
            </a:r>
            <a:r>
              <a:rPr lang="en-US" sz="1400" b="1" dirty="0" smtClean="0">
                <a:solidFill>
                  <a:schemeClr val="accent3">
                    <a:lumMod val="50000"/>
                  </a:schemeClr>
                </a:solidFill>
              </a:rPr>
              <a:t>Financial Aid </a:t>
            </a:r>
            <a:r>
              <a:rPr lang="en-US" sz="1400" b="1" dirty="0">
                <a:solidFill>
                  <a:schemeClr val="accent3">
                    <a:lumMod val="50000"/>
                  </a:schemeClr>
                </a:solidFill>
              </a:rPr>
              <a:t>&gt; </a:t>
            </a:r>
            <a:r>
              <a:rPr lang="en-US" sz="1400" b="1" dirty="0" smtClean="0">
                <a:solidFill>
                  <a:schemeClr val="accent3">
                    <a:lumMod val="50000"/>
                  </a:schemeClr>
                </a:solidFill>
              </a:rPr>
              <a:t>Loans &gt; Direct Lending Management &gt; Override Loan Application Data &gt; </a:t>
            </a:r>
            <a:endParaRPr lang="en-US" sz="1400" b="1" dirty="0">
              <a:solidFill>
                <a:schemeClr val="accent3">
                  <a:lumMod val="50000"/>
                </a:schemeClr>
              </a:solidFill>
            </a:endParaRPr>
          </a:p>
        </p:txBody>
      </p:sp>
      <p:grpSp>
        <p:nvGrpSpPr>
          <p:cNvPr id="167" name="Google Shape;167;p18"/>
          <p:cNvGrpSpPr/>
          <p:nvPr/>
        </p:nvGrpSpPr>
        <p:grpSpPr>
          <a:xfrm>
            <a:off x="6844765" y="779795"/>
            <a:ext cx="988345" cy="988610"/>
            <a:chOff x="6654650" y="3665275"/>
            <a:chExt cx="409100" cy="409125"/>
          </a:xfrm>
        </p:grpSpPr>
        <p:sp>
          <p:nvSpPr>
            <p:cNvPr id="168" name="Google Shape;168;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8"/>
          <p:cNvGrpSpPr/>
          <p:nvPr/>
        </p:nvGrpSpPr>
        <p:grpSpPr>
          <a:xfrm rot="1057016">
            <a:off x="2220602" y="735026"/>
            <a:ext cx="652972" cy="653038"/>
            <a:chOff x="570875" y="4322250"/>
            <a:chExt cx="443300" cy="443325"/>
          </a:xfrm>
        </p:grpSpPr>
        <p:sp>
          <p:nvSpPr>
            <p:cNvPr id="171" name="Google Shape;171;p1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8"/>
          <p:cNvSpPr/>
          <p:nvPr/>
        </p:nvSpPr>
        <p:spPr>
          <a:xfrm rot="2466953">
            <a:off x="3614063" y="1168875"/>
            <a:ext cx="320517" cy="30606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rot="-1609296">
            <a:off x="4082827" y="1361441"/>
            <a:ext cx="230660" cy="22024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rot="2926080">
            <a:off x="5481418" y="1535914"/>
            <a:ext cx="172725" cy="16492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rot="-1609612">
            <a:off x="4598868" y="849786"/>
            <a:ext cx="155619" cy="14859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8"/>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pic>
        <p:nvPicPr>
          <p:cNvPr id="3" name="Picture 2"/>
          <p:cNvPicPr>
            <a:picLocks noChangeAspect="1"/>
          </p:cNvPicPr>
          <p:nvPr/>
        </p:nvPicPr>
        <p:blipFill>
          <a:blip r:embed="rId3"/>
          <a:stretch>
            <a:fillRect/>
          </a:stretch>
        </p:blipFill>
        <p:spPr>
          <a:xfrm>
            <a:off x="1118382" y="1931162"/>
            <a:ext cx="7118252" cy="321233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79454" y="1111349"/>
            <a:ext cx="7433400" cy="583808"/>
          </a:xfrm>
        </p:spPr>
        <p:txBody>
          <a:bodyPr/>
          <a:lstStyle/>
          <a:p>
            <a:r>
              <a:rPr lang="en-US" b="1" dirty="0">
                <a:solidFill>
                  <a:schemeClr val="accent3">
                    <a:lumMod val="50000"/>
                  </a:schemeClr>
                </a:solidFill>
              </a:rPr>
              <a:t>Navigation: NavBar &gt; Navigator &gt; Financial Aid &gt; Loans &gt; Direct Lending Management &gt; </a:t>
            </a:r>
            <a:r>
              <a:rPr lang="en-US" b="1" dirty="0" smtClean="0">
                <a:solidFill>
                  <a:schemeClr val="accent3">
                    <a:lumMod val="50000"/>
                  </a:schemeClr>
                </a:solidFill>
              </a:rPr>
              <a:t>Manage Direct Loan Application (MDLA Page) remove Loan from hold</a:t>
            </a:r>
            <a:endParaRPr lang="en-US"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pic>
        <p:nvPicPr>
          <p:cNvPr id="4" name="Picture 3"/>
          <p:cNvPicPr>
            <a:picLocks noChangeAspect="1"/>
          </p:cNvPicPr>
          <p:nvPr/>
        </p:nvPicPr>
        <p:blipFill>
          <a:blip r:embed="rId2"/>
          <a:stretch>
            <a:fillRect/>
          </a:stretch>
        </p:blipFill>
        <p:spPr>
          <a:xfrm>
            <a:off x="914399" y="1736440"/>
            <a:ext cx="7315201" cy="2747302"/>
          </a:xfrm>
          <a:prstGeom prst="rect">
            <a:avLst/>
          </a:prstGeom>
        </p:spPr>
      </p:pic>
      <p:cxnSp>
        <p:nvCxnSpPr>
          <p:cNvPr id="6" name="Straight Arrow Connector 5"/>
          <p:cNvCxnSpPr/>
          <p:nvPr/>
        </p:nvCxnSpPr>
        <p:spPr>
          <a:xfrm>
            <a:off x="1264444" y="2664619"/>
            <a:ext cx="471487" cy="364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57700" y="2293144"/>
            <a:ext cx="242888" cy="271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07444" y="2664619"/>
            <a:ext cx="278606" cy="292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022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7975" y="1257750"/>
            <a:ext cx="6108000" cy="1376393"/>
          </a:xfrm>
        </p:spPr>
        <p:txBody>
          <a:bodyPr/>
          <a:lstStyle/>
          <a:p>
            <a:r>
              <a:rPr lang="en-US" dirty="0" smtClean="0"/>
              <a:t>HS Diploma, GED, ATB</a:t>
            </a:r>
            <a:endParaRPr lang="en-US" dirty="0"/>
          </a:p>
        </p:txBody>
      </p:sp>
    </p:spTree>
    <p:extLst>
      <p:ext uri="{BB962C8B-B14F-4D97-AF65-F5344CB8AC3E}">
        <p14:creationId xmlns:p14="http://schemas.microsoft.com/office/powerpoint/2010/main" val="405082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Diploma Rejects</a:t>
            </a:r>
            <a:endParaRPr lang="en-US"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pic>
        <p:nvPicPr>
          <p:cNvPr id="4" name="Picture 3"/>
          <p:cNvPicPr>
            <a:picLocks noChangeAspect="1"/>
          </p:cNvPicPr>
          <p:nvPr/>
        </p:nvPicPr>
        <p:blipFill>
          <a:blip r:embed="rId2"/>
          <a:stretch>
            <a:fillRect/>
          </a:stretch>
        </p:blipFill>
        <p:spPr>
          <a:xfrm>
            <a:off x="1666850" y="1335881"/>
            <a:ext cx="5810250" cy="1400175"/>
          </a:xfrm>
          <a:prstGeom prst="rect">
            <a:avLst/>
          </a:prstGeom>
        </p:spPr>
      </p:pic>
      <p:sp>
        <p:nvSpPr>
          <p:cNvPr id="5" name="Rectangle 4"/>
          <p:cNvSpPr/>
          <p:nvPr/>
        </p:nvSpPr>
        <p:spPr>
          <a:xfrm>
            <a:off x="2286000" y="2928938"/>
            <a:ext cx="4450556" cy="523220"/>
          </a:xfrm>
          <a:prstGeom prst="rect">
            <a:avLst/>
          </a:prstGeom>
        </p:spPr>
        <p:txBody>
          <a:bodyPr wrap="square">
            <a:spAutoFit/>
          </a:bodyPr>
          <a:lstStyle/>
          <a:p>
            <a:r>
              <a:rPr lang="en-US" b="1" dirty="0">
                <a:solidFill>
                  <a:schemeClr val="accent3">
                    <a:lumMod val="50000"/>
                  </a:schemeClr>
                </a:solidFill>
              </a:rPr>
              <a:t>Navigation: NavBar &gt; Navigator &gt; Financial Aid &gt; </a:t>
            </a:r>
            <a:r>
              <a:rPr lang="en-US" b="1" dirty="0" smtClean="0">
                <a:solidFill>
                  <a:schemeClr val="accent3">
                    <a:lumMod val="50000"/>
                  </a:schemeClr>
                </a:solidFill>
              </a:rPr>
              <a:t>Ability to Benefit </a:t>
            </a:r>
            <a:r>
              <a:rPr lang="en-US" b="1" dirty="0">
                <a:solidFill>
                  <a:schemeClr val="accent3">
                    <a:lumMod val="50000"/>
                  </a:schemeClr>
                </a:solidFill>
              </a:rPr>
              <a:t>&gt; </a:t>
            </a:r>
            <a:r>
              <a:rPr lang="en-US" b="1" dirty="0" smtClean="0">
                <a:solidFill>
                  <a:schemeClr val="accent3">
                    <a:lumMod val="50000"/>
                  </a:schemeClr>
                </a:solidFill>
              </a:rPr>
              <a:t>Manage Ability To Benefit </a:t>
            </a:r>
            <a:endParaRPr lang="en-US" dirty="0"/>
          </a:p>
        </p:txBody>
      </p:sp>
    </p:spTree>
    <p:extLst>
      <p:ext uri="{BB962C8B-B14F-4D97-AF65-F5344CB8AC3E}">
        <p14:creationId xmlns:p14="http://schemas.microsoft.com/office/powerpoint/2010/main" val="1024635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pic>
        <p:nvPicPr>
          <p:cNvPr id="3" name="Picture 2"/>
          <p:cNvPicPr>
            <a:picLocks noChangeAspect="1"/>
          </p:cNvPicPr>
          <p:nvPr/>
        </p:nvPicPr>
        <p:blipFill>
          <a:blip r:embed="rId2"/>
          <a:stretch>
            <a:fillRect/>
          </a:stretch>
        </p:blipFill>
        <p:spPr>
          <a:xfrm>
            <a:off x="939239" y="872388"/>
            <a:ext cx="7650760" cy="4110607"/>
          </a:xfrm>
          <a:prstGeom prst="rect">
            <a:avLst/>
          </a:prstGeom>
        </p:spPr>
      </p:pic>
    </p:spTree>
    <p:extLst>
      <p:ext uri="{BB962C8B-B14F-4D97-AF65-F5344CB8AC3E}">
        <p14:creationId xmlns:p14="http://schemas.microsoft.com/office/powerpoint/2010/main" val="1170873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pic>
        <p:nvPicPr>
          <p:cNvPr id="3" name="Picture 2"/>
          <p:cNvPicPr>
            <a:picLocks noChangeAspect="1"/>
          </p:cNvPicPr>
          <p:nvPr/>
        </p:nvPicPr>
        <p:blipFill>
          <a:blip r:embed="rId2"/>
          <a:stretch>
            <a:fillRect/>
          </a:stretch>
        </p:blipFill>
        <p:spPr>
          <a:xfrm>
            <a:off x="366296" y="207401"/>
            <a:ext cx="8120543" cy="4600110"/>
          </a:xfrm>
          <a:prstGeom prst="rect">
            <a:avLst/>
          </a:prstGeom>
        </p:spPr>
      </p:pic>
      <p:sp>
        <p:nvSpPr>
          <p:cNvPr id="4" name="Rectangle 3"/>
          <p:cNvSpPr/>
          <p:nvPr/>
        </p:nvSpPr>
        <p:spPr>
          <a:xfrm>
            <a:off x="6436519" y="1021557"/>
            <a:ext cx="1485900" cy="992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After corrections are made, come to the MDLA Page, Activate change, Update Origination, Save</a:t>
            </a:r>
            <a:endParaRPr lang="en-US" sz="1000" dirty="0"/>
          </a:p>
        </p:txBody>
      </p:sp>
      <p:cxnSp>
        <p:nvCxnSpPr>
          <p:cNvPr id="6" name="Straight Arrow Connector 5"/>
          <p:cNvCxnSpPr/>
          <p:nvPr/>
        </p:nvCxnSpPr>
        <p:spPr>
          <a:xfrm>
            <a:off x="592932" y="2014538"/>
            <a:ext cx="378618" cy="614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43044" y="1421607"/>
            <a:ext cx="428956" cy="317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670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919" y="1073192"/>
            <a:ext cx="6108000" cy="2628000"/>
          </a:xfrm>
        </p:spPr>
        <p:txBody>
          <a:bodyPr/>
          <a:lstStyle/>
          <a:p>
            <a:r>
              <a:rPr lang="en-US" dirty="0"/>
              <a:t>Student Address is Incomplete</a:t>
            </a:r>
            <a:br>
              <a:rPr lang="en-US" dirty="0"/>
            </a:br>
            <a:endParaRPr lang="en-US" dirty="0"/>
          </a:p>
        </p:txBody>
      </p:sp>
    </p:spTree>
    <p:extLst>
      <p:ext uri="{BB962C8B-B14F-4D97-AF65-F5344CB8AC3E}">
        <p14:creationId xmlns:p14="http://schemas.microsoft.com/office/powerpoint/2010/main" val="2992679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Text Placeholder 2"/>
          <p:cNvSpPr>
            <a:spLocks noGrp="1"/>
          </p:cNvSpPr>
          <p:nvPr>
            <p:ph type="body" idx="1"/>
          </p:nvPr>
        </p:nvSpPr>
        <p:spPr/>
        <p:txBody>
          <a:bodyPr/>
          <a:lstStyle/>
          <a:p>
            <a:pPr marL="114300" indent="0" algn="ctr">
              <a:buNone/>
            </a:pPr>
            <a:endParaRPr lang="en-US" dirty="0" smtClean="0"/>
          </a:p>
          <a:p>
            <a:pPr marL="114300" indent="0" algn="ctr">
              <a:buNone/>
            </a:pPr>
            <a:r>
              <a:rPr lang="en-US" b="1" dirty="0" smtClean="0"/>
              <a:t>Lorena Saucedo</a:t>
            </a:r>
          </a:p>
          <a:p>
            <a:pPr marL="114300" indent="0" algn="ctr">
              <a:buNone/>
            </a:pPr>
            <a:r>
              <a:rPr lang="en-US" dirty="0" smtClean="0"/>
              <a:t>Assistant Director</a:t>
            </a:r>
          </a:p>
          <a:p>
            <a:pPr marL="114300" indent="0" algn="ctr">
              <a:buNone/>
            </a:pPr>
            <a:endParaRPr lang="en-US" dirty="0" smtClean="0"/>
          </a:p>
          <a:p>
            <a:pPr marL="114300" indent="0">
              <a:buNone/>
            </a:pPr>
            <a:endParaRPr lang="en-US" dirty="0"/>
          </a:p>
        </p:txBody>
      </p:sp>
      <p:sp>
        <p:nvSpPr>
          <p:cNvPr id="4" name="Text Placeholder 3"/>
          <p:cNvSpPr>
            <a:spLocks noGrp="1"/>
          </p:cNvSpPr>
          <p:nvPr>
            <p:ph type="body" idx="2"/>
          </p:nvPr>
        </p:nvSpPr>
        <p:spPr/>
        <p:txBody>
          <a:bodyPr/>
          <a:lstStyle/>
          <a:p>
            <a:pPr marL="114300" indent="0" algn="ctr">
              <a:buNone/>
            </a:pPr>
            <a:endParaRPr lang="en-US" dirty="0" smtClean="0"/>
          </a:p>
          <a:p>
            <a:pPr marL="114300" indent="0" algn="ctr">
              <a:buNone/>
            </a:pPr>
            <a:r>
              <a:rPr lang="en-US" b="1" dirty="0" smtClean="0"/>
              <a:t>Susan Mooi</a:t>
            </a:r>
          </a:p>
          <a:p>
            <a:pPr marL="114300" indent="0" algn="ctr">
              <a:buNone/>
            </a:pPr>
            <a:r>
              <a:rPr lang="en-US" dirty="0" smtClean="0"/>
              <a:t>Program Specialist</a:t>
            </a:r>
          </a:p>
          <a:p>
            <a:pPr marL="114300" indent="0" algn="ctr">
              <a:buNone/>
            </a:pPr>
            <a:endParaRPr lang="en-US" dirty="0" smtClean="0"/>
          </a:p>
          <a:p>
            <a:endParaRPr lang="en-US"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195" y="2675637"/>
            <a:ext cx="4229690" cy="1200318"/>
          </a:xfrm>
          <a:prstGeom prst="rect">
            <a:avLst/>
          </a:prstGeom>
        </p:spPr>
      </p:pic>
    </p:spTree>
    <p:extLst>
      <p:ext uri="{BB962C8B-B14F-4D97-AF65-F5344CB8AC3E}">
        <p14:creationId xmlns:p14="http://schemas.microsoft.com/office/powerpoint/2010/main" val="2610396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pic>
        <p:nvPicPr>
          <p:cNvPr id="3" name="Picture 2"/>
          <p:cNvPicPr>
            <a:picLocks noChangeAspect="1"/>
          </p:cNvPicPr>
          <p:nvPr/>
        </p:nvPicPr>
        <p:blipFill>
          <a:blip r:embed="rId2"/>
          <a:stretch>
            <a:fillRect/>
          </a:stretch>
        </p:blipFill>
        <p:spPr>
          <a:xfrm>
            <a:off x="738231" y="956680"/>
            <a:ext cx="7667538" cy="3148895"/>
          </a:xfrm>
          <a:prstGeom prst="rect">
            <a:avLst/>
          </a:prstGeom>
        </p:spPr>
      </p:pic>
    </p:spTree>
    <p:extLst>
      <p:ext uri="{BB962C8B-B14F-4D97-AF65-F5344CB8AC3E}">
        <p14:creationId xmlns:p14="http://schemas.microsoft.com/office/powerpoint/2010/main" val="2270296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pic>
        <p:nvPicPr>
          <p:cNvPr id="4" name="Picture 3"/>
          <p:cNvPicPr>
            <a:picLocks noChangeAspect="1"/>
          </p:cNvPicPr>
          <p:nvPr/>
        </p:nvPicPr>
        <p:blipFill>
          <a:blip r:embed="rId2"/>
          <a:stretch>
            <a:fillRect/>
          </a:stretch>
        </p:blipFill>
        <p:spPr>
          <a:xfrm>
            <a:off x="419100" y="1652587"/>
            <a:ext cx="8305800" cy="1838325"/>
          </a:xfrm>
          <a:prstGeom prst="rect">
            <a:avLst/>
          </a:prstGeom>
        </p:spPr>
      </p:pic>
      <p:sp>
        <p:nvSpPr>
          <p:cNvPr id="7" name="Left Arrow 6"/>
          <p:cNvSpPr/>
          <p:nvPr/>
        </p:nvSpPr>
        <p:spPr>
          <a:xfrm>
            <a:off x="1535907" y="222885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723626" y="2776092"/>
            <a:ext cx="348656" cy="532852"/>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p:nvCxnSpPr>
        <p:spPr>
          <a:xfrm flipH="1">
            <a:off x="723626" y="2776092"/>
            <a:ext cx="348656" cy="532852"/>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572844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pic>
        <p:nvPicPr>
          <p:cNvPr id="3" name="Picture 2"/>
          <p:cNvPicPr>
            <a:picLocks noChangeAspect="1"/>
          </p:cNvPicPr>
          <p:nvPr/>
        </p:nvPicPr>
        <p:blipFill rotWithShape="1">
          <a:blip r:embed="rId2"/>
          <a:srcRect l="573" t="-2721" r="-573" b="2721"/>
          <a:stretch/>
        </p:blipFill>
        <p:spPr>
          <a:xfrm>
            <a:off x="159128" y="644378"/>
            <a:ext cx="8724551" cy="3937797"/>
          </a:xfrm>
          <a:prstGeom prst="rect">
            <a:avLst/>
          </a:prstGeom>
          <a:ln>
            <a:noFill/>
          </a:ln>
          <a:effectLst>
            <a:outerShdw blurRad="190500" algn="tl" rotWithShape="0">
              <a:srgbClr val="000000">
                <a:alpha val="70000"/>
              </a:srgbClr>
            </a:outerShdw>
          </a:effectLst>
        </p:spPr>
      </p:pic>
      <p:sp>
        <p:nvSpPr>
          <p:cNvPr id="4" name="Rectangle 3"/>
          <p:cNvSpPr/>
          <p:nvPr/>
        </p:nvSpPr>
        <p:spPr>
          <a:xfrm>
            <a:off x="6858000" y="1228725"/>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Remember to Activate change &amp; Update Origination</a:t>
            </a:r>
            <a:endParaRPr lang="en-US" sz="1000" dirty="0"/>
          </a:p>
        </p:txBody>
      </p:sp>
      <p:cxnSp>
        <p:nvCxnSpPr>
          <p:cNvPr id="6" name="Straight Arrow Connector 5"/>
          <p:cNvCxnSpPr/>
          <p:nvPr/>
        </p:nvCxnSpPr>
        <p:spPr>
          <a:xfrm flipH="1">
            <a:off x="992981" y="2286000"/>
            <a:ext cx="700088" cy="407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443538" y="1321594"/>
            <a:ext cx="650081" cy="700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834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pic>
        <p:nvPicPr>
          <p:cNvPr id="3" name="Picture 2"/>
          <p:cNvPicPr>
            <a:picLocks noChangeAspect="1"/>
          </p:cNvPicPr>
          <p:nvPr/>
        </p:nvPicPr>
        <p:blipFill>
          <a:blip r:embed="rId2"/>
          <a:stretch>
            <a:fillRect/>
          </a:stretch>
        </p:blipFill>
        <p:spPr>
          <a:xfrm>
            <a:off x="211691" y="567015"/>
            <a:ext cx="8613528" cy="4695825"/>
          </a:xfrm>
          <a:prstGeom prst="rect">
            <a:avLst/>
          </a:prstGeom>
        </p:spPr>
      </p:pic>
      <p:sp>
        <p:nvSpPr>
          <p:cNvPr id="4" name="Rectangle 3"/>
          <p:cNvSpPr/>
          <p:nvPr/>
        </p:nvSpPr>
        <p:spPr>
          <a:xfrm>
            <a:off x="7086599" y="1750219"/>
            <a:ext cx="1628775" cy="2043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Whenever you get the Invalid Address, have the enrollment services update the address to Home or Mail, Activate change on the MDLA page, Update Origination and Process loans for the student.  It should get pick next time you do a DL Out. </a:t>
            </a:r>
          </a:p>
        </p:txBody>
      </p:sp>
    </p:spTree>
    <p:extLst>
      <p:ext uri="{BB962C8B-B14F-4D97-AF65-F5344CB8AC3E}">
        <p14:creationId xmlns:p14="http://schemas.microsoft.com/office/powerpoint/2010/main" val="3131406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Consortium Agreements</a:t>
            </a:r>
            <a:endParaRPr lang="en-US" dirty="0"/>
          </a:p>
        </p:txBody>
      </p:sp>
    </p:spTree>
    <p:extLst>
      <p:ext uri="{BB962C8B-B14F-4D97-AF65-F5344CB8AC3E}">
        <p14:creationId xmlns:p14="http://schemas.microsoft.com/office/powerpoint/2010/main" val="1928813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750" y="621650"/>
            <a:ext cx="7177800" cy="773700"/>
          </a:xfrm>
        </p:spPr>
        <p:txBody>
          <a:bodyPr/>
          <a:lstStyle/>
          <a:p>
            <a:r>
              <a:rPr lang="en-US" dirty="0" smtClean="0"/>
              <a:t>Consortium Agreements</a:t>
            </a:r>
            <a:br>
              <a:rPr lang="en-US" dirty="0" smtClean="0"/>
            </a:br>
            <a:r>
              <a:rPr lang="en-US" sz="1200" dirty="0" smtClean="0"/>
              <a:t>Student is enrolled in less than half time at your school.  FA Term has to be Overridden</a:t>
            </a:r>
            <a:endParaRPr lang="en-US"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pic>
        <p:nvPicPr>
          <p:cNvPr id="4" name="Picture 3"/>
          <p:cNvPicPr>
            <a:picLocks noChangeAspect="1"/>
          </p:cNvPicPr>
          <p:nvPr/>
        </p:nvPicPr>
        <p:blipFill>
          <a:blip r:embed="rId2"/>
          <a:stretch>
            <a:fillRect/>
          </a:stretch>
        </p:blipFill>
        <p:spPr>
          <a:xfrm>
            <a:off x="922020" y="1395351"/>
            <a:ext cx="7414260" cy="2993770"/>
          </a:xfrm>
          <a:prstGeom prst="rect">
            <a:avLst/>
          </a:prstGeom>
        </p:spPr>
      </p:pic>
    </p:spTree>
    <p:extLst>
      <p:ext uri="{BB962C8B-B14F-4D97-AF65-F5344CB8AC3E}">
        <p14:creationId xmlns:p14="http://schemas.microsoft.com/office/powerpoint/2010/main" val="2245120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9"/>
          <p:cNvSpPr txBox="1">
            <a:spLocks noGrp="1"/>
          </p:cNvSpPr>
          <p:nvPr>
            <p:ph type="body" idx="1"/>
          </p:nvPr>
        </p:nvSpPr>
        <p:spPr>
          <a:xfrm>
            <a:off x="983100" y="1452925"/>
            <a:ext cx="3353700" cy="268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b="1" dirty="0" smtClean="0"/>
              <a:t>Comments</a:t>
            </a:r>
            <a:endParaRPr b="1" dirty="0"/>
          </a:p>
          <a:p>
            <a:pPr marL="0" lvl="0" indent="0" algn="ctr" rtl="0">
              <a:spcBef>
                <a:spcPts val="600"/>
              </a:spcBef>
              <a:spcAft>
                <a:spcPts val="600"/>
              </a:spcAft>
              <a:buNone/>
            </a:pPr>
            <a:r>
              <a:rPr lang="en" dirty="0" smtClean="0"/>
              <a:t>At this time only one person is processing Consortium agreements at TCC and do a good job by adding FA comment for staff to view.</a:t>
            </a:r>
            <a:endParaRPr dirty="0"/>
          </a:p>
        </p:txBody>
      </p:sp>
      <p:sp>
        <p:nvSpPr>
          <p:cNvPr id="185" name="Google Shape;185;p19"/>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Enrollment Status is Invalid</a:t>
            </a:r>
            <a:endParaRPr dirty="0"/>
          </a:p>
        </p:txBody>
      </p:sp>
      <p:sp>
        <p:nvSpPr>
          <p:cNvPr id="186" name="Google Shape;186;p19"/>
          <p:cNvSpPr txBox="1">
            <a:spLocks noGrp="1"/>
          </p:cNvSpPr>
          <p:nvPr>
            <p:ph type="body" idx="2"/>
          </p:nvPr>
        </p:nvSpPr>
        <p:spPr>
          <a:xfrm>
            <a:off x="4807223" y="1452925"/>
            <a:ext cx="3353700" cy="268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b="1" dirty="0" smtClean="0"/>
              <a:t>Override- FA Term</a:t>
            </a:r>
            <a:endParaRPr b="1" dirty="0"/>
          </a:p>
          <a:p>
            <a:pPr marL="0" lvl="0" indent="0" algn="l" rtl="0">
              <a:spcBef>
                <a:spcPts val="600"/>
              </a:spcBef>
              <a:spcAft>
                <a:spcPts val="600"/>
              </a:spcAft>
              <a:buNone/>
            </a:pPr>
            <a:r>
              <a:rPr lang="en" dirty="0" smtClean="0"/>
              <a:t>Be sure to overide FA Term Acad Level tab and select “Financial Aid Load” to reflect the total credits student is enrolled before making any updates or changes on the MDLA/SULA page </a:t>
            </a:r>
            <a:endParaRPr dirty="0"/>
          </a:p>
        </p:txBody>
      </p:sp>
      <p:sp>
        <p:nvSpPr>
          <p:cNvPr id="187" name="Google Shape;187;p19"/>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26</a:t>
            </a:fld>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smtClean="0"/>
              <a:t/>
            </a:r>
            <a:br>
              <a:rPr lang="en-US" sz="1800" b="1" dirty="0" smtClean="0"/>
            </a:br>
            <a:r>
              <a:rPr lang="en-US" sz="1800" b="1" dirty="0" smtClean="0"/>
              <a:t>Navigation</a:t>
            </a:r>
            <a:r>
              <a:rPr lang="en-US" sz="1800" b="1" dirty="0"/>
              <a:t>:  NavBar &gt; Navigator &gt; Financial Aid &gt; </a:t>
            </a:r>
            <a:r>
              <a:rPr lang="en-US" sz="1800" b="1" dirty="0" smtClean="0"/>
              <a:t>Financial Aid Term </a:t>
            </a:r>
            <a:r>
              <a:rPr lang="en-US" sz="1800" b="1" dirty="0"/>
              <a:t>&gt; </a:t>
            </a:r>
            <a:r>
              <a:rPr lang="en-US" sz="1800" b="1" dirty="0" smtClean="0"/>
              <a:t>Maintain Student FA Term</a:t>
            </a:r>
            <a:r>
              <a:rPr lang="en-US" sz="1800" dirty="0"/>
              <a:t/>
            </a:r>
            <a:br>
              <a:rPr lang="en-US" sz="1800" dirty="0"/>
            </a:br>
            <a:endParaRPr lang="en-US" sz="1800"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pic>
        <p:nvPicPr>
          <p:cNvPr id="4" name="Picture 3"/>
          <p:cNvPicPr>
            <a:picLocks noChangeAspect="1"/>
          </p:cNvPicPr>
          <p:nvPr/>
        </p:nvPicPr>
        <p:blipFill>
          <a:blip r:embed="rId2"/>
          <a:stretch>
            <a:fillRect/>
          </a:stretch>
        </p:blipFill>
        <p:spPr>
          <a:xfrm>
            <a:off x="840582" y="1395351"/>
            <a:ext cx="7531894" cy="726344"/>
          </a:xfrm>
          <a:prstGeom prst="rect">
            <a:avLst/>
          </a:prstGeom>
        </p:spPr>
      </p:pic>
      <p:pic>
        <p:nvPicPr>
          <p:cNvPr id="5" name="Picture 4"/>
          <p:cNvPicPr>
            <a:picLocks noChangeAspect="1"/>
          </p:cNvPicPr>
          <p:nvPr/>
        </p:nvPicPr>
        <p:blipFill>
          <a:blip r:embed="rId3"/>
          <a:stretch>
            <a:fillRect/>
          </a:stretch>
        </p:blipFill>
        <p:spPr>
          <a:xfrm>
            <a:off x="900113" y="2121694"/>
            <a:ext cx="7472364" cy="2278855"/>
          </a:xfrm>
          <a:prstGeom prst="rect">
            <a:avLst/>
          </a:prstGeom>
        </p:spPr>
      </p:pic>
    </p:spTree>
    <p:extLst>
      <p:ext uri="{BB962C8B-B14F-4D97-AF65-F5344CB8AC3E}">
        <p14:creationId xmlns:p14="http://schemas.microsoft.com/office/powerpoint/2010/main" val="2924245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1"/>
          <p:cNvSpPr txBox="1">
            <a:spLocks noGrp="1"/>
          </p:cNvSpPr>
          <p:nvPr>
            <p:ph type="title"/>
          </p:nvPr>
        </p:nvSpPr>
        <p:spPr>
          <a:xfrm>
            <a:off x="983075" y="958867"/>
            <a:ext cx="3354000" cy="618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 picture is worth a thousand words</a:t>
            </a:r>
            <a:endParaRPr/>
          </a:p>
        </p:txBody>
      </p:sp>
      <p:sp>
        <p:nvSpPr>
          <p:cNvPr id="202" name="Google Shape;202;p21"/>
          <p:cNvSpPr txBox="1">
            <a:spLocks noGrp="1"/>
          </p:cNvSpPr>
          <p:nvPr>
            <p:ph type="body" idx="1"/>
          </p:nvPr>
        </p:nvSpPr>
        <p:spPr>
          <a:xfrm>
            <a:off x="983075" y="1913025"/>
            <a:ext cx="3186253" cy="1685852"/>
          </a:xfrm>
          <a:prstGeom prst="rect">
            <a:avLst/>
          </a:prstGeom>
        </p:spPr>
        <p:txBody>
          <a:bodyPr spcFirstLastPara="1" wrap="square" lIns="0" tIns="0" rIns="0" bIns="0" anchor="t" anchorCtr="0">
            <a:noAutofit/>
          </a:bodyPr>
          <a:lstStyle/>
          <a:p>
            <a:pPr marL="0" lvl="0" indent="0" algn="ctr" rtl="0">
              <a:spcBef>
                <a:spcPts val="0"/>
              </a:spcBef>
              <a:spcAft>
                <a:spcPts val="600"/>
              </a:spcAft>
              <a:buNone/>
            </a:pPr>
            <a:r>
              <a:rPr lang="en-US" dirty="0" smtClean="0"/>
              <a:t>In addition to FA </a:t>
            </a:r>
            <a:r>
              <a:rPr lang="en" dirty="0" smtClean="0"/>
              <a:t>comments on t</a:t>
            </a:r>
            <a:r>
              <a:rPr lang="en-US" dirty="0" smtClean="0"/>
              <a:t>he</a:t>
            </a:r>
            <a:r>
              <a:rPr lang="en" dirty="0" smtClean="0"/>
              <a:t> View FA Status Page, you can also check actual enrollment under the </a:t>
            </a:r>
            <a:r>
              <a:rPr lang="en" b="1" dirty="0" smtClean="0"/>
              <a:t>Student Services Center</a:t>
            </a:r>
            <a:endParaRPr b="1" dirty="0"/>
          </a:p>
        </p:txBody>
      </p:sp>
      <p:sp>
        <p:nvSpPr>
          <p:cNvPr id="204" name="Google Shape;204;p21"/>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28</a:t>
            </a:fld>
            <a:endParaRPr/>
          </a:p>
        </p:txBody>
      </p:sp>
      <p:pic>
        <p:nvPicPr>
          <p:cNvPr id="2" name="Picture 1"/>
          <p:cNvPicPr>
            <a:picLocks noChangeAspect="1"/>
          </p:cNvPicPr>
          <p:nvPr/>
        </p:nvPicPr>
        <p:blipFill>
          <a:blip r:embed="rId3"/>
          <a:stretch>
            <a:fillRect/>
          </a:stretch>
        </p:blipFill>
        <p:spPr>
          <a:xfrm>
            <a:off x="4297650" y="838200"/>
            <a:ext cx="3760500" cy="33236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pic>
        <p:nvPicPr>
          <p:cNvPr id="7" name="Picture 6"/>
          <p:cNvPicPr>
            <a:picLocks noChangeAspect="1"/>
          </p:cNvPicPr>
          <p:nvPr/>
        </p:nvPicPr>
        <p:blipFill>
          <a:blip r:embed="rId2"/>
          <a:stretch>
            <a:fillRect/>
          </a:stretch>
        </p:blipFill>
        <p:spPr>
          <a:xfrm>
            <a:off x="635794" y="378619"/>
            <a:ext cx="8093868" cy="4243387"/>
          </a:xfrm>
          <a:prstGeom prst="rect">
            <a:avLst/>
          </a:prstGeom>
        </p:spPr>
      </p:pic>
      <p:cxnSp>
        <p:nvCxnSpPr>
          <p:cNvPr id="11" name="Straight Arrow Connector 10"/>
          <p:cNvCxnSpPr/>
          <p:nvPr/>
        </p:nvCxnSpPr>
        <p:spPr>
          <a:xfrm>
            <a:off x="1564481" y="2821781"/>
            <a:ext cx="371475" cy="271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72000" y="3164682"/>
            <a:ext cx="428625" cy="271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180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Loan Rejects</a:t>
            </a:r>
            <a:endParaRPr lang="en-US" dirty="0"/>
          </a:p>
        </p:txBody>
      </p:sp>
      <p:sp>
        <p:nvSpPr>
          <p:cNvPr id="3" name="Text Placeholder 2"/>
          <p:cNvSpPr>
            <a:spLocks noGrp="1"/>
          </p:cNvSpPr>
          <p:nvPr>
            <p:ph type="body" idx="1"/>
          </p:nvPr>
        </p:nvSpPr>
        <p:spPr/>
        <p:txBody>
          <a:bodyPr/>
          <a:lstStyle/>
          <a:p>
            <a:r>
              <a:rPr lang="en-US" sz="1400" dirty="0" smtClean="0"/>
              <a:t>Citizenship		</a:t>
            </a:r>
          </a:p>
          <a:p>
            <a:r>
              <a:rPr lang="en-US" sz="1400" dirty="0" smtClean="0"/>
              <a:t>High School Diploma</a:t>
            </a:r>
          </a:p>
          <a:p>
            <a:r>
              <a:rPr lang="en-US" sz="1400" dirty="0" smtClean="0"/>
              <a:t>Address Incomplete</a:t>
            </a:r>
          </a:p>
          <a:p>
            <a:r>
              <a:rPr lang="en-US" sz="1400" dirty="0" smtClean="0"/>
              <a:t>Consortium Agreement</a:t>
            </a:r>
          </a:p>
          <a:p>
            <a:r>
              <a:rPr lang="en-US" sz="1400" dirty="0" smtClean="0"/>
              <a:t>Program Plan Stack</a:t>
            </a:r>
          </a:p>
          <a:p>
            <a:r>
              <a:rPr lang="en-US" sz="1400" dirty="0" smtClean="0"/>
              <a:t>Federal Loan Limits</a:t>
            </a:r>
          </a:p>
          <a:p>
            <a:r>
              <a:rPr lang="en-US" sz="1400" dirty="0" smtClean="0"/>
              <a:t>Duplicate Match on CPS</a:t>
            </a:r>
          </a:p>
          <a:p>
            <a:r>
              <a:rPr lang="en-US" sz="1400" dirty="0" smtClean="0"/>
              <a:t>Expected Graduation Date</a:t>
            </a:r>
          </a:p>
          <a:p>
            <a:r>
              <a:rPr lang="en-US" sz="1400" dirty="0" smtClean="0"/>
              <a:t>Funds not Recorded on the System</a:t>
            </a:r>
          </a:p>
          <a:p>
            <a:r>
              <a:rPr lang="en-US" sz="1400" dirty="0" smtClean="0"/>
              <a:t>Questions</a:t>
            </a:r>
          </a:p>
          <a:p>
            <a:pPr marL="101600" indent="0">
              <a:buNone/>
            </a:pPr>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188229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30</a:t>
            </a:fld>
            <a:endParaRPr lang="en"/>
          </a:p>
        </p:txBody>
      </p:sp>
      <p:pic>
        <p:nvPicPr>
          <p:cNvPr id="3" name="Picture 2"/>
          <p:cNvPicPr>
            <a:picLocks noChangeAspect="1"/>
          </p:cNvPicPr>
          <p:nvPr/>
        </p:nvPicPr>
        <p:blipFill>
          <a:blip r:embed="rId2"/>
          <a:stretch>
            <a:fillRect/>
          </a:stretch>
        </p:blipFill>
        <p:spPr>
          <a:xfrm>
            <a:off x="607220" y="421480"/>
            <a:ext cx="8236744" cy="4164807"/>
          </a:xfrm>
          <a:prstGeom prst="rect">
            <a:avLst/>
          </a:prstGeom>
        </p:spPr>
      </p:pic>
      <p:sp>
        <p:nvSpPr>
          <p:cNvPr id="4" name="Oval 3"/>
          <p:cNvSpPr/>
          <p:nvPr/>
        </p:nvSpPr>
        <p:spPr>
          <a:xfrm>
            <a:off x="5122069" y="1885949"/>
            <a:ext cx="1185862" cy="191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SULA Page on the MDLA Needs to be updated to Current enrollment. </a:t>
            </a:r>
            <a:endParaRPr lang="en-US" sz="1000" dirty="0"/>
          </a:p>
        </p:txBody>
      </p:sp>
    </p:spTree>
    <p:extLst>
      <p:ext uri="{BB962C8B-B14F-4D97-AF65-F5344CB8AC3E}">
        <p14:creationId xmlns:p14="http://schemas.microsoft.com/office/powerpoint/2010/main" val="2452189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Program Plan Stack</a:t>
            </a:r>
            <a:endParaRPr lang="en-US" dirty="0"/>
          </a:p>
        </p:txBody>
      </p:sp>
    </p:spTree>
    <p:extLst>
      <p:ext uri="{BB962C8B-B14F-4D97-AF65-F5344CB8AC3E}">
        <p14:creationId xmlns:p14="http://schemas.microsoft.com/office/powerpoint/2010/main" val="3748544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32</a:t>
            </a:fld>
            <a:endParaRPr lang="en"/>
          </a:p>
        </p:txBody>
      </p:sp>
      <p:sp>
        <p:nvSpPr>
          <p:cNvPr id="3" name="Rectangle 2"/>
          <p:cNvSpPr/>
          <p:nvPr/>
        </p:nvSpPr>
        <p:spPr>
          <a:xfrm>
            <a:off x="1217006" y="1093131"/>
            <a:ext cx="6598153" cy="3539430"/>
          </a:xfrm>
          <a:prstGeom prst="rect">
            <a:avLst/>
          </a:prstGeom>
        </p:spPr>
        <p:txBody>
          <a:bodyPr wrap="square">
            <a:spAutoFit/>
          </a:bodyPr>
          <a:lstStyle/>
          <a:p>
            <a:r>
              <a:rPr lang="en-US" b="1" dirty="0" smtClean="0">
                <a:solidFill>
                  <a:schemeClr val="accent4">
                    <a:lumMod val="75000"/>
                  </a:schemeClr>
                </a:solidFill>
              </a:rPr>
              <a:t>Navigation</a:t>
            </a:r>
            <a:r>
              <a:rPr lang="en-US" b="1" dirty="0">
                <a:solidFill>
                  <a:schemeClr val="accent4">
                    <a:lumMod val="75000"/>
                  </a:schemeClr>
                </a:solidFill>
              </a:rPr>
              <a:t>: Main Menu &gt; Set Up SACR &gt; Product Related &gt; Financial Aid &gt; COD &gt; Credential Cross </a:t>
            </a:r>
            <a:r>
              <a:rPr lang="en-US" b="1" dirty="0" smtClean="0">
                <a:solidFill>
                  <a:schemeClr val="accent4">
                    <a:lumMod val="75000"/>
                  </a:schemeClr>
                </a:solidFill>
              </a:rPr>
              <a:t>Reference</a:t>
            </a:r>
          </a:p>
          <a:p>
            <a:endParaRPr lang="en-US" dirty="0">
              <a:solidFill>
                <a:srgbClr val="111111"/>
              </a:solidFill>
            </a:endParaRPr>
          </a:p>
          <a:p>
            <a:pPr marL="285750" indent="-285750">
              <a:buFont typeface="Arial" panose="020B0604020202020204" pitchFamily="34" charset="0"/>
              <a:buChar char="•"/>
            </a:pPr>
            <a:r>
              <a:rPr lang="en-US" dirty="0">
                <a:solidFill>
                  <a:srgbClr val="111111"/>
                </a:solidFill>
              </a:rPr>
              <a:t>When Enrollment Services adds new programs, they should let FA know so that way FA can update the SULA Credential Cross Reference page.</a:t>
            </a:r>
          </a:p>
          <a:p>
            <a:pPr marL="285750" indent="-285750">
              <a:buFont typeface="Arial" panose="020B0604020202020204" pitchFamily="34" charset="0"/>
              <a:buChar char="•"/>
            </a:pPr>
            <a:endParaRPr lang="en-US" dirty="0" smtClean="0">
              <a:solidFill>
                <a:srgbClr val="111111"/>
              </a:solidFill>
            </a:endParaRPr>
          </a:p>
          <a:p>
            <a:pPr marL="285750" indent="-285750">
              <a:buFont typeface="Arial" panose="020B0604020202020204" pitchFamily="34" charset="0"/>
              <a:buChar char="•"/>
            </a:pPr>
            <a:r>
              <a:rPr lang="en-US" dirty="0" smtClean="0">
                <a:solidFill>
                  <a:srgbClr val="111111"/>
                </a:solidFill>
              </a:rPr>
              <a:t>You </a:t>
            </a:r>
            <a:r>
              <a:rPr lang="en-US" dirty="0">
                <a:solidFill>
                  <a:srgbClr val="111111"/>
                </a:solidFill>
              </a:rPr>
              <a:t>will want to make sure you are updating for the 2023 aid year. You can select Retrieve with Caution from </a:t>
            </a:r>
            <a:r>
              <a:rPr lang="en-US" dirty="0" err="1">
                <a:solidFill>
                  <a:srgbClr val="111111"/>
                </a:solidFill>
              </a:rPr>
              <a:t>Acad</a:t>
            </a:r>
            <a:r>
              <a:rPr lang="en-US" dirty="0">
                <a:solidFill>
                  <a:srgbClr val="111111"/>
                </a:solidFill>
              </a:rPr>
              <a:t> Plan at the top of the page. Once you have verified that Program has been added to the list, select Save.</a:t>
            </a:r>
            <a:r>
              <a:rPr lang="en-US" dirty="0"/>
              <a:t/>
            </a:r>
            <a:br>
              <a:rPr lang="en-US" dirty="0"/>
            </a:br>
            <a:endParaRPr lang="en-US" dirty="0">
              <a:solidFill>
                <a:srgbClr val="111111"/>
              </a:solidFill>
              <a:latin typeface="+mn-lt"/>
            </a:endParaRPr>
          </a:p>
          <a:p>
            <a:pPr marL="285750" indent="-285750">
              <a:buFont typeface="Arial" panose="020B0604020202020204" pitchFamily="34" charset="0"/>
              <a:buChar char="•"/>
            </a:pPr>
            <a:r>
              <a:rPr lang="en-US" dirty="0" smtClean="0">
                <a:solidFill>
                  <a:srgbClr val="111111"/>
                </a:solidFill>
                <a:latin typeface="+mn-lt"/>
              </a:rPr>
              <a:t>Once </a:t>
            </a:r>
            <a:r>
              <a:rPr lang="en-US" dirty="0">
                <a:solidFill>
                  <a:srgbClr val="111111"/>
                </a:solidFill>
                <a:latin typeface="+mn-lt"/>
              </a:rPr>
              <a:t>the cross reference has been updated, you would update origination and activate change on each student's MDLA page. </a:t>
            </a:r>
            <a:endParaRPr lang="en-US" dirty="0" smtClean="0">
              <a:solidFill>
                <a:srgbClr val="111111"/>
              </a:solidFill>
              <a:latin typeface="+mn-lt"/>
            </a:endParaRPr>
          </a:p>
          <a:p>
            <a:pPr marL="285750" indent="-285750">
              <a:buFont typeface="Arial" panose="020B0604020202020204" pitchFamily="34" charset="0"/>
              <a:buChar char="•"/>
            </a:pPr>
            <a:r>
              <a:rPr lang="en-US" dirty="0" smtClean="0">
                <a:solidFill>
                  <a:srgbClr val="111111"/>
                </a:solidFill>
                <a:latin typeface="+mn-lt"/>
              </a:rPr>
              <a:t>Then </a:t>
            </a:r>
            <a:r>
              <a:rPr lang="en-US" dirty="0">
                <a:solidFill>
                  <a:srgbClr val="111111"/>
                </a:solidFill>
                <a:latin typeface="+mn-lt"/>
              </a:rPr>
              <a:t>run process loans for those students. Process Loans sets up the data</a:t>
            </a:r>
            <a:r>
              <a:rPr lang="en-US" dirty="0" smtClean="0">
                <a:solidFill>
                  <a:srgbClr val="111111"/>
                </a:solidFill>
                <a:latin typeface="+mn-lt"/>
              </a:rPr>
              <a:t>.</a:t>
            </a:r>
          </a:p>
          <a:p>
            <a:pPr marL="285750" indent="-285750">
              <a:buFont typeface="Arial" panose="020B0604020202020204" pitchFamily="34" charset="0"/>
              <a:buChar char="•"/>
            </a:pPr>
            <a:r>
              <a:rPr lang="en-US" dirty="0" smtClean="0">
                <a:solidFill>
                  <a:srgbClr val="111111"/>
                </a:solidFill>
                <a:latin typeface="+mn-lt"/>
              </a:rPr>
              <a:t>To </a:t>
            </a:r>
            <a:r>
              <a:rPr lang="en-US" dirty="0">
                <a:solidFill>
                  <a:srgbClr val="111111"/>
                </a:solidFill>
                <a:latin typeface="+mn-lt"/>
              </a:rPr>
              <a:t>verify that the data gets pushed to their proper places, you could run DL </a:t>
            </a:r>
            <a:endParaRPr lang="en-US" dirty="0" smtClean="0">
              <a:solidFill>
                <a:srgbClr val="111111"/>
              </a:solidFill>
              <a:latin typeface="+mn-lt"/>
            </a:endParaRPr>
          </a:p>
          <a:p>
            <a:pPr marL="285750" indent="-285750">
              <a:buFont typeface="Arial" panose="020B0604020202020204" pitchFamily="34" charset="0"/>
              <a:buChar char="•"/>
            </a:pPr>
            <a:r>
              <a:rPr lang="en-US" dirty="0" smtClean="0">
                <a:solidFill>
                  <a:srgbClr val="111111"/>
                </a:solidFill>
                <a:latin typeface="+mn-lt"/>
              </a:rPr>
              <a:t>Out </a:t>
            </a:r>
            <a:r>
              <a:rPr lang="en-US" dirty="0">
                <a:solidFill>
                  <a:srgbClr val="111111"/>
                </a:solidFill>
                <a:latin typeface="+mn-lt"/>
              </a:rPr>
              <a:t>in validate mode. </a:t>
            </a:r>
            <a:endParaRPr lang="en-US" dirty="0" smtClean="0">
              <a:solidFill>
                <a:srgbClr val="111111"/>
              </a:solidFill>
              <a:latin typeface="+mn-lt"/>
            </a:endParaRPr>
          </a:p>
          <a:p>
            <a:pPr marL="285750" indent="-285750">
              <a:buFont typeface="Arial" panose="020B0604020202020204" pitchFamily="34" charset="0"/>
              <a:buChar char="•"/>
            </a:pPr>
            <a:r>
              <a:rPr lang="en-US" dirty="0" smtClean="0">
                <a:solidFill>
                  <a:srgbClr val="111111"/>
                </a:solidFill>
                <a:latin typeface="+mn-lt"/>
              </a:rPr>
              <a:t>Once </a:t>
            </a:r>
            <a:r>
              <a:rPr lang="en-US" dirty="0">
                <a:solidFill>
                  <a:srgbClr val="111111"/>
                </a:solidFill>
                <a:latin typeface="+mn-lt"/>
              </a:rPr>
              <a:t>satisfied, run DL Out in final.</a:t>
            </a:r>
            <a:endParaRPr lang="en-US" dirty="0">
              <a:latin typeface="+mn-lt"/>
            </a:endParaRPr>
          </a:p>
        </p:txBody>
      </p:sp>
    </p:spTree>
    <p:extLst>
      <p:ext uri="{BB962C8B-B14F-4D97-AF65-F5344CB8AC3E}">
        <p14:creationId xmlns:p14="http://schemas.microsoft.com/office/powerpoint/2010/main" val="2750316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33</a:t>
            </a:fld>
            <a:endParaRPr lang="en"/>
          </a:p>
        </p:txBody>
      </p:sp>
      <p:pic>
        <p:nvPicPr>
          <p:cNvPr id="9" name="Picture 8"/>
          <p:cNvPicPr>
            <a:picLocks noChangeAspect="1"/>
          </p:cNvPicPr>
          <p:nvPr/>
        </p:nvPicPr>
        <p:blipFill>
          <a:blip r:embed="rId2"/>
          <a:stretch>
            <a:fillRect/>
          </a:stretch>
        </p:blipFill>
        <p:spPr>
          <a:xfrm>
            <a:off x="342901" y="465988"/>
            <a:ext cx="8093868" cy="4243387"/>
          </a:xfrm>
          <a:prstGeom prst="rect">
            <a:avLst/>
          </a:prstGeom>
        </p:spPr>
      </p:pic>
      <p:cxnSp>
        <p:nvCxnSpPr>
          <p:cNvPr id="11" name="Straight Arrow Connector 10"/>
          <p:cNvCxnSpPr/>
          <p:nvPr/>
        </p:nvCxnSpPr>
        <p:spPr>
          <a:xfrm>
            <a:off x="1628775" y="2907506"/>
            <a:ext cx="235744" cy="271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14813" y="3128963"/>
            <a:ext cx="631537" cy="421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009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34</a:t>
            </a:fld>
            <a:endParaRPr lang="en"/>
          </a:p>
        </p:txBody>
      </p:sp>
      <p:pic>
        <p:nvPicPr>
          <p:cNvPr id="4" name="Picture 3"/>
          <p:cNvPicPr>
            <a:picLocks noChangeAspect="1"/>
          </p:cNvPicPr>
          <p:nvPr/>
        </p:nvPicPr>
        <p:blipFill>
          <a:blip r:embed="rId2"/>
          <a:stretch>
            <a:fillRect/>
          </a:stretch>
        </p:blipFill>
        <p:spPr>
          <a:xfrm>
            <a:off x="828675" y="635794"/>
            <a:ext cx="7986713" cy="4079082"/>
          </a:xfrm>
          <a:prstGeom prst="rect">
            <a:avLst/>
          </a:prstGeom>
        </p:spPr>
      </p:pic>
      <p:sp>
        <p:nvSpPr>
          <p:cNvPr id="5" name="Rectangle 4"/>
          <p:cNvSpPr/>
          <p:nvPr/>
        </p:nvSpPr>
        <p:spPr>
          <a:xfrm>
            <a:off x="3850481" y="2700338"/>
            <a:ext cx="2071688" cy="1471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Program Plan Stack will display in here with CIP Code information under the SULA Filed</a:t>
            </a:r>
            <a:endParaRPr lang="en-US" dirty="0"/>
          </a:p>
        </p:txBody>
      </p:sp>
    </p:spTree>
    <p:extLst>
      <p:ext uri="{BB962C8B-B14F-4D97-AF65-F5344CB8AC3E}">
        <p14:creationId xmlns:p14="http://schemas.microsoft.com/office/powerpoint/2010/main" val="38418875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Loan Limits (Transfer Students)</a:t>
            </a:r>
            <a:endParaRPr lang="en-US" dirty="0"/>
          </a:p>
        </p:txBody>
      </p:sp>
    </p:spTree>
    <p:extLst>
      <p:ext uri="{BB962C8B-B14F-4D97-AF65-F5344CB8AC3E}">
        <p14:creationId xmlns:p14="http://schemas.microsoft.com/office/powerpoint/2010/main" val="2631008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36</a:t>
            </a:fld>
            <a:endParaRPr lang="en"/>
          </a:p>
        </p:txBody>
      </p:sp>
      <p:pic>
        <p:nvPicPr>
          <p:cNvPr id="1026" name="x_x_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489800"/>
            <a:ext cx="737235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193131" y="489800"/>
            <a:ext cx="1543050" cy="931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New ISIR was received with the message Loan Exceed the limits</a:t>
            </a:r>
            <a:endParaRPr lang="en-US" sz="1200" dirty="0"/>
          </a:p>
        </p:txBody>
      </p:sp>
    </p:spTree>
    <p:extLst>
      <p:ext uri="{BB962C8B-B14F-4D97-AF65-F5344CB8AC3E}">
        <p14:creationId xmlns:p14="http://schemas.microsoft.com/office/powerpoint/2010/main" val="3363028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37</a:t>
            </a:fld>
            <a:endParaRPr lang="en"/>
          </a:p>
        </p:txBody>
      </p:sp>
      <p:pic>
        <p:nvPicPr>
          <p:cNvPr id="3" name="Picture 2"/>
          <p:cNvPicPr>
            <a:picLocks noChangeAspect="1"/>
          </p:cNvPicPr>
          <p:nvPr/>
        </p:nvPicPr>
        <p:blipFill>
          <a:blip r:embed="rId2"/>
          <a:stretch>
            <a:fillRect/>
          </a:stretch>
        </p:blipFill>
        <p:spPr>
          <a:xfrm>
            <a:off x="471487" y="2586037"/>
            <a:ext cx="8201025" cy="1828800"/>
          </a:xfrm>
          <a:prstGeom prst="rect">
            <a:avLst/>
          </a:prstGeom>
        </p:spPr>
      </p:pic>
      <p:sp>
        <p:nvSpPr>
          <p:cNvPr id="4" name="Rectangle 3"/>
          <p:cNvSpPr/>
          <p:nvPr/>
        </p:nvSpPr>
        <p:spPr>
          <a:xfrm>
            <a:off x="5672138" y="1285875"/>
            <a:ext cx="1950243" cy="1178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Original Loan was canceled to prevent n Over Award situation.  New loan was added with correct amounts.</a:t>
            </a:r>
            <a:endParaRPr lang="en-US" dirty="0"/>
          </a:p>
        </p:txBody>
      </p:sp>
      <p:sp>
        <p:nvSpPr>
          <p:cNvPr id="5" name="Oval 4"/>
          <p:cNvSpPr/>
          <p:nvPr/>
        </p:nvSpPr>
        <p:spPr>
          <a:xfrm>
            <a:off x="2286000" y="442913"/>
            <a:ext cx="1428750" cy="19288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Try to Check the ISIR Suspense list as often as you can</a:t>
            </a:r>
            <a:endParaRPr lang="en-US" dirty="0"/>
          </a:p>
        </p:txBody>
      </p:sp>
    </p:spTree>
    <p:extLst>
      <p:ext uri="{BB962C8B-B14F-4D97-AF65-F5344CB8AC3E}">
        <p14:creationId xmlns:p14="http://schemas.microsoft.com/office/powerpoint/2010/main" val="893492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38</a:t>
            </a:fld>
            <a:endParaRPr lang="en"/>
          </a:p>
        </p:txBody>
      </p:sp>
      <p:pic>
        <p:nvPicPr>
          <p:cNvPr id="3" name="Picture 2"/>
          <p:cNvPicPr>
            <a:picLocks noChangeAspect="1"/>
          </p:cNvPicPr>
          <p:nvPr/>
        </p:nvPicPr>
        <p:blipFill>
          <a:blip r:embed="rId2"/>
          <a:stretch>
            <a:fillRect/>
          </a:stretch>
        </p:blipFill>
        <p:spPr>
          <a:xfrm>
            <a:off x="113109" y="400050"/>
            <a:ext cx="8689181" cy="4376736"/>
          </a:xfrm>
          <a:prstGeom prst="rect">
            <a:avLst/>
          </a:prstGeom>
        </p:spPr>
      </p:pic>
      <p:cxnSp>
        <p:nvCxnSpPr>
          <p:cNvPr id="6" name="Straight Arrow Connector 5"/>
          <p:cNvCxnSpPr/>
          <p:nvPr/>
        </p:nvCxnSpPr>
        <p:spPr>
          <a:xfrm flipH="1">
            <a:off x="8179594" y="3179096"/>
            <a:ext cx="292893" cy="600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8179594" y="2743200"/>
            <a:ext cx="385762" cy="378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151019" y="2050256"/>
            <a:ext cx="414337" cy="414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14700" y="2050256"/>
            <a:ext cx="1593056" cy="1728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amounts on NSLDS after the corrections to the loans were made. </a:t>
            </a:r>
            <a:endParaRPr lang="en-US" dirty="0"/>
          </a:p>
        </p:txBody>
      </p:sp>
    </p:spTree>
    <p:extLst>
      <p:ext uri="{BB962C8B-B14F-4D97-AF65-F5344CB8AC3E}">
        <p14:creationId xmlns:p14="http://schemas.microsoft.com/office/powerpoint/2010/main" val="4012020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Duplicate Match on CPS</a:t>
            </a:r>
            <a:endParaRPr lang="en-US" dirty="0"/>
          </a:p>
        </p:txBody>
      </p:sp>
    </p:spTree>
    <p:extLst>
      <p:ext uri="{BB962C8B-B14F-4D97-AF65-F5344CB8AC3E}">
        <p14:creationId xmlns:p14="http://schemas.microsoft.com/office/powerpoint/2010/main" val="1239499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5"/>
          <p:cNvSpPr txBox="1">
            <a:spLocks noGrp="1"/>
          </p:cNvSpPr>
          <p:nvPr>
            <p:ph type="ctrTitle"/>
          </p:nvPr>
        </p:nvSpPr>
        <p:spPr>
          <a:xfrm>
            <a:off x="1344500" y="1583350"/>
            <a:ext cx="64551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smtClean="0">
                <a:solidFill>
                  <a:schemeClr val="accent3"/>
                </a:solidFill>
              </a:rPr>
              <a:t/>
            </a:r>
            <a:br>
              <a:rPr lang="en-US" dirty="0" smtClean="0">
                <a:solidFill>
                  <a:schemeClr val="accent3"/>
                </a:solidFill>
              </a:rPr>
            </a:br>
            <a:r>
              <a:rPr lang="en-US" dirty="0" smtClean="0">
                <a:solidFill>
                  <a:schemeClr val="accent3"/>
                </a:solidFill>
              </a:rPr>
              <a:t>B</a:t>
            </a:r>
            <a:r>
              <a:rPr lang="en" dirty="0" smtClean="0">
                <a:solidFill>
                  <a:schemeClr val="accent3"/>
                </a:solidFill>
              </a:rPr>
              <a:t>efore we start our presentation, I just want to say, we are Lucky we are not dealing with Sequestration and Sula.</a:t>
            </a:r>
            <a:endParaRPr dirty="0">
              <a:solidFill>
                <a:schemeClr val="accent3"/>
              </a:solidFill>
            </a:endParaRPr>
          </a:p>
        </p:txBody>
      </p:sp>
      <p:sp>
        <p:nvSpPr>
          <p:cNvPr id="146" name="Google Shape;146;p15"/>
          <p:cNvSpPr txBox="1">
            <a:spLocks noGrp="1"/>
          </p:cNvSpPr>
          <p:nvPr>
            <p:ph type="subTitle" idx="1"/>
          </p:nvPr>
        </p:nvSpPr>
        <p:spPr>
          <a:xfrm>
            <a:off x="1344500" y="866273"/>
            <a:ext cx="6455100" cy="3018207"/>
          </a:xfrm>
          <a:prstGeom prst="rect">
            <a:avLst/>
          </a:prstGeom>
        </p:spPr>
        <p:txBody>
          <a:bodyPr spcFirstLastPara="1" wrap="square" lIns="0" tIns="0" rIns="0" bIns="0" anchor="t" anchorCtr="0">
            <a:noAutofit/>
          </a:bodyPr>
          <a:lstStyle/>
          <a:p>
            <a:pPr marL="0" lvl="0" indent="0" algn="ctr" rtl="0">
              <a:spcBef>
                <a:spcPts val="0"/>
              </a:spcBef>
              <a:spcAft>
                <a:spcPts val="600"/>
              </a:spcAft>
              <a:buNone/>
            </a:pPr>
            <a:endParaRPr lang="en-US" dirty="0" smtClean="0"/>
          </a:p>
          <a:p>
            <a:pPr marL="0" lvl="0" indent="0" algn="ctr" rtl="0">
              <a:spcBef>
                <a:spcPts val="0"/>
              </a:spcBef>
              <a:spcAft>
                <a:spcPts val="600"/>
              </a:spcAft>
              <a:buNone/>
            </a:pPr>
            <a:endParaRPr u="sng"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40</a:t>
            </a:fld>
            <a:endParaRPr lang="en"/>
          </a:p>
        </p:txBody>
      </p:sp>
      <p:pic>
        <p:nvPicPr>
          <p:cNvPr id="3" name="Picture 2"/>
          <p:cNvPicPr>
            <a:picLocks noChangeAspect="1"/>
          </p:cNvPicPr>
          <p:nvPr/>
        </p:nvPicPr>
        <p:blipFill>
          <a:blip r:embed="rId2"/>
          <a:stretch>
            <a:fillRect/>
          </a:stretch>
        </p:blipFill>
        <p:spPr>
          <a:xfrm>
            <a:off x="850106" y="561975"/>
            <a:ext cx="7236619" cy="4019550"/>
          </a:xfrm>
          <a:prstGeom prst="rect">
            <a:avLst/>
          </a:prstGeom>
        </p:spPr>
      </p:pic>
      <p:sp>
        <p:nvSpPr>
          <p:cNvPr id="4" name="Round Single Corner Rectangle 3"/>
          <p:cNvSpPr/>
          <p:nvPr/>
        </p:nvSpPr>
        <p:spPr>
          <a:xfrm>
            <a:off x="2357438" y="2571750"/>
            <a:ext cx="1543050" cy="107156"/>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Single Corner Rectangle 4"/>
          <p:cNvSpPr/>
          <p:nvPr/>
        </p:nvSpPr>
        <p:spPr>
          <a:xfrm>
            <a:off x="5636419" y="2557463"/>
            <a:ext cx="1235869" cy="15716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650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41</a:t>
            </a:fld>
            <a:endParaRPr lang="en"/>
          </a:p>
        </p:txBody>
      </p:sp>
      <p:pic>
        <p:nvPicPr>
          <p:cNvPr id="3" name="Picture 2"/>
          <p:cNvPicPr>
            <a:picLocks noChangeAspect="1"/>
          </p:cNvPicPr>
          <p:nvPr/>
        </p:nvPicPr>
        <p:blipFill>
          <a:blip r:embed="rId2"/>
          <a:stretch>
            <a:fillRect/>
          </a:stretch>
        </p:blipFill>
        <p:spPr>
          <a:xfrm>
            <a:off x="878680" y="204788"/>
            <a:ext cx="7827169" cy="4410076"/>
          </a:xfrm>
          <a:prstGeom prst="rect">
            <a:avLst/>
          </a:prstGeom>
        </p:spPr>
      </p:pic>
    </p:spTree>
    <p:extLst>
      <p:ext uri="{BB962C8B-B14F-4D97-AF65-F5344CB8AC3E}">
        <p14:creationId xmlns:p14="http://schemas.microsoft.com/office/powerpoint/2010/main" val="591727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42</a:t>
            </a:fld>
            <a:endParaRPr lang="en"/>
          </a:p>
        </p:txBody>
      </p:sp>
      <p:cxnSp>
        <p:nvCxnSpPr>
          <p:cNvPr id="11" name="Straight Arrow Connector 10"/>
          <p:cNvCxnSpPr/>
          <p:nvPr/>
        </p:nvCxnSpPr>
        <p:spPr>
          <a:xfrm flipH="1">
            <a:off x="6363891" y="1482328"/>
            <a:ext cx="492322" cy="89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363891" y="3353991"/>
            <a:ext cx="299440" cy="120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185738" y="433388"/>
            <a:ext cx="8708231" cy="4595812"/>
          </a:xfrm>
          <a:prstGeom prst="rect">
            <a:avLst/>
          </a:prstGeom>
        </p:spPr>
      </p:pic>
    </p:spTree>
    <p:extLst>
      <p:ext uri="{BB962C8B-B14F-4D97-AF65-F5344CB8AC3E}">
        <p14:creationId xmlns:p14="http://schemas.microsoft.com/office/powerpoint/2010/main" val="4214645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43</a:t>
            </a:fld>
            <a:endParaRPr lang="en"/>
          </a:p>
        </p:txBody>
      </p:sp>
      <p:sp>
        <p:nvSpPr>
          <p:cNvPr id="3" name="Rectangle 2"/>
          <p:cNvSpPr/>
          <p:nvPr/>
        </p:nvSpPr>
        <p:spPr>
          <a:xfrm>
            <a:off x="1578820" y="1044801"/>
            <a:ext cx="6236340" cy="3539430"/>
          </a:xfrm>
          <a:prstGeom prst="rect">
            <a:avLst/>
          </a:prstGeom>
        </p:spPr>
        <p:txBody>
          <a:bodyPr wrap="square">
            <a:spAutoFit/>
          </a:bodyPr>
          <a:lstStyle/>
          <a:p>
            <a:r>
              <a:rPr lang="en-US" dirty="0">
                <a:solidFill>
                  <a:schemeClr val="accent5">
                    <a:lumMod val="75000"/>
                  </a:schemeClr>
                </a:solidFill>
                <a:latin typeface="+mn-lt"/>
                <a:ea typeface="Times New Roman" panose="02020603050405020304" pitchFamily="18" charset="0"/>
              </a:rPr>
              <a:t>The following is the correct procedure in COD to fix an Edit 025 for a Duplicate Match on COD:</a:t>
            </a:r>
            <a:endParaRPr lang="en-US" dirty="0">
              <a:solidFill>
                <a:schemeClr val="accent5">
                  <a:lumMod val="75000"/>
                </a:schemeClr>
              </a:solidFill>
              <a:latin typeface="+mn-lt"/>
              <a:ea typeface="Calibri" panose="020F0502020204030204" pitchFamily="34" charset="0"/>
            </a:endParaRPr>
          </a:p>
          <a:p>
            <a:r>
              <a:rPr lang="en-US" dirty="0">
                <a:solidFill>
                  <a:schemeClr val="accent5">
                    <a:lumMod val="75000"/>
                  </a:schemeClr>
                </a:solidFill>
                <a:latin typeface="+mn-lt"/>
                <a:ea typeface="Times New Roman" panose="02020603050405020304" pitchFamily="18" charset="0"/>
              </a:rPr>
              <a:t> </a:t>
            </a:r>
            <a:endParaRPr lang="en-US" dirty="0">
              <a:solidFill>
                <a:schemeClr val="accent5">
                  <a:lumMod val="75000"/>
                </a:schemeClr>
              </a:solidFill>
              <a:latin typeface="+mn-lt"/>
              <a:ea typeface="Calibri" panose="020F0502020204030204" pitchFamily="34" charset="0"/>
            </a:endParaRPr>
          </a:p>
          <a:p>
            <a:pPr marL="342900" indent="-342900">
              <a:buFont typeface="Arial" panose="020B0604020202020204" pitchFamily="34" charset="0"/>
              <a:buChar char="•"/>
            </a:pPr>
            <a:r>
              <a:rPr lang="en-US" dirty="0" smtClean="0">
                <a:solidFill>
                  <a:schemeClr val="tx1">
                    <a:lumMod val="50000"/>
                  </a:schemeClr>
                </a:solidFill>
                <a:latin typeface="+mn-lt"/>
                <a:ea typeface="Times New Roman" panose="02020603050405020304" pitchFamily="18" charset="0"/>
              </a:rPr>
              <a:t>Click </a:t>
            </a:r>
            <a:r>
              <a:rPr lang="en-US" dirty="0">
                <a:solidFill>
                  <a:schemeClr val="tx1">
                    <a:lumMod val="50000"/>
                  </a:schemeClr>
                </a:solidFill>
                <a:latin typeface="+mn-lt"/>
                <a:ea typeface="Times New Roman" panose="02020603050405020304" pitchFamily="18" charset="0"/>
              </a:rPr>
              <a:t>on “Batch” in the blue navigation bar at the top of the </a:t>
            </a:r>
            <a:r>
              <a:rPr lang="en-US" dirty="0" smtClean="0">
                <a:solidFill>
                  <a:schemeClr val="tx1">
                    <a:lumMod val="50000"/>
                  </a:schemeClr>
                </a:solidFill>
                <a:latin typeface="+mn-lt"/>
                <a:ea typeface="Times New Roman" panose="02020603050405020304" pitchFamily="18" charset="0"/>
              </a:rPr>
              <a:t>page</a:t>
            </a:r>
            <a:endParaRPr lang="en-US" dirty="0">
              <a:solidFill>
                <a:schemeClr val="tx1">
                  <a:lumMod val="50000"/>
                </a:schemeClr>
              </a:solidFill>
              <a:latin typeface="+mn-lt"/>
              <a:ea typeface="Calibri" panose="020F0502020204030204" pitchFamily="34" charset="0"/>
            </a:endParaRPr>
          </a:p>
          <a:p>
            <a:pPr marL="342900" indent="-342900">
              <a:buFont typeface="Arial" panose="020B0604020202020204" pitchFamily="34" charset="0"/>
              <a:buChar char="•"/>
            </a:pPr>
            <a:r>
              <a:rPr lang="en-US" dirty="0" smtClean="0">
                <a:solidFill>
                  <a:schemeClr val="tx1">
                    <a:lumMod val="50000"/>
                  </a:schemeClr>
                </a:solidFill>
                <a:latin typeface="+mn-lt"/>
                <a:ea typeface="Times New Roman" panose="02020603050405020304" pitchFamily="18" charset="0"/>
              </a:rPr>
              <a:t>Enter </a:t>
            </a:r>
            <a:r>
              <a:rPr lang="en-US" dirty="0">
                <a:solidFill>
                  <a:schemeClr val="tx1">
                    <a:lumMod val="50000"/>
                  </a:schemeClr>
                </a:solidFill>
                <a:latin typeface="+mn-lt"/>
                <a:ea typeface="Times New Roman" panose="02020603050405020304" pitchFamily="18" charset="0"/>
              </a:rPr>
              <a:t>the Student’s Social Security Number (SSN) in the SSN </a:t>
            </a:r>
            <a:r>
              <a:rPr lang="en-US" dirty="0" smtClean="0">
                <a:solidFill>
                  <a:schemeClr val="tx1">
                    <a:lumMod val="50000"/>
                  </a:schemeClr>
                </a:solidFill>
                <a:latin typeface="+mn-lt"/>
                <a:ea typeface="Times New Roman" panose="02020603050405020304" pitchFamily="18" charset="0"/>
              </a:rPr>
              <a:t>field</a:t>
            </a:r>
            <a:endParaRPr lang="en-US" dirty="0">
              <a:solidFill>
                <a:schemeClr val="tx1">
                  <a:lumMod val="50000"/>
                </a:schemeClr>
              </a:solidFill>
              <a:latin typeface="+mn-lt"/>
              <a:ea typeface="Calibri" panose="020F0502020204030204" pitchFamily="34" charset="0"/>
            </a:endParaRPr>
          </a:p>
          <a:p>
            <a:pPr marL="342900" indent="-342900">
              <a:buFont typeface="Arial" panose="020B0604020202020204" pitchFamily="34" charset="0"/>
              <a:buChar char="•"/>
            </a:pPr>
            <a:r>
              <a:rPr lang="en-US" dirty="0" smtClean="0">
                <a:solidFill>
                  <a:schemeClr val="tx1">
                    <a:lumMod val="50000"/>
                  </a:schemeClr>
                </a:solidFill>
                <a:latin typeface="+mn-lt"/>
                <a:ea typeface="Times New Roman" panose="02020603050405020304" pitchFamily="18" charset="0"/>
              </a:rPr>
              <a:t>Select </a:t>
            </a:r>
            <a:r>
              <a:rPr lang="en-US" dirty="0">
                <a:solidFill>
                  <a:schemeClr val="tx1">
                    <a:lumMod val="50000"/>
                  </a:schemeClr>
                </a:solidFill>
                <a:latin typeface="+mn-lt"/>
                <a:ea typeface="Times New Roman" panose="02020603050405020304" pitchFamily="18" charset="0"/>
              </a:rPr>
              <a:t>the appropriate Award </a:t>
            </a:r>
            <a:r>
              <a:rPr lang="en-US" dirty="0" smtClean="0">
                <a:solidFill>
                  <a:schemeClr val="tx1">
                    <a:lumMod val="50000"/>
                  </a:schemeClr>
                </a:solidFill>
                <a:latin typeface="+mn-lt"/>
                <a:ea typeface="Times New Roman" panose="02020603050405020304" pitchFamily="18" charset="0"/>
              </a:rPr>
              <a:t>Year</a:t>
            </a:r>
            <a:endParaRPr lang="en-US" dirty="0">
              <a:solidFill>
                <a:schemeClr val="tx1">
                  <a:lumMod val="50000"/>
                </a:schemeClr>
              </a:solidFill>
              <a:latin typeface="+mn-lt"/>
              <a:ea typeface="Calibri" panose="020F0502020204030204" pitchFamily="34" charset="0"/>
            </a:endParaRPr>
          </a:p>
          <a:p>
            <a:pPr marL="342900" indent="-342900">
              <a:buFont typeface="Arial" panose="020B0604020202020204" pitchFamily="34" charset="0"/>
              <a:buChar char="•"/>
            </a:pPr>
            <a:r>
              <a:rPr lang="en-US" dirty="0" smtClean="0">
                <a:solidFill>
                  <a:schemeClr val="tx1">
                    <a:lumMod val="50000"/>
                  </a:schemeClr>
                </a:solidFill>
                <a:latin typeface="+mn-lt"/>
                <a:ea typeface="Times New Roman" panose="02020603050405020304" pitchFamily="18" charset="0"/>
              </a:rPr>
              <a:t>Click </a:t>
            </a:r>
            <a:r>
              <a:rPr lang="en-US" dirty="0">
                <a:solidFill>
                  <a:schemeClr val="tx1">
                    <a:lumMod val="50000"/>
                  </a:schemeClr>
                </a:solidFill>
                <a:latin typeface="+mn-lt"/>
                <a:ea typeface="Times New Roman" panose="02020603050405020304" pitchFamily="18" charset="0"/>
              </a:rPr>
              <a:t>“Search</a:t>
            </a:r>
            <a:r>
              <a:rPr lang="en-US" dirty="0" smtClean="0">
                <a:solidFill>
                  <a:schemeClr val="tx1">
                    <a:lumMod val="50000"/>
                  </a:schemeClr>
                </a:solidFill>
                <a:latin typeface="+mn-lt"/>
                <a:ea typeface="Times New Roman" panose="02020603050405020304" pitchFamily="18" charset="0"/>
              </a:rPr>
              <a:t>”</a:t>
            </a:r>
            <a:endParaRPr lang="en-US" dirty="0">
              <a:solidFill>
                <a:schemeClr val="tx1">
                  <a:lumMod val="50000"/>
                </a:schemeClr>
              </a:solidFill>
              <a:latin typeface="+mn-lt"/>
              <a:ea typeface="Calibri" panose="020F0502020204030204" pitchFamily="34" charset="0"/>
            </a:endParaRPr>
          </a:p>
          <a:p>
            <a:pPr marL="342900" indent="-342900">
              <a:buFont typeface="Arial" panose="020B0604020202020204" pitchFamily="34" charset="0"/>
              <a:buChar char="•"/>
            </a:pPr>
            <a:r>
              <a:rPr lang="en-US" dirty="0" smtClean="0">
                <a:solidFill>
                  <a:schemeClr val="tx1">
                    <a:lumMod val="50000"/>
                  </a:schemeClr>
                </a:solidFill>
                <a:latin typeface="+mn-lt"/>
                <a:ea typeface="Times New Roman" panose="02020603050405020304" pitchFamily="18" charset="0"/>
              </a:rPr>
              <a:t>Batches </a:t>
            </a:r>
            <a:r>
              <a:rPr lang="en-US" dirty="0">
                <a:solidFill>
                  <a:schemeClr val="tx1">
                    <a:lumMod val="50000"/>
                  </a:schemeClr>
                </a:solidFill>
                <a:latin typeface="+mn-lt"/>
                <a:ea typeface="Times New Roman" panose="02020603050405020304" pitchFamily="18" charset="0"/>
              </a:rPr>
              <a:t>that match the search criteria will </a:t>
            </a:r>
            <a:r>
              <a:rPr lang="en-US" dirty="0" smtClean="0">
                <a:solidFill>
                  <a:schemeClr val="tx1">
                    <a:lumMod val="50000"/>
                  </a:schemeClr>
                </a:solidFill>
                <a:latin typeface="+mn-lt"/>
                <a:ea typeface="Times New Roman" panose="02020603050405020304" pitchFamily="18" charset="0"/>
              </a:rPr>
              <a:t>display</a:t>
            </a:r>
            <a:endParaRPr lang="en-US" dirty="0">
              <a:solidFill>
                <a:schemeClr val="tx1">
                  <a:lumMod val="50000"/>
                </a:schemeClr>
              </a:solidFill>
              <a:latin typeface="+mn-lt"/>
              <a:ea typeface="Calibri" panose="020F0502020204030204" pitchFamily="34" charset="0"/>
            </a:endParaRPr>
          </a:p>
          <a:p>
            <a:pPr marL="342900" indent="-342900">
              <a:buFont typeface="Arial" panose="020B0604020202020204" pitchFamily="34" charset="0"/>
              <a:buChar char="•"/>
            </a:pPr>
            <a:r>
              <a:rPr lang="en-US" dirty="0" smtClean="0">
                <a:solidFill>
                  <a:schemeClr val="tx1">
                    <a:lumMod val="50000"/>
                  </a:schemeClr>
                </a:solidFill>
                <a:latin typeface="+mn-lt"/>
                <a:ea typeface="Times New Roman" panose="02020603050405020304" pitchFamily="18" charset="0"/>
              </a:rPr>
              <a:t>Select </a:t>
            </a:r>
            <a:r>
              <a:rPr lang="en-US" dirty="0">
                <a:solidFill>
                  <a:schemeClr val="tx1">
                    <a:lumMod val="50000"/>
                  </a:schemeClr>
                </a:solidFill>
                <a:latin typeface="+mn-lt"/>
                <a:ea typeface="Times New Roman" panose="02020603050405020304" pitchFamily="18" charset="0"/>
              </a:rPr>
              <a:t>Status “Rejected” to filter search </a:t>
            </a:r>
            <a:r>
              <a:rPr lang="en-US" dirty="0" smtClean="0">
                <a:solidFill>
                  <a:schemeClr val="tx1">
                    <a:lumMod val="50000"/>
                  </a:schemeClr>
                </a:solidFill>
                <a:latin typeface="+mn-lt"/>
                <a:ea typeface="Times New Roman" panose="02020603050405020304" pitchFamily="18" charset="0"/>
              </a:rPr>
              <a:t>results</a:t>
            </a:r>
            <a:endParaRPr lang="en-US" dirty="0">
              <a:solidFill>
                <a:schemeClr val="tx1">
                  <a:lumMod val="50000"/>
                </a:schemeClr>
              </a:solidFill>
              <a:latin typeface="+mn-lt"/>
              <a:ea typeface="Calibri" panose="020F0502020204030204" pitchFamily="34" charset="0"/>
            </a:endParaRPr>
          </a:p>
          <a:p>
            <a:pPr marL="342900" indent="-342900">
              <a:buFont typeface="Arial" panose="020B0604020202020204" pitchFamily="34" charset="0"/>
              <a:buChar char="•"/>
            </a:pPr>
            <a:r>
              <a:rPr lang="en-US" dirty="0" smtClean="0">
                <a:solidFill>
                  <a:schemeClr val="tx1">
                    <a:lumMod val="50000"/>
                  </a:schemeClr>
                </a:solidFill>
                <a:latin typeface="+mn-lt"/>
                <a:ea typeface="Times New Roman" panose="02020603050405020304" pitchFamily="18" charset="0"/>
              </a:rPr>
              <a:t>Locate </a:t>
            </a:r>
            <a:r>
              <a:rPr lang="en-US" dirty="0">
                <a:solidFill>
                  <a:schemeClr val="tx1">
                    <a:lumMod val="50000"/>
                  </a:schemeClr>
                </a:solidFill>
                <a:latin typeface="+mn-lt"/>
                <a:ea typeface="Times New Roman" panose="02020603050405020304" pitchFamily="18" charset="0"/>
              </a:rPr>
              <a:t>the rejected record based on search </a:t>
            </a:r>
            <a:r>
              <a:rPr lang="en-US" dirty="0" smtClean="0">
                <a:solidFill>
                  <a:schemeClr val="tx1">
                    <a:lumMod val="50000"/>
                  </a:schemeClr>
                </a:solidFill>
                <a:latin typeface="+mn-lt"/>
                <a:ea typeface="Times New Roman" panose="02020603050405020304" pitchFamily="18" charset="0"/>
              </a:rPr>
              <a:t>criteria</a:t>
            </a:r>
            <a:endParaRPr lang="en-US" dirty="0">
              <a:solidFill>
                <a:schemeClr val="tx1">
                  <a:lumMod val="50000"/>
                </a:schemeClr>
              </a:solidFill>
              <a:latin typeface="+mn-lt"/>
              <a:ea typeface="Calibri" panose="020F0502020204030204" pitchFamily="34" charset="0"/>
            </a:endParaRPr>
          </a:p>
          <a:p>
            <a:pPr marL="342900" indent="-342900">
              <a:buFont typeface="Arial" panose="020B0604020202020204" pitchFamily="34" charset="0"/>
              <a:buChar char="•"/>
            </a:pPr>
            <a:r>
              <a:rPr lang="en-US" dirty="0" smtClean="0">
                <a:solidFill>
                  <a:schemeClr val="tx1">
                    <a:lumMod val="50000"/>
                  </a:schemeClr>
                </a:solidFill>
                <a:latin typeface="+mn-lt"/>
                <a:ea typeface="Times New Roman" panose="02020603050405020304" pitchFamily="18" charset="0"/>
              </a:rPr>
              <a:t>Click </a:t>
            </a:r>
            <a:r>
              <a:rPr lang="en-US" dirty="0">
                <a:solidFill>
                  <a:schemeClr val="tx1">
                    <a:lumMod val="50000"/>
                  </a:schemeClr>
                </a:solidFill>
                <a:latin typeface="+mn-lt"/>
                <a:ea typeface="Times New Roman" panose="02020603050405020304" pitchFamily="18" charset="0"/>
              </a:rPr>
              <a:t>on the word “Rejected” in the “Award No” </a:t>
            </a:r>
            <a:r>
              <a:rPr lang="en-US" dirty="0" smtClean="0">
                <a:solidFill>
                  <a:schemeClr val="tx1">
                    <a:lumMod val="50000"/>
                  </a:schemeClr>
                </a:solidFill>
                <a:latin typeface="+mn-lt"/>
                <a:ea typeface="Times New Roman" panose="02020603050405020304" pitchFamily="18" charset="0"/>
              </a:rPr>
              <a:t>column</a:t>
            </a:r>
            <a:endParaRPr lang="en-US" dirty="0">
              <a:solidFill>
                <a:schemeClr val="tx1">
                  <a:lumMod val="50000"/>
                </a:schemeClr>
              </a:solidFill>
              <a:latin typeface="+mn-lt"/>
              <a:ea typeface="Calibri" panose="020F0502020204030204" pitchFamily="34" charset="0"/>
            </a:endParaRPr>
          </a:p>
          <a:p>
            <a:pPr marL="342900" indent="-342900">
              <a:buFont typeface="Arial" panose="020B0604020202020204" pitchFamily="34" charset="0"/>
              <a:buChar char="•"/>
            </a:pPr>
            <a:r>
              <a:rPr lang="en-US" dirty="0" smtClean="0">
                <a:solidFill>
                  <a:schemeClr val="tx1">
                    <a:lumMod val="50000"/>
                  </a:schemeClr>
                </a:solidFill>
                <a:latin typeface="+mn-lt"/>
                <a:ea typeface="Times New Roman" panose="02020603050405020304" pitchFamily="18" charset="0"/>
              </a:rPr>
              <a:t>Click </a:t>
            </a:r>
            <a:r>
              <a:rPr lang="en-US" dirty="0">
                <a:solidFill>
                  <a:schemeClr val="tx1">
                    <a:lumMod val="50000"/>
                  </a:schemeClr>
                </a:solidFill>
                <a:latin typeface="+mn-lt"/>
                <a:ea typeface="Times New Roman" panose="02020603050405020304" pitchFamily="18" charset="0"/>
              </a:rPr>
              <a:t>on “Update Record</a:t>
            </a:r>
            <a:r>
              <a:rPr lang="en-US" dirty="0" smtClean="0">
                <a:solidFill>
                  <a:schemeClr val="tx1">
                    <a:lumMod val="50000"/>
                  </a:schemeClr>
                </a:solidFill>
                <a:latin typeface="+mn-lt"/>
                <a:ea typeface="Times New Roman" panose="02020603050405020304" pitchFamily="18" charset="0"/>
              </a:rPr>
              <a:t>”</a:t>
            </a:r>
            <a:endParaRPr lang="en-US" dirty="0">
              <a:solidFill>
                <a:schemeClr val="tx1">
                  <a:lumMod val="50000"/>
                </a:schemeClr>
              </a:solidFill>
              <a:latin typeface="+mn-lt"/>
              <a:ea typeface="Calibri" panose="020F0502020204030204" pitchFamily="34" charset="0"/>
            </a:endParaRPr>
          </a:p>
          <a:p>
            <a:pPr marL="342900" indent="-342900">
              <a:buFont typeface="Arial" panose="020B0604020202020204" pitchFamily="34" charset="0"/>
              <a:buChar char="•"/>
            </a:pPr>
            <a:r>
              <a:rPr lang="en-US" dirty="0" smtClean="0">
                <a:solidFill>
                  <a:schemeClr val="tx1">
                    <a:lumMod val="50000"/>
                  </a:schemeClr>
                </a:solidFill>
                <a:latin typeface="+mn-lt"/>
                <a:ea typeface="Times New Roman" panose="02020603050405020304" pitchFamily="18" charset="0"/>
              </a:rPr>
              <a:t>Click </a:t>
            </a:r>
            <a:r>
              <a:rPr lang="en-US" dirty="0">
                <a:solidFill>
                  <a:schemeClr val="tx1">
                    <a:lumMod val="50000"/>
                  </a:schemeClr>
                </a:solidFill>
                <a:latin typeface="+mn-lt"/>
                <a:ea typeface="Times New Roman" panose="02020603050405020304" pitchFamily="18" charset="0"/>
              </a:rPr>
              <a:t>on “View CPS </a:t>
            </a:r>
            <a:r>
              <a:rPr lang="en-US" dirty="0" smtClean="0">
                <a:solidFill>
                  <a:schemeClr val="tx1">
                    <a:lumMod val="50000"/>
                  </a:schemeClr>
                </a:solidFill>
                <a:latin typeface="+mn-lt"/>
                <a:ea typeface="Times New Roman" panose="02020603050405020304" pitchFamily="18" charset="0"/>
              </a:rPr>
              <a:t>Transactions”</a:t>
            </a:r>
            <a:endParaRPr lang="en-US" dirty="0">
              <a:solidFill>
                <a:schemeClr val="tx1">
                  <a:lumMod val="50000"/>
                </a:schemeClr>
              </a:solidFill>
              <a:latin typeface="+mn-lt"/>
              <a:ea typeface="Calibri" panose="020F0502020204030204" pitchFamily="34" charset="0"/>
            </a:endParaRPr>
          </a:p>
          <a:p>
            <a:pPr marL="342900" indent="-342900">
              <a:buFont typeface="Arial" panose="020B0604020202020204" pitchFamily="34" charset="0"/>
              <a:buChar char="•"/>
            </a:pPr>
            <a:r>
              <a:rPr lang="en-US" dirty="0" smtClean="0">
                <a:solidFill>
                  <a:schemeClr val="tx1">
                    <a:lumMod val="50000"/>
                  </a:schemeClr>
                </a:solidFill>
                <a:latin typeface="+mn-lt"/>
                <a:ea typeface="Times New Roman" panose="02020603050405020304" pitchFamily="18" charset="0"/>
              </a:rPr>
              <a:t>Click </a:t>
            </a:r>
            <a:r>
              <a:rPr lang="en-US" dirty="0">
                <a:solidFill>
                  <a:schemeClr val="tx1">
                    <a:lumMod val="50000"/>
                  </a:schemeClr>
                </a:solidFill>
                <a:latin typeface="+mn-lt"/>
                <a:ea typeface="Times New Roman" panose="02020603050405020304" pitchFamily="18" charset="0"/>
              </a:rPr>
              <a:t>the “Select” button to choose the correct CPS Transaction for the </a:t>
            </a:r>
            <a:r>
              <a:rPr lang="en-US" dirty="0" smtClean="0">
                <a:solidFill>
                  <a:schemeClr val="tx1">
                    <a:lumMod val="50000"/>
                  </a:schemeClr>
                </a:solidFill>
                <a:latin typeface="+mn-lt"/>
                <a:ea typeface="Times New Roman" panose="02020603050405020304" pitchFamily="18" charset="0"/>
              </a:rPr>
              <a:t>student</a:t>
            </a:r>
            <a:endParaRPr lang="en-US" dirty="0">
              <a:solidFill>
                <a:schemeClr val="tx1">
                  <a:lumMod val="50000"/>
                </a:schemeClr>
              </a:solidFill>
              <a:latin typeface="+mn-lt"/>
              <a:ea typeface="Calibri" panose="020F0502020204030204" pitchFamily="34" charset="0"/>
            </a:endParaRPr>
          </a:p>
          <a:p>
            <a:pPr marL="342900" indent="-342900">
              <a:buFont typeface="Arial" panose="020B0604020202020204" pitchFamily="34" charset="0"/>
              <a:buChar char="•"/>
            </a:pPr>
            <a:r>
              <a:rPr lang="en-US" dirty="0" smtClean="0">
                <a:solidFill>
                  <a:schemeClr val="tx1">
                    <a:lumMod val="50000"/>
                  </a:schemeClr>
                </a:solidFill>
                <a:latin typeface="+mn-lt"/>
                <a:ea typeface="Times New Roman" panose="02020603050405020304" pitchFamily="18" charset="0"/>
              </a:rPr>
              <a:t>Click </a:t>
            </a:r>
            <a:r>
              <a:rPr lang="en-US" dirty="0">
                <a:solidFill>
                  <a:schemeClr val="tx1">
                    <a:lumMod val="50000"/>
                  </a:schemeClr>
                </a:solidFill>
                <a:latin typeface="+mn-lt"/>
                <a:ea typeface="Times New Roman" panose="02020603050405020304" pitchFamily="18" charset="0"/>
              </a:rPr>
              <a:t>“Submit</a:t>
            </a:r>
            <a:r>
              <a:rPr lang="en-US" dirty="0" smtClean="0">
                <a:solidFill>
                  <a:schemeClr val="tx1">
                    <a:lumMod val="50000"/>
                  </a:schemeClr>
                </a:solidFill>
                <a:latin typeface="+mn-lt"/>
                <a:ea typeface="Times New Roman" panose="02020603050405020304" pitchFamily="18" charset="0"/>
              </a:rPr>
              <a:t>”</a:t>
            </a:r>
            <a:endParaRPr lang="en-US" dirty="0">
              <a:solidFill>
                <a:schemeClr val="tx1">
                  <a:lumMod val="50000"/>
                </a:schemeClr>
              </a:solidFill>
              <a:latin typeface="+mn-lt"/>
              <a:ea typeface="Calibri" panose="020F0502020204030204" pitchFamily="34" charset="0"/>
            </a:endParaRPr>
          </a:p>
        </p:txBody>
      </p:sp>
    </p:spTree>
    <p:extLst>
      <p:ext uri="{BB962C8B-B14F-4D97-AF65-F5344CB8AC3E}">
        <p14:creationId xmlns:p14="http://schemas.microsoft.com/office/powerpoint/2010/main" val="24284925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44</a:t>
            </a:fld>
            <a:endParaRPr lang="en"/>
          </a:p>
        </p:txBody>
      </p:sp>
      <p:pic>
        <p:nvPicPr>
          <p:cNvPr id="3" name="Picture 2"/>
          <p:cNvPicPr>
            <a:picLocks noChangeAspect="1"/>
          </p:cNvPicPr>
          <p:nvPr/>
        </p:nvPicPr>
        <p:blipFill>
          <a:blip r:embed="rId2"/>
          <a:stretch>
            <a:fillRect/>
          </a:stretch>
        </p:blipFill>
        <p:spPr>
          <a:xfrm>
            <a:off x="707231" y="514351"/>
            <a:ext cx="7972425" cy="4314825"/>
          </a:xfrm>
          <a:prstGeom prst="rect">
            <a:avLst/>
          </a:prstGeom>
        </p:spPr>
      </p:pic>
      <p:sp>
        <p:nvSpPr>
          <p:cNvPr id="4" name="Rectangle 3"/>
          <p:cNvSpPr/>
          <p:nvPr/>
        </p:nvSpPr>
        <p:spPr>
          <a:xfrm>
            <a:off x="5872163" y="871539"/>
            <a:ext cx="1493043"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 the MDLA page, remove the loan(s) from hold and update origination. </a:t>
            </a:r>
            <a:endParaRPr lang="en-US" dirty="0"/>
          </a:p>
        </p:txBody>
      </p:sp>
      <p:sp>
        <p:nvSpPr>
          <p:cNvPr id="5" name="Oval 4"/>
          <p:cNvSpPr/>
          <p:nvPr/>
        </p:nvSpPr>
        <p:spPr>
          <a:xfrm>
            <a:off x="7515225" y="692943"/>
            <a:ext cx="1260871" cy="1893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Loan will go out next time you send an Outbound file</a:t>
            </a:r>
            <a:endParaRPr lang="en-US" sz="1200" dirty="0"/>
          </a:p>
        </p:txBody>
      </p:sp>
    </p:spTree>
    <p:extLst>
      <p:ext uri="{BB962C8B-B14F-4D97-AF65-F5344CB8AC3E}">
        <p14:creationId xmlns:p14="http://schemas.microsoft.com/office/powerpoint/2010/main" val="38004407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Expected Graduation Date</a:t>
            </a:r>
            <a:endParaRPr lang="en-US" dirty="0"/>
          </a:p>
        </p:txBody>
      </p:sp>
    </p:spTree>
    <p:extLst>
      <p:ext uri="{BB962C8B-B14F-4D97-AF65-F5344CB8AC3E}">
        <p14:creationId xmlns:p14="http://schemas.microsoft.com/office/powerpoint/2010/main" val="3587778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Records and Enrollment will add the </a:t>
            </a:r>
            <a:br>
              <a:rPr lang="en-US" dirty="0" smtClean="0"/>
            </a:br>
            <a:r>
              <a:rPr lang="en-US" dirty="0" smtClean="0"/>
              <a:t>Expected Graduation date</a:t>
            </a:r>
            <a:endParaRPr lang="en-US" dirty="0"/>
          </a:p>
        </p:txBody>
      </p:sp>
      <p:sp>
        <p:nvSpPr>
          <p:cNvPr id="4" name="Text Placeholder 3"/>
          <p:cNvSpPr>
            <a:spLocks noGrp="1"/>
          </p:cNvSpPr>
          <p:nvPr>
            <p:ph type="body" idx="1"/>
          </p:nvPr>
        </p:nvSpPr>
        <p:spPr>
          <a:xfrm>
            <a:off x="983225" y="1452925"/>
            <a:ext cx="2279670" cy="2750684"/>
          </a:xfrm>
        </p:spPr>
        <p:txBody>
          <a:bodyPr/>
          <a:lstStyle/>
          <a:p>
            <a:r>
              <a:rPr lang="en-US" sz="1400" dirty="0" smtClean="0"/>
              <a:t>Student Services Center/ Academic Tab</a:t>
            </a:r>
          </a:p>
          <a:p>
            <a:r>
              <a:rPr lang="en-US" sz="1400" dirty="0" smtClean="0"/>
              <a:t>Expected </a:t>
            </a:r>
            <a:r>
              <a:rPr lang="en-US" sz="1400" dirty="0"/>
              <a:t>graduation date</a:t>
            </a:r>
          </a:p>
          <a:p>
            <a:r>
              <a:rPr lang="en-US" sz="1400" dirty="0"/>
              <a:t>Check the Assign Awards to Students/ Term Summary Tab/ if listed there, the loan may reject</a:t>
            </a:r>
          </a:p>
          <a:p>
            <a:endParaRPr lang="en-US" dirty="0"/>
          </a:p>
        </p:txBody>
      </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46</a:t>
            </a:fld>
            <a:endParaRPr lang="en"/>
          </a:p>
        </p:txBody>
      </p:sp>
    </p:spTree>
    <p:extLst>
      <p:ext uri="{BB962C8B-B14F-4D97-AF65-F5344CB8AC3E}">
        <p14:creationId xmlns:p14="http://schemas.microsoft.com/office/powerpoint/2010/main" val="35751490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47</a:t>
            </a:fld>
            <a:endParaRPr lang="en"/>
          </a:p>
        </p:txBody>
      </p:sp>
      <p:pic>
        <p:nvPicPr>
          <p:cNvPr id="3" name="Picture 2"/>
          <p:cNvPicPr>
            <a:picLocks noChangeAspect="1"/>
          </p:cNvPicPr>
          <p:nvPr/>
        </p:nvPicPr>
        <p:blipFill>
          <a:blip r:embed="rId2"/>
          <a:stretch>
            <a:fillRect/>
          </a:stretch>
        </p:blipFill>
        <p:spPr>
          <a:xfrm>
            <a:off x="478632" y="435769"/>
            <a:ext cx="8343900" cy="4543425"/>
          </a:xfrm>
          <a:prstGeom prst="rect">
            <a:avLst/>
          </a:prstGeom>
        </p:spPr>
      </p:pic>
    </p:spTree>
    <p:extLst>
      <p:ext uri="{BB962C8B-B14F-4D97-AF65-F5344CB8AC3E}">
        <p14:creationId xmlns:p14="http://schemas.microsoft.com/office/powerpoint/2010/main" val="22479352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48</a:t>
            </a:fld>
            <a:endParaRPr lang="en"/>
          </a:p>
        </p:txBody>
      </p:sp>
      <p:pic>
        <p:nvPicPr>
          <p:cNvPr id="3" name="Picture 2"/>
          <p:cNvPicPr>
            <a:picLocks noChangeAspect="1"/>
          </p:cNvPicPr>
          <p:nvPr/>
        </p:nvPicPr>
        <p:blipFill>
          <a:blip r:embed="rId2"/>
          <a:stretch>
            <a:fillRect/>
          </a:stretch>
        </p:blipFill>
        <p:spPr>
          <a:xfrm>
            <a:off x="450057" y="350044"/>
            <a:ext cx="8401050" cy="4607720"/>
          </a:xfrm>
          <a:prstGeom prst="rect">
            <a:avLst/>
          </a:prstGeom>
        </p:spPr>
      </p:pic>
    </p:spTree>
    <p:extLst>
      <p:ext uri="{BB962C8B-B14F-4D97-AF65-F5344CB8AC3E}">
        <p14:creationId xmlns:p14="http://schemas.microsoft.com/office/powerpoint/2010/main" val="2727606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Funds not Recorded on the System</a:t>
            </a:r>
            <a:endParaRPr lang="en-US" dirty="0"/>
          </a:p>
        </p:txBody>
      </p:sp>
    </p:spTree>
    <p:extLst>
      <p:ext uri="{BB962C8B-B14F-4D97-AF65-F5344CB8AC3E}">
        <p14:creationId xmlns:p14="http://schemas.microsoft.com/office/powerpoint/2010/main" val="1946423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TCC’S Federal Loan Process</a:t>
            </a:r>
            <a:endParaRPr lang="en-US" dirty="0"/>
          </a:p>
        </p:txBody>
      </p:sp>
      <p:sp>
        <p:nvSpPr>
          <p:cNvPr id="3" name="Text Placeholder 2"/>
          <p:cNvSpPr>
            <a:spLocks noGrp="1"/>
          </p:cNvSpPr>
          <p:nvPr>
            <p:ph type="body" idx="1"/>
          </p:nvPr>
        </p:nvSpPr>
        <p:spPr/>
        <p:txBody>
          <a:bodyPr/>
          <a:lstStyle/>
          <a:p>
            <a:r>
              <a:rPr lang="en-US" sz="1400" dirty="0" smtClean="0"/>
              <a:t>Federal loans are offered up front during packaging</a:t>
            </a:r>
          </a:p>
          <a:p>
            <a:r>
              <a:rPr lang="en-US" sz="1400" dirty="0" smtClean="0"/>
              <a:t>Student can Accept, Decline, or Reduce Loans online via Student Homepage</a:t>
            </a:r>
          </a:p>
          <a:p>
            <a:r>
              <a:rPr lang="en-US" sz="1400" dirty="0" smtClean="0"/>
              <a:t>Advisors will cancel any loans if not awarded for the entire year such as  Proration, not enough FA Need, received other aid such as Workforce Education, Scholarship, and Veteran funding</a:t>
            </a:r>
          </a:p>
          <a:p>
            <a:r>
              <a:rPr lang="en-US" sz="1400" dirty="0" smtClean="0"/>
              <a:t>Once the loan is originated (DL Out) Checklists are assigned</a:t>
            </a:r>
          </a:p>
          <a:p>
            <a:r>
              <a:rPr lang="en-US" sz="1400" dirty="0" smtClean="0"/>
              <a:t>Communication goes to the student indicating any federal requirements</a:t>
            </a:r>
          </a:p>
          <a:p>
            <a:r>
              <a:rPr lang="en-US" sz="1400" dirty="0" smtClean="0"/>
              <a:t>Federal Direct </a:t>
            </a:r>
            <a:r>
              <a:rPr lang="en-US" sz="1400" dirty="0"/>
              <a:t>Loan Entrance Counseling</a:t>
            </a:r>
            <a:r>
              <a:rPr lang="en-US" sz="1400" dirty="0" smtClean="0"/>
              <a:t> or Master Promissory Note (MPN)</a:t>
            </a:r>
          </a:p>
          <a:p>
            <a:r>
              <a:rPr lang="en-US" sz="1400" dirty="0" smtClean="0"/>
              <a:t>Once the loans are disbursed to the student’s account, the Origination goes out to Flipped Disbursement Release Indicator (DRI) to True</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18542005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50</a:t>
            </a:fld>
            <a:endParaRPr lang="en" dirty="0"/>
          </a:p>
        </p:txBody>
      </p:sp>
      <p:pic>
        <p:nvPicPr>
          <p:cNvPr id="3" name="Picture 2"/>
          <p:cNvPicPr>
            <a:picLocks noChangeAspect="1"/>
          </p:cNvPicPr>
          <p:nvPr/>
        </p:nvPicPr>
        <p:blipFill>
          <a:blip r:embed="rId2"/>
          <a:stretch>
            <a:fillRect/>
          </a:stretch>
        </p:blipFill>
        <p:spPr>
          <a:xfrm>
            <a:off x="807244" y="400050"/>
            <a:ext cx="7750969" cy="4182126"/>
          </a:xfrm>
          <a:prstGeom prst="rect">
            <a:avLst/>
          </a:prstGeom>
        </p:spPr>
      </p:pic>
      <p:cxnSp>
        <p:nvCxnSpPr>
          <p:cNvPr id="6" name="Straight Arrow Connector 5"/>
          <p:cNvCxnSpPr/>
          <p:nvPr/>
        </p:nvCxnSpPr>
        <p:spPr>
          <a:xfrm flipV="1">
            <a:off x="6422231" y="2886075"/>
            <a:ext cx="600075" cy="378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0575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51</a:t>
            </a:fld>
            <a:endParaRPr lang="en"/>
          </a:p>
        </p:txBody>
      </p:sp>
      <p:pic>
        <p:nvPicPr>
          <p:cNvPr id="4" name="Picture 3"/>
          <p:cNvPicPr>
            <a:picLocks noChangeAspect="1"/>
          </p:cNvPicPr>
          <p:nvPr/>
        </p:nvPicPr>
        <p:blipFill>
          <a:blip r:embed="rId2"/>
          <a:stretch>
            <a:fillRect/>
          </a:stretch>
        </p:blipFill>
        <p:spPr>
          <a:xfrm>
            <a:off x="233362" y="271462"/>
            <a:ext cx="8677275" cy="4600575"/>
          </a:xfrm>
          <a:prstGeom prst="rect">
            <a:avLst/>
          </a:prstGeom>
        </p:spPr>
      </p:pic>
      <p:cxnSp>
        <p:nvCxnSpPr>
          <p:cNvPr id="6" name="Straight Arrow Connector 5"/>
          <p:cNvCxnSpPr/>
          <p:nvPr/>
        </p:nvCxnSpPr>
        <p:spPr>
          <a:xfrm flipV="1">
            <a:off x="1443038" y="1950244"/>
            <a:ext cx="0" cy="21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21569" y="1314451"/>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07894" y="2228851"/>
            <a:ext cx="2171700" cy="1671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Usually this means it is a brand new federal loan and funds are not recorded or the student is missing a MPN.   </a:t>
            </a:r>
            <a:endParaRPr lang="en-US" dirty="0"/>
          </a:p>
        </p:txBody>
      </p:sp>
    </p:spTree>
    <p:extLst>
      <p:ext uri="{BB962C8B-B14F-4D97-AF65-F5344CB8AC3E}">
        <p14:creationId xmlns:p14="http://schemas.microsoft.com/office/powerpoint/2010/main" val="7768032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52</a:t>
            </a:fld>
            <a:endParaRPr lang="en"/>
          </a:p>
        </p:txBody>
      </p:sp>
      <p:pic>
        <p:nvPicPr>
          <p:cNvPr id="3" name="Picture 2"/>
          <p:cNvPicPr>
            <a:picLocks noChangeAspect="1"/>
          </p:cNvPicPr>
          <p:nvPr/>
        </p:nvPicPr>
        <p:blipFill>
          <a:blip r:embed="rId2"/>
          <a:stretch>
            <a:fillRect/>
          </a:stretch>
        </p:blipFill>
        <p:spPr>
          <a:xfrm>
            <a:off x="850106" y="542924"/>
            <a:ext cx="7622382" cy="4350801"/>
          </a:xfrm>
          <a:prstGeom prst="rect">
            <a:avLst/>
          </a:prstGeom>
        </p:spPr>
      </p:pic>
      <p:sp>
        <p:nvSpPr>
          <p:cNvPr id="4" name="Rectangle 3"/>
          <p:cNvSpPr/>
          <p:nvPr/>
        </p:nvSpPr>
        <p:spPr>
          <a:xfrm>
            <a:off x="6929438" y="3014662"/>
            <a:ext cx="1500187" cy="1708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 did complete MPN so is a new federal loan we just need to complete checklists and release funds. </a:t>
            </a:r>
            <a:endParaRPr lang="en-US" dirty="0"/>
          </a:p>
        </p:txBody>
      </p:sp>
    </p:spTree>
    <p:extLst>
      <p:ext uri="{BB962C8B-B14F-4D97-AF65-F5344CB8AC3E}">
        <p14:creationId xmlns:p14="http://schemas.microsoft.com/office/powerpoint/2010/main" val="2714853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4"/>
          <p:cNvSpPr txBox="1">
            <a:spLocks noGrp="1"/>
          </p:cNvSpPr>
          <p:nvPr>
            <p:ph type="ctrTitle" idx="4294967295"/>
          </p:nvPr>
        </p:nvSpPr>
        <p:spPr>
          <a:xfrm>
            <a:off x="1454000" y="1924050"/>
            <a:ext cx="6235800" cy="897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400"/>
              <a:t>Thanks!</a:t>
            </a:r>
            <a:endParaRPr sz="5400"/>
          </a:p>
        </p:txBody>
      </p:sp>
      <p:sp>
        <p:nvSpPr>
          <p:cNvPr id="379" name="Google Shape;379;p34"/>
          <p:cNvSpPr txBox="1">
            <a:spLocks noGrp="1"/>
          </p:cNvSpPr>
          <p:nvPr>
            <p:ph type="subTitle" idx="4294967295"/>
          </p:nvPr>
        </p:nvSpPr>
        <p:spPr>
          <a:xfrm>
            <a:off x="1454000" y="2828999"/>
            <a:ext cx="6235800" cy="1696025"/>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b="1" dirty="0"/>
              <a:t>Any questions?</a:t>
            </a:r>
            <a:endParaRPr b="1" dirty="0"/>
          </a:p>
          <a:p>
            <a:pPr marL="0" lvl="0" indent="0" algn="ctr" rtl="0">
              <a:lnSpc>
                <a:spcPct val="100000"/>
              </a:lnSpc>
              <a:spcBef>
                <a:spcPts val="600"/>
              </a:spcBef>
              <a:spcAft>
                <a:spcPts val="0"/>
              </a:spcAft>
              <a:buNone/>
            </a:pPr>
            <a:r>
              <a:rPr lang="en" dirty="0"/>
              <a:t>You can find </a:t>
            </a:r>
            <a:r>
              <a:rPr lang="en" dirty="0" smtClean="0"/>
              <a:t>us at</a:t>
            </a:r>
          </a:p>
          <a:p>
            <a:pPr marL="0" lvl="0" indent="0" algn="ctr" rtl="0">
              <a:lnSpc>
                <a:spcPct val="100000"/>
              </a:lnSpc>
              <a:spcBef>
                <a:spcPts val="600"/>
              </a:spcBef>
              <a:spcAft>
                <a:spcPts val="0"/>
              </a:spcAft>
              <a:buNone/>
            </a:pPr>
            <a:r>
              <a:rPr lang="en" dirty="0" smtClean="0"/>
              <a:t>lsaucedo@tacomacc.edu </a:t>
            </a:r>
          </a:p>
          <a:p>
            <a:pPr marL="0" lvl="0" indent="0" algn="ctr" rtl="0">
              <a:lnSpc>
                <a:spcPct val="100000"/>
              </a:lnSpc>
              <a:spcBef>
                <a:spcPts val="600"/>
              </a:spcBef>
              <a:spcAft>
                <a:spcPts val="0"/>
              </a:spcAft>
              <a:buNone/>
            </a:pPr>
            <a:r>
              <a:rPr lang="en" dirty="0" smtClean="0"/>
              <a:t> smooi@tacomacc.edu</a:t>
            </a:r>
            <a:endParaRPr dirty="0"/>
          </a:p>
          <a:p>
            <a:pPr marL="0" lvl="0" indent="0" algn="ctr" rtl="0">
              <a:lnSpc>
                <a:spcPct val="100000"/>
              </a:lnSpc>
              <a:spcBef>
                <a:spcPts val="600"/>
              </a:spcBef>
              <a:spcAft>
                <a:spcPts val="0"/>
              </a:spcAft>
              <a:buNone/>
            </a:pPr>
            <a:endParaRPr dirty="0"/>
          </a:p>
          <a:p>
            <a:pPr marL="0" lvl="0" indent="0" algn="ctr" rtl="0">
              <a:lnSpc>
                <a:spcPct val="100000"/>
              </a:lnSpc>
              <a:spcBef>
                <a:spcPts val="600"/>
              </a:spcBef>
              <a:spcAft>
                <a:spcPts val="600"/>
              </a:spcAft>
              <a:buClr>
                <a:schemeClr val="dk1"/>
              </a:buClr>
              <a:buSzPts val="1100"/>
              <a:buFont typeface="Arial"/>
              <a:buNone/>
            </a:pPr>
            <a:endParaRPr dirty="0"/>
          </a:p>
        </p:txBody>
      </p:sp>
      <p:sp>
        <p:nvSpPr>
          <p:cNvPr id="380" name="Google Shape;380;p34"/>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53</a:t>
            </a:fld>
            <a:endParaRPr dirty="0"/>
          </a:p>
        </p:txBody>
      </p:sp>
      <p:sp>
        <p:nvSpPr>
          <p:cNvPr id="381" name="Google Shape;381;p34"/>
          <p:cNvSpPr/>
          <p:nvPr/>
        </p:nvSpPr>
        <p:spPr>
          <a:xfrm>
            <a:off x="4297540" y="1504902"/>
            <a:ext cx="548709" cy="492614"/>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gradFill>
            <a:gsLst>
              <a:gs pos="0">
                <a:schemeClr val="accent2"/>
              </a:gs>
              <a:gs pos="32000">
                <a:schemeClr val="accent3"/>
              </a:gs>
              <a:gs pos="75000">
                <a:schemeClr val="accent5"/>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Citizenship/</a:t>
            </a:r>
            <a:br>
              <a:rPr lang="en-US" dirty="0" smtClean="0"/>
            </a:br>
            <a:r>
              <a:rPr lang="en-US" dirty="0" smtClean="0"/>
              <a:t>Invalid Student’s Citizenship</a:t>
            </a:r>
            <a:br>
              <a:rPr lang="en-US" dirty="0" smtClean="0"/>
            </a:br>
            <a:endParaRPr lang="en-US" dirty="0"/>
          </a:p>
        </p:txBody>
      </p:sp>
    </p:spTree>
    <p:extLst>
      <p:ext uri="{BB962C8B-B14F-4D97-AF65-F5344CB8AC3E}">
        <p14:creationId xmlns:p14="http://schemas.microsoft.com/office/powerpoint/2010/main" val="1230594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Citizenship </a:t>
            </a:r>
            <a:r>
              <a:rPr lang="en-US" dirty="0"/>
              <a:t>/ Invalid Student’s Citizenship</a:t>
            </a:r>
            <a:br>
              <a:rPr lang="en-US" dirty="0"/>
            </a:br>
            <a:endParaRPr lang="en-US" dirty="0"/>
          </a:p>
        </p:txBody>
      </p:sp>
      <p:sp>
        <p:nvSpPr>
          <p:cNvPr id="152" name="Google Shape;152;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4" name="Picture 3"/>
          <p:cNvPicPr>
            <a:picLocks noChangeAspect="1"/>
          </p:cNvPicPr>
          <p:nvPr/>
        </p:nvPicPr>
        <p:blipFill>
          <a:blip r:embed="rId3"/>
          <a:stretch>
            <a:fillRect/>
          </a:stretch>
        </p:blipFill>
        <p:spPr>
          <a:xfrm>
            <a:off x="1652631" y="1477963"/>
            <a:ext cx="5385732" cy="923925"/>
          </a:xfrm>
          <a:prstGeom prst="rect">
            <a:avLst/>
          </a:prstGeom>
        </p:spPr>
      </p:pic>
      <p:sp>
        <p:nvSpPr>
          <p:cNvPr id="151" name="Google Shape;151;p16"/>
          <p:cNvSpPr txBox="1">
            <a:spLocks noGrp="1"/>
          </p:cNvSpPr>
          <p:nvPr>
            <p:ph type="body" idx="4294967295"/>
          </p:nvPr>
        </p:nvSpPr>
        <p:spPr>
          <a:xfrm>
            <a:off x="4068662" y="2484501"/>
            <a:ext cx="1174458" cy="678150"/>
          </a:xfrm>
          <a:prstGeom prst="rect">
            <a:avLst/>
          </a:prstGeom>
        </p:spPr>
        <p:txBody>
          <a:bodyPr spcFirstLastPara="1" wrap="square" lIns="0" tIns="0" rIns="0" bIns="0" anchor="ctr" anchorCtr="0">
            <a:noAutofit/>
          </a:bodyPr>
          <a:lstStyle/>
          <a:p>
            <a:pPr marL="0" indent="0" algn="ctr">
              <a:spcAft>
                <a:spcPts val="600"/>
              </a:spcAft>
              <a:buNone/>
            </a:pPr>
            <a:endParaRPr lang="en-US" dirty="0" smtClean="0"/>
          </a:p>
          <a:p>
            <a:pPr marL="0" indent="0" algn="ctr">
              <a:spcAft>
                <a:spcPts val="600"/>
              </a:spcAft>
              <a:buNone/>
            </a:pPr>
            <a:r>
              <a:rPr lang="en-US" dirty="0" smtClean="0"/>
              <a:t>In </a:t>
            </a:r>
            <a:r>
              <a:rPr lang="en-US" dirty="0"/>
              <a:t>COD </a:t>
            </a:r>
          </a:p>
          <a:p>
            <a:pPr marL="0" lvl="0" indent="0" algn="ctr" rtl="0">
              <a:spcBef>
                <a:spcPts val="0"/>
              </a:spcBef>
              <a:spcAft>
                <a:spcPts val="600"/>
              </a:spcAft>
              <a:buNone/>
            </a:pPr>
            <a:endParaRPr b="1" dirty="0"/>
          </a:p>
        </p:txBody>
      </p:sp>
      <p:sp>
        <p:nvSpPr>
          <p:cNvPr id="2" name="Rectangle 1"/>
          <p:cNvSpPr/>
          <p:nvPr/>
        </p:nvSpPr>
        <p:spPr>
          <a:xfrm>
            <a:off x="2020768" y="3055652"/>
            <a:ext cx="2276882" cy="815608"/>
          </a:xfrm>
          <a:prstGeom prst="rect">
            <a:avLst/>
          </a:prstGeom>
        </p:spPr>
        <p:txBody>
          <a:bodyPr wrap="square">
            <a:spAutoFit/>
          </a:bodyPr>
          <a:lstStyle/>
          <a:p>
            <a:pPr marL="457200" lvl="0" indent="-355600">
              <a:spcBef>
                <a:spcPts val="600"/>
              </a:spcBef>
              <a:buSzPts val="2000"/>
              <a:buChar char="●"/>
            </a:pPr>
            <a:r>
              <a:rPr lang="en-US" dirty="0" smtClean="0"/>
              <a:t>Check </a:t>
            </a:r>
            <a:r>
              <a:rPr lang="en-US" dirty="0"/>
              <a:t>on Rejected</a:t>
            </a:r>
          </a:p>
          <a:p>
            <a:pPr marL="457200" lvl="0" indent="-355600">
              <a:buSzPts val="2000"/>
              <a:buChar char="●"/>
            </a:pPr>
            <a:r>
              <a:rPr lang="en-US" dirty="0" smtClean="0"/>
              <a:t>Filter by the Status</a:t>
            </a:r>
          </a:p>
          <a:p>
            <a:pPr marL="457200" lvl="0" indent="-355600">
              <a:spcBef>
                <a:spcPts val="600"/>
              </a:spcBef>
              <a:buSzPts val="2000"/>
              <a:buChar char="●"/>
            </a:pPr>
            <a:r>
              <a:rPr lang="en-US" dirty="0" smtClean="0"/>
              <a:t>Apply </a:t>
            </a:r>
            <a:r>
              <a:rPr lang="en-US" dirty="0"/>
              <a:t>Filter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pic>
        <p:nvPicPr>
          <p:cNvPr id="3" name="Picture 2"/>
          <p:cNvPicPr>
            <a:picLocks noChangeAspect="1"/>
          </p:cNvPicPr>
          <p:nvPr/>
        </p:nvPicPr>
        <p:blipFill>
          <a:blip r:embed="rId2"/>
          <a:stretch>
            <a:fillRect/>
          </a:stretch>
        </p:blipFill>
        <p:spPr>
          <a:xfrm>
            <a:off x="803287" y="625642"/>
            <a:ext cx="7496175" cy="4193865"/>
          </a:xfrm>
          <a:prstGeom prst="rect">
            <a:avLst/>
          </a:prstGeom>
        </p:spPr>
      </p:pic>
    </p:spTree>
    <p:extLst>
      <p:ext uri="{BB962C8B-B14F-4D97-AF65-F5344CB8AC3E}">
        <p14:creationId xmlns:p14="http://schemas.microsoft.com/office/powerpoint/2010/main" val="2916705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pic>
        <p:nvPicPr>
          <p:cNvPr id="3" name="Picture 2"/>
          <p:cNvPicPr>
            <a:picLocks noChangeAspect="1"/>
          </p:cNvPicPr>
          <p:nvPr/>
        </p:nvPicPr>
        <p:blipFill>
          <a:blip r:embed="rId2"/>
          <a:stretch>
            <a:fillRect/>
          </a:stretch>
        </p:blipFill>
        <p:spPr>
          <a:xfrm>
            <a:off x="1462087" y="1200150"/>
            <a:ext cx="6219825" cy="2743200"/>
          </a:xfrm>
          <a:prstGeom prst="rect">
            <a:avLst/>
          </a:prstGeom>
        </p:spPr>
      </p:pic>
    </p:spTree>
    <p:extLst>
      <p:ext uri="{BB962C8B-B14F-4D97-AF65-F5344CB8AC3E}">
        <p14:creationId xmlns:p14="http://schemas.microsoft.com/office/powerpoint/2010/main" val="3768594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ltshire template">
  <a:themeElements>
    <a:clrScheme name="Custom 347">
      <a:dk1>
        <a:srgbClr val="3F3333"/>
      </a:dk1>
      <a:lt1>
        <a:srgbClr val="FFFFFF"/>
      </a:lt1>
      <a:dk2>
        <a:srgbClr val="918484"/>
      </a:dk2>
      <a:lt2>
        <a:srgbClr val="F0EBE6"/>
      </a:lt2>
      <a:accent1>
        <a:srgbClr val="9CA33C"/>
      </a:accent1>
      <a:accent2>
        <a:srgbClr val="FCD104"/>
      </a:accent2>
      <a:accent3>
        <a:srgbClr val="FF9B28"/>
      </a:accent3>
      <a:accent4>
        <a:srgbClr val="EC2928"/>
      </a:accent4>
      <a:accent5>
        <a:srgbClr val="A7362F"/>
      </a:accent5>
      <a:accent6>
        <a:srgbClr val="C56B18"/>
      </a:accent6>
      <a:hlink>
        <a:srgbClr val="A7362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1444</TotalTime>
  <Words>1210</Words>
  <Application>Microsoft Office PowerPoint</Application>
  <PresentationFormat>On-screen Show (16:9)</PresentationFormat>
  <Paragraphs>157</Paragraphs>
  <Slides>53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Calibri</vt:lpstr>
      <vt:lpstr>Merriweather Light</vt:lpstr>
      <vt:lpstr>Vidaloka</vt:lpstr>
      <vt:lpstr>Arial</vt:lpstr>
      <vt:lpstr>Abril Fatface</vt:lpstr>
      <vt:lpstr>Times New Roman</vt:lpstr>
      <vt:lpstr>Wiltshire template</vt:lpstr>
      <vt:lpstr> Top 10 Loan Rejects and Troubleshooting</vt:lpstr>
      <vt:lpstr>Presenters</vt:lpstr>
      <vt:lpstr>Top 10 Loan Rejects</vt:lpstr>
      <vt:lpstr> Before we start our presentation, I just want to say, we are Lucky we are not dealing with Sequestration and Sula.</vt:lpstr>
      <vt:lpstr>TCC’S Federal Loan Process</vt:lpstr>
      <vt:lpstr>Citizenship/ Invalid Student’s Citizenship </vt:lpstr>
      <vt:lpstr> Citizenship / Invalid Student’s Citizenship </vt:lpstr>
      <vt:lpstr>PowerPoint Presentation</vt:lpstr>
      <vt:lpstr>PowerPoint Presentation</vt:lpstr>
      <vt:lpstr>PowerPoint Presentation</vt:lpstr>
      <vt:lpstr>PowerPoint Presentation</vt:lpstr>
      <vt:lpstr>  Navigation:  NavBar &gt; Navigator &gt; Financial Aid &gt; Loans &gt; Direct Lending Reconciliation &gt; Loans on Hold Report </vt:lpstr>
      <vt:lpstr>Check Invalid Student’s Citizenship</vt:lpstr>
      <vt:lpstr>PowerPoint Presentation</vt:lpstr>
      <vt:lpstr>HS Diploma, GED, ATB</vt:lpstr>
      <vt:lpstr>High School Diploma Rejects</vt:lpstr>
      <vt:lpstr>PowerPoint Presentation</vt:lpstr>
      <vt:lpstr>PowerPoint Presentation</vt:lpstr>
      <vt:lpstr>Student Address is Incomplete </vt:lpstr>
      <vt:lpstr>PowerPoint Presentation</vt:lpstr>
      <vt:lpstr>PowerPoint Presentation</vt:lpstr>
      <vt:lpstr>PowerPoint Presentation</vt:lpstr>
      <vt:lpstr>PowerPoint Presentation</vt:lpstr>
      <vt:lpstr>Consortium Agreements</vt:lpstr>
      <vt:lpstr>Consortium Agreements Student is enrolled in less than half time at your school.  FA Term has to be Overridden</vt:lpstr>
      <vt:lpstr>Enrollment Status is Invalid</vt:lpstr>
      <vt:lpstr> Navigation:  NavBar &gt; Navigator &gt; Financial Aid &gt; Financial Aid Term &gt; Maintain Student FA Term </vt:lpstr>
      <vt:lpstr>A picture is worth a thousand words</vt:lpstr>
      <vt:lpstr>PowerPoint Presentation</vt:lpstr>
      <vt:lpstr>PowerPoint Presentation</vt:lpstr>
      <vt:lpstr>Program Plan Stack</vt:lpstr>
      <vt:lpstr>PowerPoint Presentation</vt:lpstr>
      <vt:lpstr>PowerPoint Presentation</vt:lpstr>
      <vt:lpstr>PowerPoint Presentation</vt:lpstr>
      <vt:lpstr>Loan Limits (Transfer Students)</vt:lpstr>
      <vt:lpstr>PowerPoint Presentation</vt:lpstr>
      <vt:lpstr>PowerPoint Presentation</vt:lpstr>
      <vt:lpstr>PowerPoint Presentation</vt:lpstr>
      <vt:lpstr>Duplicate Match on CPS</vt:lpstr>
      <vt:lpstr>PowerPoint Presentation</vt:lpstr>
      <vt:lpstr>PowerPoint Presentation</vt:lpstr>
      <vt:lpstr>PowerPoint Presentation</vt:lpstr>
      <vt:lpstr>PowerPoint Presentation</vt:lpstr>
      <vt:lpstr>PowerPoint Presentation</vt:lpstr>
      <vt:lpstr>Expected Graduation Date</vt:lpstr>
      <vt:lpstr>Records and Enrollment will add the  Expected Graduation date</vt:lpstr>
      <vt:lpstr>PowerPoint Presentation</vt:lpstr>
      <vt:lpstr>PowerPoint Presentation</vt:lpstr>
      <vt:lpstr>Funds not Recorded on the System</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Mooi, Susan</dc:creator>
  <cp:lastModifiedBy>Kelly Forsberg</cp:lastModifiedBy>
  <cp:revision>81</cp:revision>
  <dcterms:modified xsi:type="dcterms:W3CDTF">2022-10-20T23:28:55Z</dcterms:modified>
</cp:coreProperties>
</file>