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28"/>
  </p:notesMasterIdLst>
  <p:handoutMasterIdLst>
    <p:handoutMasterId r:id="rId29"/>
  </p:handoutMasterIdLst>
  <p:sldIdLst>
    <p:sldId id="259" r:id="rId5"/>
    <p:sldId id="627" r:id="rId6"/>
    <p:sldId id="628" r:id="rId7"/>
    <p:sldId id="402" r:id="rId8"/>
    <p:sldId id="543" r:id="rId9"/>
    <p:sldId id="262" r:id="rId10"/>
    <p:sldId id="688" r:id="rId11"/>
    <p:sldId id="701" r:id="rId12"/>
    <p:sldId id="752" r:id="rId13"/>
    <p:sldId id="758" r:id="rId14"/>
    <p:sldId id="689" r:id="rId15"/>
    <p:sldId id="712" r:id="rId16"/>
    <p:sldId id="753" r:id="rId17"/>
    <p:sldId id="582" r:id="rId18"/>
    <p:sldId id="745" r:id="rId19"/>
    <p:sldId id="754" r:id="rId20"/>
    <p:sldId id="755" r:id="rId21"/>
    <p:sldId id="759" r:id="rId22"/>
    <p:sldId id="757" r:id="rId23"/>
    <p:sldId id="756" r:id="rId24"/>
    <p:sldId id="698" r:id="rId25"/>
    <p:sldId id="281" r:id="rId26"/>
    <p:sldId id="261" r:id="rId27"/>
  </p:sldIdLst>
  <p:sldSz cx="9144000" cy="6858000" type="screen4x3"/>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9" autoAdjust="0"/>
    <p:restoredTop sz="88645" autoAdjust="0"/>
  </p:normalViewPr>
  <p:slideViewPr>
    <p:cSldViewPr snapToGrid="0">
      <p:cViewPr varScale="1">
        <p:scale>
          <a:sx n="102" d="100"/>
          <a:sy n="102" d="100"/>
        </p:scale>
        <p:origin x="1974" y="102"/>
      </p:cViewPr>
      <p:guideLst>
        <p:guide orient="horz" pos="3144"/>
        <p:guide pos="2880"/>
      </p:guideLst>
    </p:cSldViewPr>
  </p:slideViewPr>
  <p:notesTextViewPr>
    <p:cViewPr>
      <p:scale>
        <a:sx n="3" d="2"/>
        <a:sy n="3" d="2"/>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10/7/2022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10/7/2022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87384A02-D147-49A8-A06D-A5C08FF69055}" type="slidenum">
              <a:rPr lang="en-US" smtClean="0"/>
              <a:t>1</a:t>
            </a:fld>
            <a:endParaRPr lang="en-US" dirty="0"/>
          </a:p>
        </p:txBody>
      </p:sp>
    </p:spTree>
    <p:extLst>
      <p:ext uri="{BB962C8B-B14F-4D97-AF65-F5344CB8AC3E}">
        <p14:creationId xmlns:p14="http://schemas.microsoft.com/office/powerpoint/2010/main" val="193054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384A02-D147-49A8-A06D-A5C08FF69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532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6</a:t>
            </a:fld>
            <a:endParaRPr lang="en-US"/>
          </a:p>
        </p:txBody>
      </p:sp>
    </p:spTree>
    <p:extLst>
      <p:ext uri="{BB962C8B-B14F-4D97-AF65-F5344CB8AC3E}">
        <p14:creationId xmlns:p14="http://schemas.microsoft.com/office/powerpoint/2010/main" val="354217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22</a:t>
            </a:fld>
            <a:endParaRPr lang="en-US"/>
          </a:p>
        </p:txBody>
      </p:sp>
    </p:spTree>
    <p:extLst>
      <p:ext uri="{BB962C8B-B14F-4D97-AF65-F5344CB8AC3E}">
        <p14:creationId xmlns:p14="http://schemas.microsoft.com/office/powerpoint/2010/main" val="3232523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10/7/2022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10/7/2022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789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3"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10/7/2022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custDataLst>
      <p:tags r:id="rId1"/>
    </p:custDataLst>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10/7/2022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10/7/2022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10/7/2022</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10/7/2022</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10/7/2022</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10/7/2022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10/7/2022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887" y="3619500"/>
            <a:ext cx="8542885" cy="1024807"/>
          </a:xfrm>
        </p:spPr>
        <p:txBody>
          <a:bodyPr/>
          <a:lstStyle/>
          <a:p>
            <a:r>
              <a:rPr lang="en-US" dirty="0"/>
              <a:t>Work Study Processing resources</a:t>
            </a:r>
            <a:br>
              <a:rPr lang="en-US" dirty="0"/>
            </a:br>
            <a:r>
              <a:rPr lang="en-US" dirty="0"/>
              <a:t>(FWS, SWS &amp; WFWS)</a:t>
            </a:r>
          </a:p>
        </p:txBody>
      </p:sp>
      <p:sp>
        <p:nvSpPr>
          <p:cNvPr id="6" name="Text Placeholder 5"/>
          <p:cNvSpPr>
            <a:spLocks noGrp="1"/>
          </p:cNvSpPr>
          <p:nvPr>
            <p:ph type="body" sz="quarter" idx="10"/>
          </p:nvPr>
        </p:nvSpPr>
        <p:spPr>
          <a:xfrm>
            <a:off x="369887" y="5328746"/>
            <a:ext cx="6430306" cy="1400114"/>
          </a:xfrm>
        </p:spPr>
        <p:txBody>
          <a:bodyPr/>
          <a:lstStyle/>
          <a:p>
            <a:endParaRPr lang="en-US" dirty="0"/>
          </a:p>
          <a:p>
            <a:r>
              <a:rPr lang="en-US" dirty="0"/>
              <a:t>FA ERP Support</a:t>
            </a:r>
          </a:p>
          <a:p>
            <a:r>
              <a:rPr lang="en-US" dirty="0"/>
              <a:t>October 2022</a:t>
            </a:r>
          </a:p>
        </p:txBody>
      </p:sp>
    </p:spTree>
    <p:custDataLst>
      <p:tags r:id="rId1"/>
    </p:custDataLst>
    <p:extLst>
      <p:ext uri="{BB962C8B-B14F-4D97-AF65-F5344CB8AC3E}">
        <p14:creationId xmlns:p14="http://schemas.microsoft.com/office/powerpoint/2010/main" val="3283783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1E4A78-371A-4CB6-A2CE-131BAF041523}"/>
              </a:ext>
            </a:extLst>
          </p:cNvPr>
          <p:cNvSpPr>
            <a:spLocks noGrp="1"/>
          </p:cNvSpPr>
          <p:nvPr>
            <p:ph type="sldNum" sz="quarter" idx="12"/>
          </p:nvPr>
        </p:nvSpPr>
        <p:spPr/>
        <p:txBody>
          <a:bodyPr/>
          <a:lstStyle/>
          <a:p>
            <a:fld id="{DEE5BC03-7CE3-4FE3-BC0A-0ACCA8AC1F24}" type="slidenum">
              <a:rPr lang="en-US" smtClean="0"/>
              <a:pPr/>
              <a:t>10</a:t>
            </a:fld>
            <a:endParaRPr lang="en-US" dirty="0"/>
          </a:p>
        </p:txBody>
      </p:sp>
      <p:sp>
        <p:nvSpPr>
          <p:cNvPr id="3" name="Title 4">
            <a:extLst>
              <a:ext uri="{FF2B5EF4-FFF2-40B4-BE49-F238E27FC236}">
                <a16:creationId xmlns:a16="http://schemas.microsoft.com/office/drawing/2014/main" id="{FD5E50BF-B8FA-4760-A243-D386A75DFB7B}"/>
              </a:ext>
            </a:extLst>
          </p:cNvPr>
          <p:cNvSpPr txBox="1">
            <a:spLocks/>
          </p:cNvSpPr>
          <p:nvPr/>
        </p:nvSpPr>
        <p:spPr>
          <a:xfrm>
            <a:off x="536860" y="1329219"/>
            <a:ext cx="8336975" cy="7970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Find My Potential Students!</a:t>
            </a:r>
          </a:p>
        </p:txBody>
      </p:sp>
      <p:sp>
        <p:nvSpPr>
          <p:cNvPr id="4" name="Content Placeholder 5">
            <a:extLst>
              <a:ext uri="{FF2B5EF4-FFF2-40B4-BE49-F238E27FC236}">
                <a16:creationId xmlns:a16="http://schemas.microsoft.com/office/drawing/2014/main" id="{4E95A174-7A40-4E87-867E-3717A4DA67DB}"/>
              </a:ext>
            </a:extLst>
          </p:cNvPr>
          <p:cNvSpPr txBox="1">
            <a:spLocks/>
          </p:cNvSpPr>
          <p:nvPr/>
        </p:nvSpPr>
        <p:spPr>
          <a:xfrm>
            <a:off x="536860" y="2126289"/>
            <a:ext cx="8426165" cy="37570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How to find students to consider awarding Work Study:</a:t>
            </a:r>
          </a:p>
          <a:p>
            <a:r>
              <a:rPr lang="en-US" sz="2400" dirty="0"/>
              <a:t>QCS_FA_APPLIED_4_WORKSTUDY_1</a:t>
            </a:r>
          </a:p>
          <a:p>
            <a:pPr lvl="1"/>
            <a:r>
              <a:rPr lang="en-US" sz="2000" dirty="0"/>
              <a:t>Official EFC, marked 'Yes' on FAFSA, SAP is not ‘Not Meets’</a:t>
            </a:r>
          </a:p>
          <a:p>
            <a:r>
              <a:rPr lang="en-US" sz="2400" dirty="0"/>
              <a:t>QCS_FA_APPLIED_4_WORKSTUDY_2</a:t>
            </a:r>
          </a:p>
          <a:p>
            <a:pPr lvl="1"/>
            <a:r>
              <a:rPr lang="en-US" sz="2000" dirty="0"/>
              <a:t>Same as above, plus a checklist prompt</a:t>
            </a:r>
          </a:p>
        </p:txBody>
      </p:sp>
    </p:spTree>
    <p:extLst>
      <p:ext uri="{BB962C8B-B14F-4D97-AF65-F5344CB8AC3E}">
        <p14:creationId xmlns:p14="http://schemas.microsoft.com/office/powerpoint/2010/main" val="54268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19540" y="220929"/>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lgn="ctr">
              <a:buNone/>
            </a:pPr>
            <a:endParaRPr lang="en-US" sz="4000" b="1" dirty="0"/>
          </a:p>
          <a:p>
            <a:pPr marL="0" indent="0" algn="ctr">
              <a:buNone/>
            </a:pPr>
            <a:r>
              <a:rPr lang="en-US" sz="4000" b="1" dirty="0"/>
              <a:t>Reconciliation: HCM Queries</a:t>
            </a:r>
          </a:p>
        </p:txBody>
      </p:sp>
    </p:spTree>
    <p:extLst>
      <p:ext uri="{BB962C8B-B14F-4D97-AF65-F5344CB8AC3E}">
        <p14:creationId xmlns:p14="http://schemas.microsoft.com/office/powerpoint/2010/main" val="3119057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0BD3CC-A72D-48B3-8389-EF7BBC861556}"/>
              </a:ext>
            </a:extLst>
          </p:cNvPr>
          <p:cNvSpPr>
            <a:spLocks noGrp="1"/>
          </p:cNvSpPr>
          <p:nvPr>
            <p:ph type="sldNum" sz="quarter" idx="12"/>
          </p:nvPr>
        </p:nvSpPr>
        <p:spPr/>
        <p:txBody>
          <a:bodyPr/>
          <a:lstStyle/>
          <a:p>
            <a:fld id="{DEE5BC03-7CE3-4FE3-BC0A-0ACCA8AC1F24}" type="slidenum">
              <a:rPr lang="en-US" smtClean="0"/>
              <a:pPr/>
              <a:t>12</a:t>
            </a:fld>
            <a:endParaRPr lang="en-US" dirty="0"/>
          </a:p>
        </p:txBody>
      </p:sp>
      <p:sp>
        <p:nvSpPr>
          <p:cNvPr id="4" name="TextBox 2">
            <a:extLst>
              <a:ext uri="{FF2B5EF4-FFF2-40B4-BE49-F238E27FC236}">
                <a16:creationId xmlns:a16="http://schemas.microsoft.com/office/drawing/2014/main" id="{F043AC07-DBB1-4B78-BEF7-85C75B435618}"/>
              </a:ext>
            </a:extLst>
          </p:cNvPr>
          <p:cNvSpPr txBox="1"/>
          <p:nvPr/>
        </p:nvSpPr>
        <p:spPr>
          <a:xfrm>
            <a:off x="691468" y="1594438"/>
            <a:ext cx="7601927"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HCM Pillar &gt; Navigator &gt; Reporting Tools &gt; Query &gt; Query Viewer</a:t>
            </a:r>
          </a:p>
        </p:txBody>
      </p:sp>
      <p:sp>
        <p:nvSpPr>
          <p:cNvPr id="7" name="TextBox 6">
            <a:extLst>
              <a:ext uri="{FF2B5EF4-FFF2-40B4-BE49-F238E27FC236}">
                <a16:creationId xmlns:a16="http://schemas.microsoft.com/office/drawing/2014/main" id="{2FCD0341-3EFD-4B7F-9849-C7A58E5C7200}"/>
              </a:ext>
            </a:extLst>
          </p:cNvPr>
          <p:cNvSpPr txBox="1"/>
          <p:nvPr/>
        </p:nvSpPr>
        <p:spPr>
          <a:xfrm>
            <a:off x="6438900" y="2337452"/>
            <a:ext cx="2093806" cy="3693319"/>
          </a:xfrm>
          <a:prstGeom prst="rect">
            <a:avLst/>
          </a:prstGeom>
          <a:solidFill>
            <a:schemeClr val="bg1"/>
          </a:solidFill>
          <a:ln>
            <a:solidFill>
              <a:schemeClr val="tx1"/>
            </a:solidFill>
          </a:ln>
        </p:spPr>
        <p:txBody>
          <a:bodyPr wrap="square" rtlCol="0">
            <a:spAutoFit/>
          </a:bodyPr>
          <a:lstStyle/>
          <a:p>
            <a:r>
              <a:rPr lang="en-US" dirty="0"/>
              <a:t>Access to the HCM pillar is different amongst institutions. Some have this security while others do not, this is up to the pillar leads or security administrators at each school to decide of granting access.</a:t>
            </a:r>
          </a:p>
        </p:txBody>
      </p:sp>
      <p:sp>
        <p:nvSpPr>
          <p:cNvPr id="6" name="Text Placeholder 2">
            <a:extLst>
              <a:ext uri="{FF2B5EF4-FFF2-40B4-BE49-F238E27FC236}">
                <a16:creationId xmlns:a16="http://schemas.microsoft.com/office/drawing/2014/main" id="{A21E683A-B443-482C-94AE-C335FAA79333}"/>
              </a:ext>
            </a:extLst>
          </p:cNvPr>
          <p:cNvSpPr txBox="1">
            <a:spLocks/>
          </p:cNvSpPr>
          <p:nvPr/>
        </p:nvSpPr>
        <p:spPr>
          <a:xfrm>
            <a:off x="374645" y="2195192"/>
            <a:ext cx="5978529" cy="3336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CTC_172_WS_RPTD_TIME </a:t>
            </a:r>
          </a:p>
          <a:p>
            <a:pPr lvl="1"/>
            <a:r>
              <a:rPr lang="en-US" sz="2000" dirty="0"/>
              <a:t>Provides WS time sheet information</a:t>
            </a:r>
          </a:p>
          <a:p>
            <a:r>
              <a:rPr lang="en-US" sz="2400" dirty="0"/>
              <a:t>QHC_PY_WORKSTUDY_PROMPTED</a:t>
            </a:r>
          </a:p>
          <a:p>
            <a:pPr lvl="1"/>
            <a:r>
              <a:rPr lang="en-US" sz="2000" dirty="0"/>
              <a:t>Assists with providing paid payroll information and budget strings</a:t>
            </a:r>
          </a:p>
        </p:txBody>
      </p:sp>
    </p:spTree>
    <p:extLst>
      <p:ext uri="{BB962C8B-B14F-4D97-AF65-F5344CB8AC3E}">
        <p14:creationId xmlns:p14="http://schemas.microsoft.com/office/powerpoint/2010/main" val="2462885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19540" y="220929"/>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lgn="ctr">
              <a:buNone/>
            </a:pPr>
            <a:endParaRPr lang="en-US" sz="4000" b="1" dirty="0"/>
          </a:p>
          <a:p>
            <a:pPr marL="0" indent="0" algn="ctr">
              <a:buNone/>
            </a:pPr>
            <a:r>
              <a:rPr lang="en-US" sz="4000" b="1" dirty="0"/>
              <a:t>Reconciliation: CS Queries</a:t>
            </a:r>
          </a:p>
        </p:txBody>
      </p:sp>
    </p:spTree>
    <p:extLst>
      <p:ext uri="{BB962C8B-B14F-4D97-AF65-F5344CB8AC3E}">
        <p14:creationId xmlns:p14="http://schemas.microsoft.com/office/powerpoint/2010/main" val="233641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19540" y="220929"/>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lgn="ctr">
              <a:buNone/>
            </a:pPr>
            <a:r>
              <a:rPr lang="en-US" sz="4000" b="1" dirty="0"/>
              <a:t>Initial Setup: State Work Study Report</a:t>
            </a:r>
          </a:p>
        </p:txBody>
      </p:sp>
    </p:spTree>
    <p:extLst>
      <p:ext uri="{BB962C8B-B14F-4D97-AF65-F5344CB8AC3E}">
        <p14:creationId xmlns:p14="http://schemas.microsoft.com/office/powerpoint/2010/main" val="125093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0BD3CC-A72D-48B3-8389-EF7BBC861556}"/>
              </a:ext>
            </a:extLst>
          </p:cNvPr>
          <p:cNvSpPr>
            <a:spLocks noGrp="1"/>
          </p:cNvSpPr>
          <p:nvPr>
            <p:ph type="sldNum" sz="quarter" idx="12"/>
          </p:nvPr>
        </p:nvSpPr>
        <p:spPr/>
        <p:txBody>
          <a:bodyPr/>
          <a:lstStyle/>
          <a:p>
            <a:fld id="{DEE5BC03-7CE3-4FE3-BC0A-0ACCA8AC1F24}" type="slidenum">
              <a:rPr lang="en-US" smtClean="0"/>
              <a:pPr/>
              <a:t>15</a:t>
            </a:fld>
            <a:endParaRPr lang="en-US" dirty="0"/>
          </a:p>
        </p:txBody>
      </p:sp>
      <p:sp>
        <p:nvSpPr>
          <p:cNvPr id="4" name="TextBox 2">
            <a:extLst>
              <a:ext uri="{FF2B5EF4-FFF2-40B4-BE49-F238E27FC236}">
                <a16:creationId xmlns:a16="http://schemas.microsoft.com/office/drawing/2014/main" id="{F043AC07-DBB1-4B78-BEF7-85C75B435618}"/>
              </a:ext>
            </a:extLst>
          </p:cNvPr>
          <p:cNvSpPr txBox="1"/>
          <p:nvPr/>
        </p:nvSpPr>
        <p:spPr>
          <a:xfrm>
            <a:off x="691468" y="1594438"/>
            <a:ext cx="7601927"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Navigator &gt; Set Up SACR &gt; Product Related &gt; Financial Aid &gt; CTC Custom &gt; State Work Study Report</a:t>
            </a:r>
          </a:p>
        </p:txBody>
      </p:sp>
      <p:sp>
        <p:nvSpPr>
          <p:cNvPr id="7" name="TextBox 6">
            <a:extLst>
              <a:ext uri="{FF2B5EF4-FFF2-40B4-BE49-F238E27FC236}">
                <a16:creationId xmlns:a16="http://schemas.microsoft.com/office/drawing/2014/main" id="{2FCD0341-3EFD-4B7F-9849-C7A58E5C7200}"/>
              </a:ext>
            </a:extLst>
          </p:cNvPr>
          <p:cNvSpPr txBox="1"/>
          <p:nvPr/>
        </p:nvSpPr>
        <p:spPr>
          <a:xfrm>
            <a:off x="5986138" y="3167421"/>
            <a:ext cx="2940859" cy="2031325"/>
          </a:xfrm>
          <a:prstGeom prst="rect">
            <a:avLst/>
          </a:prstGeom>
          <a:solidFill>
            <a:schemeClr val="bg1"/>
          </a:solidFill>
          <a:ln>
            <a:solidFill>
              <a:schemeClr val="tx1"/>
            </a:solidFill>
          </a:ln>
        </p:spPr>
        <p:txBody>
          <a:bodyPr wrap="square" rtlCol="0">
            <a:spAutoFit/>
          </a:bodyPr>
          <a:lstStyle/>
          <a:p>
            <a:r>
              <a:rPr lang="en-US" dirty="0"/>
              <a:t>The State Work Study Report configuration enables the ability to run the CS Work Study Queries. In-depth steps to setup these screens are found in the Aid Year Rollover Guide.</a:t>
            </a:r>
          </a:p>
        </p:txBody>
      </p:sp>
      <p:pic>
        <p:nvPicPr>
          <p:cNvPr id="5" name="Picture 4">
            <a:extLst>
              <a:ext uri="{FF2B5EF4-FFF2-40B4-BE49-F238E27FC236}">
                <a16:creationId xmlns:a16="http://schemas.microsoft.com/office/drawing/2014/main" id="{72B91144-47A0-4F01-8568-52DED763BC6B}"/>
              </a:ext>
            </a:extLst>
          </p:cNvPr>
          <p:cNvPicPr>
            <a:picLocks noChangeAspect="1"/>
          </p:cNvPicPr>
          <p:nvPr/>
        </p:nvPicPr>
        <p:blipFill>
          <a:blip r:embed="rId2"/>
          <a:stretch>
            <a:fillRect/>
          </a:stretch>
        </p:blipFill>
        <p:spPr>
          <a:xfrm>
            <a:off x="691468" y="2355655"/>
            <a:ext cx="4528232" cy="41741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02943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0BD3CC-A72D-48B3-8389-EF7BBC861556}"/>
              </a:ext>
            </a:extLst>
          </p:cNvPr>
          <p:cNvSpPr>
            <a:spLocks noGrp="1"/>
          </p:cNvSpPr>
          <p:nvPr>
            <p:ph type="sldNum" sz="quarter" idx="12"/>
          </p:nvPr>
        </p:nvSpPr>
        <p:spPr/>
        <p:txBody>
          <a:bodyPr/>
          <a:lstStyle/>
          <a:p>
            <a:fld id="{DEE5BC03-7CE3-4FE3-BC0A-0ACCA8AC1F24}" type="slidenum">
              <a:rPr lang="en-US" smtClean="0"/>
              <a:pPr/>
              <a:t>16</a:t>
            </a:fld>
            <a:endParaRPr lang="en-US" dirty="0"/>
          </a:p>
        </p:txBody>
      </p:sp>
      <p:sp>
        <p:nvSpPr>
          <p:cNvPr id="4" name="TextBox 2">
            <a:extLst>
              <a:ext uri="{FF2B5EF4-FFF2-40B4-BE49-F238E27FC236}">
                <a16:creationId xmlns:a16="http://schemas.microsoft.com/office/drawing/2014/main" id="{F043AC07-DBB1-4B78-BEF7-85C75B435618}"/>
              </a:ext>
            </a:extLst>
          </p:cNvPr>
          <p:cNvSpPr txBox="1"/>
          <p:nvPr/>
        </p:nvSpPr>
        <p:spPr>
          <a:xfrm>
            <a:off x="691468" y="1594438"/>
            <a:ext cx="7601927"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Navigator &gt; Set Up SACR &gt; Product Related &gt; Financial Aid &gt; CTC Custom &gt; State Work Study Report</a:t>
            </a:r>
          </a:p>
        </p:txBody>
      </p:sp>
      <p:sp>
        <p:nvSpPr>
          <p:cNvPr id="7" name="TextBox 6">
            <a:extLst>
              <a:ext uri="{FF2B5EF4-FFF2-40B4-BE49-F238E27FC236}">
                <a16:creationId xmlns:a16="http://schemas.microsoft.com/office/drawing/2014/main" id="{2FCD0341-3EFD-4B7F-9849-C7A58E5C7200}"/>
              </a:ext>
            </a:extLst>
          </p:cNvPr>
          <p:cNvSpPr txBox="1"/>
          <p:nvPr/>
        </p:nvSpPr>
        <p:spPr>
          <a:xfrm>
            <a:off x="6410325" y="3167421"/>
            <a:ext cx="2516672" cy="2308324"/>
          </a:xfrm>
          <a:prstGeom prst="rect">
            <a:avLst/>
          </a:prstGeom>
          <a:solidFill>
            <a:schemeClr val="bg1"/>
          </a:solidFill>
          <a:ln>
            <a:solidFill>
              <a:schemeClr val="tx1"/>
            </a:solidFill>
          </a:ln>
        </p:spPr>
        <p:txBody>
          <a:bodyPr wrap="square" rtlCol="0">
            <a:spAutoFit/>
          </a:bodyPr>
          <a:lstStyle/>
          <a:p>
            <a:r>
              <a:rPr lang="en-US" dirty="0"/>
              <a:t>On the 2</a:t>
            </a:r>
            <a:r>
              <a:rPr lang="en-US" baseline="30000" dirty="0"/>
              <a:t>nd</a:t>
            </a:r>
            <a:r>
              <a:rPr lang="en-US" dirty="0"/>
              <a:t> Tab, make sure you have all your Work Study System item types and Earnings Codes are mapped correctly for the Aid Year you will be running reports for.</a:t>
            </a:r>
          </a:p>
        </p:txBody>
      </p:sp>
      <p:pic>
        <p:nvPicPr>
          <p:cNvPr id="3" name="Picture 2">
            <a:extLst>
              <a:ext uri="{FF2B5EF4-FFF2-40B4-BE49-F238E27FC236}">
                <a16:creationId xmlns:a16="http://schemas.microsoft.com/office/drawing/2014/main" id="{783C1AE2-F797-481E-8FCF-C8021E4061AA}"/>
              </a:ext>
            </a:extLst>
          </p:cNvPr>
          <p:cNvPicPr>
            <a:picLocks noChangeAspect="1"/>
          </p:cNvPicPr>
          <p:nvPr/>
        </p:nvPicPr>
        <p:blipFill>
          <a:blip r:embed="rId2"/>
          <a:stretch>
            <a:fillRect/>
          </a:stretch>
        </p:blipFill>
        <p:spPr>
          <a:xfrm>
            <a:off x="457715" y="2514599"/>
            <a:ext cx="5433220" cy="37667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49099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0BD3CC-A72D-48B3-8389-EF7BBC861556}"/>
              </a:ext>
            </a:extLst>
          </p:cNvPr>
          <p:cNvSpPr>
            <a:spLocks noGrp="1"/>
          </p:cNvSpPr>
          <p:nvPr>
            <p:ph type="sldNum" sz="quarter" idx="12"/>
          </p:nvPr>
        </p:nvSpPr>
        <p:spPr/>
        <p:txBody>
          <a:bodyPr/>
          <a:lstStyle/>
          <a:p>
            <a:fld id="{DEE5BC03-7CE3-4FE3-BC0A-0ACCA8AC1F24}" type="slidenum">
              <a:rPr lang="en-US" smtClean="0"/>
              <a:pPr/>
              <a:t>17</a:t>
            </a:fld>
            <a:endParaRPr lang="en-US" dirty="0"/>
          </a:p>
        </p:txBody>
      </p:sp>
      <p:sp>
        <p:nvSpPr>
          <p:cNvPr id="4" name="TextBox 2">
            <a:extLst>
              <a:ext uri="{FF2B5EF4-FFF2-40B4-BE49-F238E27FC236}">
                <a16:creationId xmlns:a16="http://schemas.microsoft.com/office/drawing/2014/main" id="{F043AC07-DBB1-4B78-BEF7-85C75B435618}"/>
              </a:ext>
            </a:extLst>
          </p:cNvPr>
          <p:cNvSpPr txBox="1"/>
          <p:nvPr/>
        </p:nvSpPr>
        <p:spPr>
          <a:xfrm>
            <a:off x="691468" y="1594438"/>
            <a:ext cx="7601927"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HCM Pillar &gt; Navigator &gt; Reporting Tools &gt; Query &gt; Query Viewer</a:t>
            </a:r>
          </a:p>
        </p:txBody>
      </p:sp>
      <p:sp>
        <p:nvSpPr>
          <p:cNvPr id="6" name="Text Placeholder 2">
            <a:extLst>
              <a:ext uri="{FF2B5EF4-FFF2-40B4-BE49-F238E27FC236}">
                <a16:creationId xmlns:a16="http://schemas.microsoft.com/office/drawing/2014/main" id="{A21E683A-B443-482C-94AE-C335FAA79333}"/>
              </a:ext>
            </a:extLst>
          </p:cNvPr>
          <p:cNvSpPr txBox="1">
            <a:spLocks/>
          </p:cNvSpPr>
          <p:nvPr/>
        </p:nvSpPr>
        <p:spPr>
          <a:xfrm>
            <a:off x="374645" y="2195192"/>
            <a:ext cx="5978529" cy="3336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QCS_FA_WORKSTUDY_PAY_PERIOD </a:t>
            </a:r>
          </a:p>
          <a:p>
            <a:pPr lvl="1"/>
            <a:r>
              <a:rPr lang="en-US" sz="1800" dirty="0"/>
              <a:t>Payroll information based on Pay Period</a:t>
            </a:r>
          </a:p>
          <a:p>
            <a:r>
              <a:rPr lang="en-US" sz="2400" dirty="0"/>
              <a:t>QCS_FA_WORKSTUDY_TERM</a:t>
            </a:r>
          </a:p>
          <a:p>
            <a:pPr lvl="1"/>
            <a:r>
              <a:rPr lang="en-US" sz="2000" dirty="0"/>
              <a:t>Payroll information based on Term</a:t>
            </a:r>
          </a:p>
          <a:p>
            <a:pPr lvl="1"/>
            <a:endParaRPr lang="en-US" sz="2000" dirty="0"/>
          </a:p>
          <a:p>
            <a:pPr lvl="1"/>
            <a:endParaRPr lang="en-US" sz="2000" dirty="0"/>
          </a:p>
          <a:p>
            <a:pPr marL="457200" lvl="1" indent="0">
              <a:buNone/>
            </a:pPr>
            <a:endParaRPr lang="en-US" sz="2000" dirty="0"/>
          </a:p>
          <a:p>
            <a:pPr marL="457200" lvl="1" indent="0">
              <a:buNone/>
            </a:pPr>
            <a:r>
              <a:rPr lang="en-US" sz="2000" dirty="0"/>
              <a:t>These queries MUST be run in Schedule Query as they </a:t>
            </a:r>
            <a:r>
              <a:rPr lang="en-US" sz="2000"/>
              <a:t>are Cross-Pillar</a:t>
            </a:r>
            <a:endParaRPr lang="en-US" sz="2000" dirty="0"/>
          </a:p>
        </p:txBody>
      </p:sp>
    </p:spTree>
    <p:extLst>
      <p:ext uri="{BB962C8B-B14F-4D97-AF65-F5344CB8AC3E}">
        <p14:creationId xmlns:p14="http://schemas.microsoft.com/office/powerpoint/2010/main" val="544869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1E4A78-371A-4CB6-A2CE-131BAF041523}"/>
              </a:ext>
            </a:extLst>
          </p:cNvPr>
          <p:cNvSpPr>
            <a:spLocks noGrp="1"/>
          </p:cNvSpPr>
          <p:nvPr>
            <p:ph type="sldNum" sz="quarter" idx="12"/>
          </p:nvPr>
        </p:nvSpPr>
        <p:spPr/>
        <p:txBody>
          <a:bodyPr/>
          <a:lstStyle/>
          <a:p>
            <a:fld id="{DEE5BC03-7CE3-4FE3-BC0A-0ACCA8AC1F24}" type="slidenum">
              <a:rPr lang="en-US" smtClean="0"/>
              <a:pPr/>
              <a:t>18</a:t>
            </a:fld>
            <a:endParaRPr lang="en-US" dirty="0"/>
          </a:p>
        </p:txBody>
      </p:sp>
      <p:sp>
        <p:nvSpPr>
          <p:cNvPr id="3" name="Title 4">
            <a:extLst>
              <a:ext uri="{FF2B5EF4-FFF2-40B4-BE49-F238E27FC236}">
                <a16:creationId xmlns:a16="http://schemas.microsoft.com/office/drawing/2014/main" id="{FD5E50BF-B8FA-4760-A243-D386A75DFB7B}"/>
              </a:ext>
            </a:extLst>
          </p:cNvPr>
          <p:cNvSpPr txBox="1">
            <a:spLocks/>
          </p:cNvSpPr>
          <p:nvPr/>
        </p:nvSpPr>
        <p:spPr>
          <a:xfrm>
            <a:off x="536860" y="1329219"/>
            <a:ext cx="8336975" cy="1366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What about my Off-Campus Students??</a:t>
            </a:r>
          </a:p>
        </p:txBody>
      </p:sp>
      <p:sp>
        <p:nvSpPr>
          <p:cNvPr id="4" name="Content Placeholder 5">
            <a:extLst>
              <a:ext uri="{FF2B5EF4-FFF2-40B4-BE49-F238E27FC236}">
                <a16:creationId xmlns:a16="http://schemas.microsoft.com/office/drawing/2014/main" id="{4E95A174-7A40-4E87-867E-3717A4DA67DB}"/>
              </a:ext>
            </a:extLst>
          </p:cNvPr>
          <p:cNvSpPr txBox="1">
            <a:spLocks/>
          </p:cNvSpPr>
          <p:nvPr/>
        </p:nvSpPr>
        <p:spPr>
          <a:xfrm>
            <a:off x="536860" y="2638456"/>
            <a:ext cx="8426165" cy="37570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Off-Campus Work Study Student payroll information will not show up on any of the prior mentioned queries.</a:t>
            </a:r>
          </a:p>
          <a:p>
            <a:pPr marL="0" indent="0">
              <a:buFont typeface="Arial" panose="020B0604020202020204" pitchFamily="34" charset="0"/>
              <a:buNone/>
            </a:pPr>
            <a:endParaRPr lang="en-US" sz="700" dirty="0"/>
          </a:p>
          <a:p>
            <a:pPr marL="0" indent="0">
              <a:buFont typeface="Arial" panose="020B0604020202020204" pitchFamily="34" charset="0"/>
              <a:buNone/>
            </a:pPr>
            <a:r>
              <a:rPr lang="en-US" sz="2400" dirty="0"/>
              <a:t>Depending on how your institutional processes Off-Campus pay, this is actually a reimbursement to the Off-Campus employer. The WS student does not have a PeopleSoft (ctcLink) Timesheet for these queries to pull information. The reimbursement is not expensed as “Payroll data” as it was not administered via a payroll function at your institution. You will need to work with your Business Office for proper reconciliation for Off-Campus Work Study.</a:t>
            </a:r>
            <a:endParaRPr lang="en-US" sz="2000" dirty="0"/>
          </a:p>
        </p:txBody>
      </p:sp>
    </p:spTree>
    <p:extLst>
      <p:ext uri="{BB962C8B-B14F-4D97-AF65-F5344CB8AC3E}">
        <p14:creationId xmlns:p14="http://schemas.microsoft.com/office/powerpoint/2010/main" val="43894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19540" y="220929"/>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lgn="ctr">
              <a:buNone/>
            </a:pPr>
            <a:endParaRPr lang="en-US" sz="4000" b="1" dirty="0"/>
          </a:p>
          <a:p>
            <a:pPr marL="0" indent="0" algn="ctr">
              <a:buNone/>
            </a:pPr>
            <a:r>
              <a:rPr lang="en-US" sz="4000" b="1" dirty="0"/>
              <a:t>Other Helpful Queries</a:t>
            </a:r>
          </a:p>
        </p:txBody>
      </p:sp>
    </p:spTree>
    <p:extLst>
      <p:ext uri="{BB962C8B-B14F-4D97-AF65-F5344CB8AC3E}">
        <p14:creationId xmlns:p14="http://schemas.microsoft.com/office/powerpoint/2010/main" val="83602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nrApx1cHcvIj49pDGleNUAo7s5sfDOqU_F_LCPmWTfPvFubB9YZaWZ8BORvqo_T9CMvNEJC8AS8iIDegk4M5X4wxHWCz66xeQ1tovOtukWHvKpdlyGRn2f2gp9uLjd3uN5iuHzS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31" y="1445203"/>
            <a:ext cx="8229600"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71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0BD3CC-A72D-48B3-8389-EF7BBC861556}"/>
              </a:ext>
            </a:extLst>
          </p:cNvPr>
          <p:cNvSpPr>
            <a:spLocks noGrp="1"/>
          </p:cNvSpPr>
          <p:nvPr>
            <p:ph type="sldNum" sz="quarter" idx="12"/>
          </p:nvPr>
        </p:nvSpPr>
        <p:spPr/>
        <p:txBody>
          <a:bodyPr/>
          <a:lstStyle/>
          <a:p>
            <a:fld id="{DEE5BC03-7CE3-4FE3-BC0A-0ACCA8AC1F24}" type="slidenum">
              <a:rPr lang="en-US" smtClean="0"/>
              <a:pPr/>
              <a:t>20</a:t>
            </a:fld>
            <a:endParaRPr lang="en-US" dirty="0"/>
          </a:p>
        </p:txBody>
      </p:sp>
      <p:sp>
        <p:nvSpPr>
          <p:cNvPr id="4" name="TextBox 2">
            <a:extLst>
              <a:ext uri="{FF2B5EF4-FFF2-40B4-BE49-F238E27FC236}">
                <a16:creationId xmlns:a16="http://schemas.microsoft.com/office/drawing/2014/main" id="{F043AC07-DBB1-4B78-BEF7-85C75B435618}"/>
              </a:ext>
            </a:extLst>
          </p:cNvPr>
          <p:cNvSpPr txBox="1"/>
          <p:nvPr/>
        </p:nvSpPr>
        <p:spPr>
          <a:xfrm>
            <a:off x="691468" y="1594438"/>
            <a:ext cx="7601927"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HCM Pillar &gt; Navigator &gt; Reporting Tools &gt; Query &gt; Query Viewer</a:t>
            </a:r>
          </a:p>
        </p:txBody>
      </p:sp>
      <p:sp>
        <p:nvSpPr>
          <p:cNvPr id="6" name="Text Placeholder 2">
            <a:extLst>
              <a:ext uri="{FF2B5EF4-FFF2-40B4-BE49-F238E27FC236}">
                <a16:creationId xmlns:a16="http://schemas.microsoft.com/office/drawing/2014/main" id="{A21E683A-B443-482C-94AE-C335FAA79333}"/>
              </a:ext>
            </a:extLst>
          </p:cNvPr>
          <p:cNvSpPr txBox="1">
            <a:spLocks/>
          </p:cNvSpPr>
          <p:nvPr/>
        </p:nvSpPr>
        <p:spPr>
          <a:xfrm>
            <a:off x="374645" y="2195192"/>
            <a:ext cx="5978529" cy="3336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QCS_FA_WORKSTUDY_UNDER18 </a:t>
            </a:r>
          </a:p>
          <a:p>
            <a:pPr lvl="1"/>
            <a:r>
              <a:rPr lang="en-US" sz="1800" dirty="0"/>
              <a:t>Students with WS Item Type under 18 years old</a:t>
            </a:r>
          </a:p>
          <a:p>
            <a:r>
              <a:rPr lang="en-US" sz="2400" dirty="0"/>
              <a:t>QCS_FA_WORKSTUDY_WA_RES</a:t>
            </a:r>
          </a:p>
          <a:p>
            <a:pPr lvl="1"/>
            <a:r>
              <a:rPr lang="en-US" sz="1800" dirty="0"/>
              <a:t>Students with a WS item type and Residency Status</a:t>
            </a:r>
          </a:p>
          <a:p>
            <a:r>
              <a:rPr lang="en-US" sz="2400" dirty="0"/>
              <a:t>QCS_FA_WS_AWARD_FOR_MM</a:t>
            </a:r>
          </a:p>
          <a:p>
            <a:pPr lvl="1"/>
            <a:r>
              <a:rPr lang="en-US" sz="1800" dirty="0"/>
              <a:t>Students with a WS Item Type and their contact information awarded</a:t>
            </a:r>
          </a:p>
        </p:txBody>
      </p:sp>
    </p:spTree>
    <p:extLst>
      <p:ext uri="{BB962C8B-B14F-4D97-AF65-F5344CB8AC3E}">
        <p14:creationId xmlns:p14="http://schemas.microsoft.com/office/powerpoint/2010/main" val="1224136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94572A-88D8-4F16-9A41-6EE6F94385D0}"/>
              </a:ext>
            </a:extLst>
          </p:cNvPr>
          <p:cNvSpPr>
            <a:spLocks noGrp="1"/>
          </p:cNvSpPr>
          <p:nvPr>
            <p:ph type="sldNum" sz="quarter" idx="12"/>
          </p:nvPr>
        </p:nvSpPr>
        <p:spPr/>
        <p:txBody>
          <a:bodyPr/>
          <a:lstStyle/>
          <a:p>
            <a:fld id="{DEE5BC03-7CE3-4FE3-BC0A-0ACCA8AC1F24}" type="slidenum">
              <a:rPr lang="en-US" smtClean="0"/>
              <a:pPr/>
              <a:t>21</a:t>
            </a:fld>
            <a:endParaRPr lang="en-US" dirty="0"/>
          </a:p>
        </p:txBody>
      </p:sp>
      <p:sp>
        <p:nvSpPr>
          <p:cNvPr id="3" name="Title 2">
            <a:extLst>
              <a:ext uri="{FF2B5EF4-FFF2-40B4-BE49-F238E27FC236}">
                <a16:creationId xmlns:a16="http://schemas.microsoft.com/office/drawing/2014/main" id="{C98B5B46-97B1-498B-9446-7C579EADF102}"/>
              </a:ext>
            </a:extLst>
          </p:cNvPr>
          <p:cNvSpPr>
            <a:spLocks noGrp="1"/>
          </p:cNvSpPr>
          <p:nvPr>
            <p:ph type="title"/>
          </p:nvPr>
        </p:nvSpPr>
        <p:spPr/>
        <p:txBody>
          <a:bodyPr/>
          <a:lstStyle/>
          <a:p>
            <a:pPr algn="ctr"/>
            <a:r>
              <a:rPr lang="en-US" dirty="0"/>
              <a:t>Q&amp;A Time</a:t>
            </a:r>
          </a:p>
        </p:txBody>
      </p:sp>
      <p:pic>
        <p:nvPicPr>
          <p:cNvPr id="1032" name="Picture 8" descr="1,564 Question clipart Pictures, Question clipart Stock Photos &amp; Images |  Depositphotos®">
            <a:extLst>
              <a:ext uri="{FF2B5EF4-FFF2-40B4-BE49-F238E27FC236}">
                <a16:creationId xmlns:a16="http://schemas.microsoft.com/office/drawing/2014/main" id="{9F5FE08C-4CA7-4369-95FB-85F2B6A86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408" y="1080655"/>
            <a:ext cx="5124450" cy="497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986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245136"/>
            <a:ext cx="8336975" cy="797070"/>
          </a:xfrm>
        </p:spPr>
        <p:txBody>
          <a:bodyPr/>
          <a:lstStyle/>
          <a:p>
            <a:r>
              <a:rPr lang="en-US" dirty="0"/>
              <a:t>Outcomes</a:t>
            </a:r>
          </a:p>
        </p:txBody>
      </p:sp>
      <p:sp>
        <p:nvSpPr>
          <p:cNvPr id="6" name="Content Placeholder 5"/>
          <p:cNvSpPr>
            <a:spLocks noGrp="1"/>
          </p:cNvSpPr>
          <p:nvPr>
            <p:ph idx="1"/>
          </p:nvPr>
        </p:nvSpPr>
        <p:spPr>
          <a:xfrm>
            <a:off x="536860" y="2042206"/>
            <a:ext cx="8336975" cy="4129995"/>
          </a:xfrm>
        </p:spPr>
        <p:txBody>
          <a:bodyPr/>
          <a:lstStyle/>
          <a:p>
            <a:pPr marL="0" indent="0">
              <a:buNone/>
            </a:pPr>
            <a:r>
              <a:rPr lang="en-US" dirty="0"/>
              <a:t>After this session, you have an understanding of:</a:t>
            </a:r>
          </a:p>
          <a:p>
            <a:r>
              <a:rPr lang="en-US" dirty="0"/>
              <a:t>How to gather your Work Study population</a:t>
            </a:r>
          </a:p>
          <a:p>
            <a:r>
              <a:rPr lang="en-US" dirty="0"/>
              <a:t>Running reconciliation queries</a:t>
            </a:r>
          </a:p>
          <a:p>
            <a:r>
              <a:rPr lang="en-US" dirty="0"/>
              <a:t>Having some additional resources to assist with your Work Study program</a:t>
            </a:r>
          </a:p>
        </p:txBody>
      </p:sp>
    </p:spTree>
    <p:custDataLst>
      <p:tags r:id="rId1"/>
    </p:custDataLst>
    <p:extLst>
      <p:ext uri="{BB962C8B-B14F-4D97-AF65-F5344CB8AC3E}">
        <p14:creationId xmlns:p14="http://schemas.microsoft.com/office/powerpoint/2010/main" val="255087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6130"/>
            <a:ext cx="7886700" cy="611619"/>
          </a:xfrm>
        </p:spPr>
        <p:txBody>
          <a:bodyPr/>
          <a:lstStyle/>
          <a:p>
            <a:r>
              <a:rPr lang="en-US" dirty="0"/>
              <a:t>Congratulations!  </a:t>
            </a:r>
          </a:p>
        </p:txBody>
      </p:sp>
      <p:sp>
        <p:nvSpPr>
          <p:cNvPr id="3" name="Text Placeholder 2"/>
          <p:cNvSpPr>
            <a:spLocks noGrp="1"/>
          </p:cNvSpPr>
          <p:nvPr>
            <p:ph type="body" sz="quarter" idx="10"/>
          </p:nvPr>
        </p:nvSpPr>
        <p:spPr>
          <a:xfrm>
            <a:off x="476250" y="2017337"/>
            <a:ext cx="8039100" cy="3676886"/>
          </a:xfrm>
        </p:spPr>
        <p:txBody>
          <a:bodyPr/>
          <a:lstStyle/>
          <a:p>
            <a:r>
              <a:rPr lang="en-US" dirty="0"/>
              <a:t>You are now equipped with additional  knowledge and resources to assist with Work Study! </a:t>
            </a:r>
          </a:p>
          <a:p>
            <a:endParaRPr lang="en-US" dirty="0"/>
          </a:p>
          <a:p>
            <a:r>
              <a:rPr lang="en-US" dirty="0"/>
              <a:t>Thank you for your participation today!</a:t>
            </a:r>
          </a:p>
        </p:txBody>
      </p:sp>
    </p:spTree>
    <p:custDataLst>
      <p:tags r:id="rId1"/>
    </p:custDataLst>
    <p:extLst>
      <p:ext uri="{BB962C8B-B14F-4D97-AF65-F5344CB8AC3E}">
        <p14:creationId xmlns:p14="http://schemas.microsoft.com/office/powerpoint/2010/main" val="418828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6.googleusercontent.com/EPgnMZmcTg8ONBLoZ56WIkpC2CS7wRMA68H46SRs-0923XDFd-NcRbyxnkgSI0XKz0QJoSLdo1sBkHgthFp7l3mXzEeU2jjRZWuGwV4okDhdM85jVtvlnvOqQEvFFh7QsdvleV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75" y="1866818"/>
            <a:ext cx="8601075" cy="454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49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561" y="1146931"/>
            <a:ext cx="8534403" cy="719850"/>
          </a:xfrm>
        </p:spPr>
        <p:txBody>
          <a:bodyPr/>
          <a:lstStyle/>
          <a:p>
            <a:r>
              <a:rPr lang="en-US" dirty="0"/>
              <a:t>Logistics and Agenda</a:t>
            </a:r>
          </a:p>
        </p:txBody>
      </p:sp>
      <p:graphicFrame>
        <p:nvGraphicFramePr>
          <p:cNvPr id="4" name="Content Placeholder 5">
            <a:extLst>
              <a:ext uri="{FF2B5EF4-FFF2-40B4-BE49-F238E27FC236}">
                <a16:creationId xmlns:a16="http://schemas.microsoft.com/office/drawing/2014/main" id="{4520EBC2-FDDF-485E-84D9-F2C455B1A19B}"/>
              </a:ext>
            </a:extLst>
          </p:cNvPr>
          <p:cNvGraphicFramePr>
            <a:graphicFrameLocks/>
          </p:cNvGraphicFramePr>
          <p:nvPr>
            <p:extLst>
              <p:ext uri="{D42A27DB-BD31-4B8C-83A1-F6EECF244321}">
                <p14:modId xmlns:p14="http://schemas.microsoft.com/office/powerpoint/2010/main" val="3710794192"/>
              </p:ext>
            </p:extLst>
          </p:nvPr>
        </p:nvGraphicFramePr>
        <p:xfrm>
          <a:off x="1013111" y="2316032"/>
          <a:ext cx="5195925" cy="2103120"/>
        </p:xfrm>
        <a:graphic>
          <a:graphicData uri="http://schemas.openxmlformats.org/drawingml/2006/table">
            <a:tbl>
              <a:tblPr firstRow="1" bandRow="1">
                <a:tableStyleId>{21E4AEA4-8DFA-4A89-87EB-49C32662AFE0}</a:tableStyleId>
              </a:tblPr>
              <a:tblGrid>
                <a:gridCol w="2028307">
                  <a:extLst>
                    <a:ext uri="{9D8B030D-6E8A-4147-A177-3AD203B41FA5}">
                      <a16:colId xmlns:a16="http://schemas.microsoft.com/office/drawing/2014/main" val="417772972"/>
                    </a:ext>
                  </a:extLst>
                </a:gridCol>
                <a:gridCol w="3167618">
                  <a:extLst>
                    <a:ext uri="{9D8B030D-6E8A-4147-A177-3AD203B41FA5}">
                      <a16:colId xmlns:a16="http://schemas.microsoft.com/office/drawing/2014/main" val="3415988646"/>
                    </a:ext>
                  </a:extLst>
                </a:gridCol>
              </a:tblGrid>
              <a:tr h="341314">
                <a:tc>
                  <a:txBody>
                    <a:bodyPr/>
                    <a:lstStyle/>
                    <a:p>
                      <a:r>
                        <a:rPr lang="en-US" dirty="0"/>
                        <a:t>Times</a:t>
                      </a:r>
                    </a:p>
                  </a:txBody>
                  <a:tcPr/>
                </a:tc>
                <a:tc>
                  <a:txBody>
                    <a:bodyPr/>
                    <a:lstStyle/>
                    <a:p>
                      <a:r>
                        <a:rPr lang="en-US" dirty="0"/>
                        <a:t>Activity</a:t>
                      </a:r>
                    </a:p>
                  </a:txBody>
                  <a:tcPr/>
                </a:tc>
                <a:extLst>
                  <a:ext uri="{0D108BD9-81ED-4DB2-BD59-A6C34878D82A}">
                    <a16:rowId xmlns:a16="http://schemas.microsoft.com/office/drawing/2014/main" val="853227883"/>
                  </a:ext>
                </a:extLst>
              </a:tr>
              <a:tr h="341314">
                <a:tc>
                  <a:txBody>
                    <a:bodyPr/>
                    <a:lstStyle/>
                    <a:p>
                      <a:pPr algn="l"/>
                      <a:r>
                        <a:rPr lang="en-US" dirty="0"/>
                        <a:t>9:00 – 9:10</a:t>
                      </a:r>
                    </a:p>
                  </a:txBody>
                  <a:tcPr/>
                </a:tc>
                <a:tc>
                  <a:txBody>
                    <a:bodyPr/>
                    <a:lstStyle/>
                    <a:p>
                      <a:r>
                        <a:rPr lang="en-US" baseline="0" dirty="0"/>
                        <a:t>Greet/Attendance/Objectives</a:t>
                      </a:r>
                      <a:endParaRPr lang="en-US" dirty="0"/>
                    </a:p>
                  </a:txBody>
                  <a:tcPr/>
                </a:tc>
                <a:extLst>
                  <a:ext uri="{0D108BD9-81ED-4DB2-BD59-A6C34878D82A}">
                    <a16:rowId xmlns:a16="http://schemas.microsoft.com/office/drawing/2014/main" val="1019039985"/>
                  </a:ext>
                </a:extLst>
              </a:tr>
              <a:tr h="341314">
                <a:tc>
                  <a:txBody>
                    <a:bodyPr/>
                    <a:lstStyle/>
                    <a:p>
                      <a:pPr algn="l"/>
                      <a:r>
                        <a:rPr lang="en-US" dirty="0"/>
                        <a:t>9:10</a:t>
                      </a:r>
                      <a:r>
                        <a:rPr lang="en-US" baseline="0" dirty="0"/>
                        <a:t> – 9:30</a:t>
                      </a:r>
                      <a:endParaRPr lang="en-US" dirty="0"/>
                    </a:p>
                  </a:txBody>
                  <a:tcPr/>
                </a:tc>
                <a:tc>
                  <a:txBody>
                    <a:bodyPr/>
                    <a:lstStyle/>
                    <a:p>
                      <a:r>
                        <a:rPr lang="en-US" dirty="0"/>
                        <a:t>Gathering Awarded Students</a:t>
                      </a:r>
                    </a:p>
                  </a:txBody>
                  <a:tcPr/>
                </a:tc>
                <a:extLst>
                  <a:ext uri="{0D108BD9-81ED-4DB2-BD59-A6C34878D82A}">
                    <a16:rowId xmlns:a16="http://schemas.microsoft.com/office/drawing/2014/main" val="3967220088"/>
                  </a:ext>
                </a:extLst>
              </a:tr>
              <a:tr h="341314">
                <a:tc>
                  <a:txBody>
                    <a:bodyPr/>
                    <a:lstStyle/>
                    <a:p>
                      <a:pPr algn="l"/>
                      <a:r>
                        <a:rPr lang="en-US" dirty="0"/>
                        <a:t>9:30</a:t>
                      </a:r>
                      <a:r>
                        <a:rPr lang="en-US" baseline="0" dirty="0"/>
                        <a:t> – 10:30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WS Earnings Reconciliation Resources</a:t>
                      </a:r>
                    </a:p>
                  </a:txBody>
                  <a:tcPr/>
                </a:tc>
                <a:extLst>
                  <a:ext uri="{0D108BD9-81ED-4DB2-BD59-A6C34878D82A}">
                    <a16:rowId xmlns:a16="http://schemas.microsoft.com/office/drawing/2014/main" val="2417426293"/>
                  </a:ext>
                </a:extLst>
              </a:tr>
              <a:tr h="341314">
                <a:tc>
                  <a:txBody>
                    <a:bodyPr/>
                    <a:lstStyle/>
                    <a:p>
                      <a:pPr algn="l"/>
                      <a:r>
                        <a:rPr lang="en-US" dirty="0"/>
                        <a:t>10:30 – 11:00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Session</a:t>
                      </a:r>
                      <a:r>
                        <a:rPr lang="en-US" baseline="0" dirty="0"/>
                        <a:t> Wrap-Up/ Q&amp;A</a:t>
                      </a:r>
                      <a:endParaRPr lang="en-US" dirty="0"/>
                    </a:p>
                  </a:txBody>
                  <a:tcPr/>
                </a:tc>
                <a:extLst>
                  <a:ext uri="{0D108BD9-81ED-4DB2-BD59-A6C34878D82A}">
                    <a16:rowId xmlns:a16="http://schemas.microsoft.com/office/drawing/2014/main" val="3712208917"/>
                  </a:ext>
                </a:extLst>
              </a:tr>
            </a:tbl>
          </a:graphicData>
        </a:graphic>
      </p:graphicFrame>
    </p:spTree>
    <p:extLst>
      <p:ext uri="{BB962C8B-B14F-4D97-AF65-F5344CB8AC3E}">
        <p14:creationId xmlns:p14="http://schemas.microsoft.com/office/powerpoint/2010/main" val="400480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0" y="1370909"/>
            <a:ext cx="7971806" cy="674586"/>
          </a:xfrm>
        </p:spPr>
        <p:txBody>
          <a:bodyPr/>
          <a:lstStyle/>
          <a:p>
            <a:pPr algn="ctr"/>
            <a:r>
              <a:rPr lang="en-US" dirty="0"/>
              <a:t>ground rules</a:t>
            </a:r>
          </a:p>
        </p:txBody>
      </p:sp>
      <p:sp>
        <p:nvSpPr>
          <p:cNvPr id="3" name="Content Placeholder 2"/>
          <p:cNvSpPr>
            <a:spLocks noGrp="1"/>
          </p:cNvSpPr>
          <p:nvPr>
            <p:ph idx="1"/>
          </p:nvPr>
        </p:nvSpPr>
        <p:spPr>
          <a:xfrm>
            <a:off x="625930" y="2097595"/>
            <a:ext cx="8247905" cy="4193463"/>
          </a:xfrm>
        </p:spPr>
        <p:txBody>
          <a:bodyPr/>
          <a:lstStyle/>
          <a:p>
            <a:pPr marL="463550" indent="-463550">
              <a:buFont typeface="Wingdings" panose="05000000000000000000" pitchFamily="2" charset="2"/>
              <a:buChar char="ü"/>
              <a:defRPr/>
            </a:pPr>
            <a:r>
              <a:rPr lang="en-US" dirty="0"/>
              <a:t>Remove external distractions</a:t>
            </a:r>
          </a:p>
          <a:p>
            <a:pPr marL="463550" indent="-463550">
              <a:buFont typeface="Wingdings" panose="05000000000000000000" pitchFamily="2" charset="2"/>
              <a:buChar char="ü"/>
              <a:defRPr/>
            </a:pPr>
            <a:r>
              <a:rPr lang="en-US" dirty="0"/>
              <a:t>Hold questions until Q&amp;A time after each section</a:t>
            </a:r>
          </a:p>
          <a:p>
            <a:pPr marL="463550" indent="-463550">
              <a:buFont typeface="Wingdings" panose="05000000000000000000" pitchFamily="2" charset="2"/>
              <a:buChar char="ü"/>
              <a:defRPr/>
            </a:pPr>
            <a:r>
              <a:rPr lang="en-US" dirty="0"/>
              <a:t>Mute your line when not speaking</a:t>
            </a:r>
          </a:p>
          <a:p>
            <a:pPr marL="920750" lvl="2" indent="-463550">
              <a:buFont typeface="Wingdings" panose="05000000000000000000" pitchFamily="2" charset="2"/>
              <a:buChar char="§"/>
              <a:defRPr/>
            </a:pPr>
            <a:r>
              <a:rPr lang="en-US" sz="2400" b="1" i="1" dirty="0">
                <a:solidFill>
                  <a:schemeClr val="accent5">
                    <a:lumMod val="50000"/>
                  </a:schemeClr>
                </a:solidFill>
              </a:rPr>
              <a:t>Do NOT place Webex line on hold.  Use Mute.</a:t>
            </a:r>
          </a:p>
          <a:p>
            <a:pPr marL="920750" lvl="2" indent="-463550">
              <a:buFont typeface="Wingdings" panose="05000000000000000000" pitchFamily="2" charset="2"/>
              <a:buChar char="§"/>
              <a:defRPr/>
            </a:pPr>
            <a:r>
              <a:rPr lang="en-US" sz="2400" b="1" i="1" dirty="0">
                <a:solidFill>
                  <a:schemeClr val="accent5">
                    <a:lumMod val="50000"/>
                  </a:schemeClr>
                </a:solidFill>
              </a:rPr>
              <a:t>Please leave your line on Mute unless you are speaking</a:t>
            </a:r>
          </a:p>
          <a:p>
            <a:pPr marL="920750" lvl="2" indent="-463550">
              <a:buFont typeface="Wingdings" panose="05000000000000000000" pitchFamily="2" charset="2"/>
              <a:buChar char="§"/>
              <a:defRPr/>
            </a:pPr>
            <a:r>
              <a:rPr lang="en-US" sz="2400" b="1" i="1" dirty="0">
                <a:solidFill>
                  <a:srgbClr val="C00000"/>
                </a:solidFill>
              </a:rPr>
              <a:t>Sessions are being recorded </a:t>
            </a:r>
          </a:p>
        </p:txBody>
      </p:sp>
    </p:spTree>
    <p:extLst>
      <p:ext uri="{BB962C8B-B14F-4D97-AF65-F5344CB8AC3E}">
        <p14:creationId xmlns:p14="http://schemas.microsoft.com/office/powerpoint/2010/main" val="328986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329219"/>
            <a:ext cx="8336975" cy="797070"/>
          </a:xfrm>
        </p:spPr>
        <p:txBody>
          <a:bodyPr/>
          <a:lstStyle/>
          <a:p>
            <a:r>
              <a:rPr lang="en-US" dirty="0"/>
              <a:t>Objectives</a:t>
            </a:r>
          </a:p>
        </p:txBody>
      </p:sp>
      <p:sp>
        <p:nvSpPr>
          <p:cNvPr id="8" name="Content Placeholder 5"/>
          <p:cNvSpPr>
            <a:spLocks noGrp="1"/>
          </p:cNvSpPr>
          <p:nvPr>
            <p:ph idx="1"/>
          </p:nvPr>
        </p:nvSpPr>
        <p:spPr>
          <a:xfrm>
            <a:off x="536860" y="2126289"/>
            <a:ext cx="8336975" cy="3757046"/>
          </a:xfrm>
        </p:spPr>
        <p:txBody>
          <a:bodyPr/>
          <a:lstStyle/>
          <a:p>
            <a:pPr marL="0" indent="0">
              <a:buNone/>
            </a:pPr>
            <a:r>
              <a:rPr lang="en-US" dirty="0"/>
              <a:t>During this Just-In-Time session, we will review:</a:t>
            </a:r>
          </a:p>
          <a:p>
            <a:r>
              <a:rPr lang="en-US" dirty="0"/>
              <a:t>Ways to locate students that have been awarded WS or those who have indicated they’re interested in WS</a:t>
            </a:r>
          </a:p>
          <a:p>
            <a:r>
              <a:rPr lang="en-US" dirty="0"/>
              <a:t>Queries to pull Work Study earnings to reconcile</a:t>
            </a:r>
          </a:p>
          <a:p>
            <a:pPr lvl="1"/>
            <a:r>
              <a:rPr lang="en-US" dirty="0"/>
              <a:t>HCM queries</a:t>
            </a:r>
          </a:p>
          <a:p>
            <a:pPr lvl="1"/>
            <a:r>
              <a:rPr lang="en-US" dirty="0"/>
              <a:t>CS queries</a:t>
            </a:r>
          </a:p>
          <a:p>
            <a:pPr lvl="2"/>
            <a:r>
              <a:rPr lang="en-US" dirty="0"/>
              <a:t>State Work Study Setup screen</a:t>
            </a:r>
          </a:p>
          <a:p>
            <a:r>
              <a:rPr lang="en-US" dirty="0"/>
              <a:t>Other helpful queries</a:t>
            </a:r>
          </a:p>
          <a:p>
            <a:endParaRPr lang="en-US" dirty="0"/>
          </a:p>
          <a:p>
            <a:endParaRPr lang="en-US" dirty="0"/>
          </a:p>
        </p:txBody>
      </p:sp>
    </p:spTree>
    <p:custDataLst>
      <p:tags r:id="rId1"/>
    </p:custDataLst>
    <p:extLst>
      <p:ext uri="{BB962C8B-B14F-4D97-AF65-F5344CB8AC3E}">
        <p14:creationId xmlns:p14="http://schemas.microsoft.com/office/powerpoint/2010/main" val="18831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19540" y="220929"/>
            <a:ext cx="8336975" cy="5920099"/>
          </a:xfrm>
        </p:spPr>
        <p:txBody>
          <a:bodyPr/>
          <a:lstStyle/>
          <a:p>
            <a:pPr marL="0" indent="0">
              <a:buNone/>
            </a:pPr>
            <a:endParaRPr lang="en-US" sz="4000" b="1" dirty="0"/>
          </a:p>
          <a:p>
            <a:pPr marL="0" indent="0">
              <a:buNone/>
            </a:pPr>
            <a:endParaRPr lang="en-US" sz="4000" b="1" dirty="0"/>
          </a:p>
          <a:p>
            <a:pPr marL="0" indent="0">
              <a:buNone/>
            </a:pPr>
            <a:endParaRPr lang="en-US" sz="4000" b="1" dirty="0"/>
          </a:p>
          <a:p>
            <a:pPr marL="0" indent="0">
              <a:buNone/>
            </a:pPr>
            <a:endParaRPr lang="en-US" sz="4000" b="1" dirty="0"/>
          </a:p>
          <a:p>
            <a:pPr marL="0" indent="0" algn="ctr">
              <a:buNone/>
            </a:pPr>
            <a:r>
              <a:rPr lang="en-US" sz="4000" b="1" dirty="0"/>
              <a:t>Find Awarded Students</a:t>
            </a:r>
          </a:p>
        </p:txBody>
      </p:sp>
    </p:spTree>
    <p:extLst>
      <p:ext uri="{BB962C8B-B14F-4D97-AF65-F5344CB8AC3E}">
        <p14:creationId xmlns:p14="http://schemas.microsoft.com/office/powerpoint/2010/main" val="154401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6DC94D-547E-4BC5-B759-A47D45C42E1C}"/>
              </a:ext>
            </a:extLst>
          </p:cNvPr>
          <p:cNvSpPr>
            <a:spLocks noGrp="1"/>
          </p:cNvSpPr>
          <p:nvPr>
            <p:ph type="sldNum" sz="quarter" idx="12"/>
          </p:nvPr>
        </p:nvSpPr>
        <p:spPr/>
        <p:txBody>
          <a:bodyPr/>
          <a:lstStyle/>
          <a:p>
            <a:fld id="{DEE5BC03-7CE3-4FE3-BC0A-0ACCA8AC1F24}" type="slidenum">
              <a:rPr lang="en-US" smtClean="0"/>
              <a:pPr/>
              <a:t>8</a:t>
            </a:fld>
            <a:endParaRPr lang="en-US" dirty="0"/>
          </a:p>
        </p:txBody>
      </p:sp>
      <p:sp>
        <p:nvSpPr>
          <p:cNvPr id="4" name="TextBox 3">
            <a:extLst>
              <a:ext uri="{FF2B5EF4-FFF2-40B4-BE49-F238E27FC236}">
                <a16:creationId xmlns:a16="http://schemas.microsoft.com/office/drawing/2014/main" id="{A57875F9-3749-43C2-9029-A8A60E3C184E}"/>
              </a:ext>
            </a:extLst>
          </p:cNvPr>
          <p:cNvSpPr txBox="1"/>
          <p:nvPr/>
        </p:nvSpPr>
        <p:spPr>
          <a:xfrm>
            <a:off x="1079320" y="5153296"/>
            <a:ext cx="6985359" cy="923330"/>
          </a:xfrm>
          <a:prstGeom prst="rect">
            <a:avLst/>
          </a:prstGeom>
          <a:noFill/>
          <a:ln>
            <a:solidFill>
              <a:schemeClr val="tx1"/>
            </a:solidFill>
          </a:ln>
        </p:spPr>
        <p:txBody>
          <a:bodyPr wrap="square" rtlCol="0">
            <a:spAutoFit/>
          </a:bodyPr>
          <a:lstStyle/>
          <a:p>
            <a:r>
              <a:rPr lang="en-US" dirty="0"/>
              <a:t>Work Study can be very “query heavy” or “query driven”. In Query Viewer, many queries have been sorted into the </a:t>
            </a:r>
            <a:r>
              <a:rPr lang="en-US" i="1" dirty="0"/>
              <a:t>FA Work Study</a:t>
            </a:r>
            <a:r>
              <a:rPr lang="en-US" dirty="0"/>
              <a:t> Folder to help with searching for applicable queries. </a:t>
            </a:r>
          </a:p>
        </p:txBody>
      </p:sp>
      <p:sp>
        <p:nvSpPr>
          <p:cNvPr id="5" name="TextBox 2">
            <a:extLst>
              <a:ext uri="{FF2B5EF4-FFF2-40B4-BE49-F238E27FC236}">
                <a16:creationId xmlns:a16="http://schemas.microsoft.com/office/drawing/2014/main" id="{8E6C250D-C0D6-49F7-A0FD-DC9036134909}"/>
              </a:ext>
            </a:extLst>
          </p:cNvPr>
          <p:cNvSpPr txBox="1"/>
          <p:nvPr/>
        </p:nvSpPr>
        <p:spPr>
          <a:xfrm>
            <a:off x="1079320" y="1704704"/>
            <a:ext cx="7157131"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Nav Bar &gt; Navigator &gt; Report Definitions &gt; Query &gt; Query Viewer</a:t>
            </a:r>
          </a:p>
        </p:txBody>
      </p:sp>
      <p:pic>
        <p:nvPicPr>
          <p:cNvPr id="7" name="Picture 6">
            <a:extLst>
              <a:ext uri="{FF2B5EF4-FFF2-40B4-BE49-F238E27FC236}">
                <a16:creationId xmlns:a16="http://schemas.microsoft.com/office/drawing/2014/main" id="{CC88F4E2-1D58-434A-8D0B-E9D52408E419}"/>
              </a:ext>
            </a:extLst>
          </p:cNvPr>
          <p:cNvPicPr>
            <a:picLocks noChangeAspect="1"/>
          </p:cNvPicPr>
          <p:nvPr/>
        </p:nvPicPr>
        <p:blipFill>
          <a:blip r:embed="rId2"/>
          <a:stretch>
            <a:fillRect/>
          </a:stretch>
        </p:blipFill>
        <p:spPr>
          <a:xfrm>
            <a:off x="751996" y="2204990"/>
            <a:ext cx="7484455" cy="2640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14551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1E4A78-371A-4CB6-A2CE-131BAF041523}"/>
              </a:ext>
            </a:extLst>
          </p:cNvPr>
          <p:cNvSpPr>
            <a:spLocks noGrp="1"/>
          </p:cNvSpPr>
          <p:nvPr>
            <p:ph type="sldNum" sz="quarter" idx="12"/>
          </p:nvPr>
        </p:nvSpPr>
        <p:spPr/>
        <p:txBody>
          <a:bodyPr/>
          <a:lstStyle/>
          <a:p>
            <a:fld id="{DEE5BC03-7CE3-4FE3-BC0A-0ACCA8AC1F24}" type="slidenum">
              <a:rPr lang="en-US" smtClean="0"/>
              <a:pPr/>
              <a:t>9</a:t>
            </a:fld>
            <a:endParaRPr lang="en-US" dirty="0"/>
          </a:p>
        </p:txBody>
      </p:sp>
      <p:sp>
        <p:nvSpPr>
          <p:cNvPr id="3" name="Title 4">
            <a:extLst>
              <a:ext uri="{FF2B5EF4-FFF2-40B4-BE49-F238E27FC236}">
                <a16:creationId xmlns:a16="http://schemas.microsoft.com/office/drawing/2014/main" id="{FD5E50BF-B8FA-4760-A243-D386A75DFB7B}"/>
              </a:ext>
            </a:extLst>
          </p:cNvPr>
          <p:cNvSpPr txBox="1">
            <a:spLocks/>
          </p:cNvSpPr>
          <p:nvPr/>
        </p:nvSpPr>
        <p:spPr>
          <a:xfrm>
            <a:off x="536860" y="1329219"/>
            <a:ext cx="8336975" cy="7970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Find My Awarded Students!</a:t>
            </a:r>
          </a:p>
        </p:txBody>
      </p:sp>
      <p:sp>
        <p:nvSpPr>
          <p:cNvPr id="4" name="Content Placeholder 5">
            <a:extLst>
              <a:ext uri="{FF2B5EF4-FFF2-40B4-BE49-F238E27FC236}">
                <a16:creationId xmlns:a16="http://schemas.microsoft.com/office/drawing/2014/main" id="{4E95A174-7A40-4E87-867E-3717A4DA67DB}"/>
              </a:ext>
            </a:extLst>
          </p:cNvPr>
          <p:cNvSpPr txBox="1">
            <a:spLocks/>
          </p:cNvSpPr>
          <p:nvPr/>
        </p:nvSpPr>
        <p:spPr>
          <a:xfrm>
            <a:off x="536860" y="2126289"/>
            <a:ext cx="8426165" cy="37570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How to find your Work Study students that have been awarded or who to consider to award:</a:t>
            </a:r>
          </a:p>
          <a:p>
            <a:r>
              <a:rPr lang="en-US" sz="2400" dirty="0"/>
              <a:t>CTC_FA_WORKSTUDY_LIST</a:t>
            </a:r>
          </a:p>
          <a:p>
            <a:pPr lvl="1"/>
            <a:r>
              <a:rPr lang="en-US" sz="2000" dirty="0"/>
              <a:t>Students with any WS award offer greater than 0</a:t>
            </a:r>
          </a:p>
          <a:p>
            <a:r>
              <a:rPr lang="en-US" sz="2400" dirty="0"/>
              <a:t>QCS_FA_WORKSTUDY_ELIG_REQ</a:t>
            </a:r>
          </a:p>
          <a:p>
            <a:pPr lvl="1"/>
            <a:r>
              <a:rPr lang="en-US" sz="2000" dirty="0"/>
              <a:t>Awarded WS item type, FA Load, and SAP status</a:t>
            </a:r>
          </a:p>
        </p:txBody>
      </p:sp>
    </p:spTree>
    <p:extLst>
      <p:ext uri="{BB962C8B-B14F-4D97-AF65-F5344CB8AC3E}">
        <p14:creationId xmlns:p14="http://schemas.microsoft.com/office/powerpoint/2010/main" val="401076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kNAVJby"/>
  <p:tag name="ARTICULATE_SLIDE_COUNT" val="2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0DD87E-4785-45E9-B131-EAD5809CCCB1}" vid="{7DCDFCDB-3C1F-4D58-92E6-3B863CA9B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41F08EC50F39428B1D68F816E85FF6" ma:contentTypeVersion="8" ma:contentTypeDescription="Create a new document." ma:contentTypeScope="" ma:versionID="2d63473897924dad1dbe912bbd946bfe">
  <xsd:schema xmlns:xsd="http://www.w3.org/2001/XMLSchema" xmlns:xs="http://www.w3.org/2001/XMLSchema" xmlns:p="http://schemas.microsoft.com/office/2006/metadata/properties" xmlns:ns2="87e4b8a5-58cc-406c-bce5-a4757a0e295f" targetNamespace="http://schemas.microsoft.com/office/2006/metadata/properties" ma:root="true" ma:fieldsID="ddd761ec48c4566265132a4df61d273e" ns2:_="">
    <xsd:import namespace="87e4b8a5-58cc-406c-bce5-a4757a0e29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e4b8a5-58cc-406c-bce5-a4757a0e2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A79F04-4403-4038-BEAC-654037707E52}">
  <ds:schemaRefs>
    <ds:schemaRef ds:uri="http://purl.org/dc/elements/1.1/"/>
    <ds:schemaRef ds:uri="http://schemas.openxmlformats.org/package/2006/metadata/core-properties"/>
    <ds:schemaRef ds:uri="http://purl.org/dc/terms/"/>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87e4b8a5-58cc-406c-bce5-a4757a0e295f"/>
    <ds:schemaRef ds:uri="http://purl.org/dc/dcmitype/"/>
  </ds:schemaRefs>
</ds:datastoreItem>
</file>

<file path=customXml/itemProps2.xml><?xml version="1.0" encoding="utf-8"?>
<ds:datastoreItem xmlns:ds="http://schemas.openxmlformats.org/officeDocument/2006/customXml" ds:itemID="{1A12B45D-06A9-48FB-A785-0421146DFE85}">
  <ds:schemaRefs>
    <ds:schemaRef ds:uri="http://schemas.microsoft.com/sharepoint/v3/contenttype/forms"/>
  </ds:schemaRefs>
</ds:datastoreItem>
</file>

<file path=customXml/itemProps3.xml><?xml version="1.0" encoding="utf-8"?>
<ds:datastoreItem xmlns:ds="http://schemas.openxmlformats.org/officeDocument/2006/customXml" ds:itemID="{81CBF5B3-2FF8-4AB0-9253-C457FA2FF9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e4b8a5-58cc-406c-bce5-a4757a0e29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SBCTC</Template>
  <TotalTime>24301</TotalTime>
  <Words>733</Words>
  <Application>Microsoft Office PowerPoint</Application>
  <PresentationFormat>On-screen Show (4:3)</PresentationFormat>
  <Paragraphs>122</Paragraphs>
  <Slides>23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Franklin Gothic Book</vt:lpstr>
      <vt:lpstr>Franklin Gothic Medium</vt:lpstr>
      <vt:lpstr>Wingdings</vt:lpstr>
      <vt:lpstr>Office Theme</vt:lpstr>
      <vt:lpstr>Work Study Processing resources (FWS, SWS &amp; WFWS)</vt:lpstr>
      <vt:lpstr>PowerPoint Presentation</vt:lpstr>
      <vt:lpstr>PowerPoint Presentation</vt:lpstr>
      <vt:lpstr>Logistics and Agenda</vt:lpstr>
      <vt:lpstr>ground rules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 Time</vt:lpstr>
      <vt:lpstr>Outcomes</vt:lpstr>
      <vt:lpstr>Congratulations!  </vt:lpstr>
    </vt:vector>
  </TitlesOfParts>
  <Company>GP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Requisitions Overview</dc:title>
  <dc:creator>Rathert, Janice</dc:creator>
  <cp:lastModifiedBy>Kelly Forsberg</cp:lastModifiedBy>
  <cp:revision>1153</cp:revision>
  <dcterms:created xsi:type="dcterms:W3CDTF">2019-02-17T19:57:33Z</dcterms:created>
  <dcterms:modified xsi:type="dcterms:W3CDTF">2022-10-07T16:07:12Z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0x0101009441F08EC50F39428B1D68F816E85FF6</vt:lpwstr>
  </property>
  <property fmtid="{D5CDD505-2E9C-101B-9397-08002B2CF9AE}" pid="3" name="_dlc_DocIdItemGuid">
    <vt:lpwstr>7ff476bc-ac88-4604-9168-c48c069949f0</vt:lpwstr>
  </property>
  <property fmtid="{D5CDD505-2E9C-101B-9397-08002B2CF9AE}" pid="4" name="ArticulateGUID">
    <vt:lpwstr>6C61C780-FE3D-4F23-BE2C-E88392C5417A</vt:lpwstr>
  </property>
  <property fmtid="{D5CDD505-2E9C-101B-9397-08002B2CF9AE}" pid="5" name="ArticulatePath">
    <vt:lpwstr>Requisitions Overview</vt:lpwstr>
  </property>
</Properties>
</file>