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6"/>
  </p:notesMasterIdLst>
  <p:handoutMasterIdLst>
    <p:handoutMasterId r:id="rId27"/>
  </p:handoutMasterIdLst>
  <p:sldIdLst>
    <p:sldId id="259" r:id="rId6"/>
    <p:sldId id="652" r:id="rId7"/>
    <p:sldId id="653" r:id="rId8"/>
    <p:sldId id="402" r:id="rId9"/>
    <p:sldId id="543" r:id="rId10"/>
    <p:sldId id="262" r:id="rId11"/>
    <p:sldId id="644" r:id="rId12"/>
    <p:sldId id="631" r:id="rId13"/>
    <p:sldId id="656" r:id="rId14"/>
    <p:sldId id="657" r:id="rId15"/>
    <p:sldId id="658" r:id="rId16"/>
    <p:sldId id="659" r:id="rId17"/>
    <p:sldId id="663" r:id="rId18"/>
    <p:sldId id="660" r:id="rId19"/>
    <p:sldId id="662" r:id="rId20"/>
    <p:sldId id="661" r:id="rId21"/>
    <p:sldId id="664" r:id="rId22"/>
    <p:sldId id="642" r:id="rId23"/>
    <p:sldId id="281" r:id="rId24"/>
    <p:sldId id="26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61" d="100"/>
          <a:sy n="61" d="100"/>
        </p:scale>
        <p:origin x="1496" y="4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1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5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9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6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10/3/2022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10/3/2022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10/3/2022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052324"/>
            <a:ext cx="833697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dirty="0" smtClean="0"/>
              <a:t>track agency funding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</a:t>
            </a:r>
            <a:r>
              <a:rPr lang="en-US" dirty="0" smtClean="0"/>
              <a:t>Trainer | </a:t>
            </a:r>
            <a:r>
              <a:rPr lang="en-US" dirty="0"/>
              <a:t>Financial Aid</a:t>
            </a:r>
          </a:p>
          <a:p>
            <a:r>
              <a:rPr lang="en-US" dirty="0" smtClean="0"/>
              <a:t>Octo</a:t>
            </a:r>
            <a:r>
              <a:rPr lang="en-US" dirty="0" smtClean="0"/>
              <a:t>ber </a:t>
            </a:r>
            <a:r>
              <a:rPr lang="en-US" dirty="0" smtClean="0"/>
              <a:t>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812854"/>
            <a:ext cx="8337550" cy="4877437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Run third party </a:t>
            </a:r>
            <a:r>
              <a:rPr lang="en-US" dirty="0" err="1" smtClean="0"/>
              <a:t>pmt</a:t>
            </a:r>
            <a:r>
              <a:rPr lang="en-US" dirty="0" smtClean="0"/>
              <a:t> query cont’d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5879477"/>
            <a:ext cx="83375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Posted From Date </a:t>
            </a:r>
            <a:r>
              <a:rPr lang="en-US" dirty="0" smtClean="0"/>
              <a:t>and the </a:t>
            </a:r>
            <a:r>
              <a:rPr lang="en-US" b="1" dirty="0" smtClean="0"/>
              <a:t>Posted To Date </a:t>
            </a:r>
            <a:r>
              <a:rPr lang="en-US" dirty="0" smtClean="0"/>
              <a:t>are optional.  The bigger the ranger, the longer it will take to get query results.  </a:t>
            </a:r>
          </a:p>
          <a:p>
            <a:r>
              <a:rPr lang="en-US" dirty="0" smtClean="0"/>
              <a:t>Additionally, if you run it </a:t>
            </a:r>
            <a:r>
              <a:rPr lang="en-US" dirty="0" smtClean="0"/>
              <a:t>on an occurrence, do not define the dates.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Find query results in </a:t>
            </a:r>
            <a:r>
              <a:rPr lang="en-US" dirty="0" smtClean="0"/>
              <a:t>view/log</a:t>
            </a:r>
            <a:r>
              <a:rPr lang="en-US" dirty="0"/>
              <a:t> </a:t>
            </a:r>
            <a:r>
              <a:rPr lang="en-US" dirty="0" smtClean="0"/>
              <a:t>trace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4969" y="6148551"/>
            <a:ext cx="47602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Grab your .csv from the </a:t>
            </a:r>
            <a:r>
              <a:rPr lang="en-US" b="1" dirty="0" smtClean="0"/>
              <a:t>View Log/Trace </a:t>
            </a:r>
            <a:r>
              <a:rPr lang="en-US" dirty="0" err="1" smtClean="0"/>
              <a:t>pagelet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9" y="890900"/>
            <a:ext cx="5926415" cy="49657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49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sort</a:t>
            </a:r>
            <a:r>
              <a:rPr lang="en-US" dirty="0" smtClean="0"/>
              <a:t> third party </a:t>
            </a:r>
            <a:r>
              <a:rPr lang="en-US" dirty="0" err="1" smtClean="0"/>
              <a:t>pmnt</a:t>
            </a:r>
            <a:r>
              <a:rPr lang="en-US" dirty="0" smtClean="0"/>
              <a:t> </a:t>
            </a:r>
            <a:r>
              <a:rPr lang="en-US" dirty="0" err="1" smtClean="0"/>
              <a:t>qry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4822" y="5601193"/>
            <a:ext cx="88501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Apply a filter and sort on </a:t>
            </a:r>
            <a:r>
              <a:rPr lang="en-US" b="1" dirty="0" smtClean="0"/>
              <a:t>Column G</a:t>
            </a:r>
            <a:r>
              <a:rPr lang="en-US" dirty="0" smtClean="0"/>
              <a:t> – </a:t>
            </a:r>
            <a:r>
              <a:rPr lang="en-US" b="1" dirty="0" smtClean="0"/>
              <a:t>Descr</a:t>
            </a:r>
            <a:r>
              <a:rPr lang="en-US" dirty="0" smtClean="0"/>
              <a:t>iption of the Item Type</a:t>
            </a:r>
          </a:p>
          <a:p>
            <a:endParaRPr lang="en-US" dirty="0"/>
          </a:p>
          <a:p>
            <a:r>
              <a:rPr lang="en-US" dirty="0" smtClean="0"/>
              <a:t>Sort on </a:t>
            </a:r>
            <a:r>
              <a:rPr lang="en-US" b="1" dirty="0" smtClean="0"/>
              <a:t>Column J </a:t>
            </a:r>
            <a:r>
              <a:rPr lang="en-US" dirty="0" smtClean="0"/>
              <a:t>– </a:t>
            </a:r>
            <a:r>
              <a:rPr lang="en-US" b="1" dirty="0" smtClean="0"/>
              <a:t>Aid Processing Status</a:t>
            </a:r>
            <a:r>
              <a:rPr lang="en-US" dirty="0" smtClean="0"/>
              <a:t>.  Work in </a:t>
            </a:r>
            <a:r>
              <a:rPr lang="en-US" dirty="0" smtClean="0"/>
              <a:t>order:  </a:t>
            </a:r>
            <a:r>
              <a:rPr lang="en-US" b="1" dirty="0" smtClean="0"/>
              <a:t>Review </a:t>
            </a:r>
            <a:r>
              <a:rPr lang="en-US" b="1" dirty="0" smtClean="0"/>
              <a:t>Packaging Completed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b="1" dirty="0" smtClean="0"/>
              <a:t>Ready for Counselor Review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, and </a:t>
            </a:r>
            <a:r>
              <a:rPr lang="en-US" b="1" dirty="0" smtClean="0"/>
              <a:t>Applied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2" y="868024"/>
            <a:ext cx="8850125" cy="43766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20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REVIEWING THE THIRD PARTY PAYMENT ITEMS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14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711008"/>
            <a:ext cx="8337550" cy="4127327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Reviewing third party </a:t>
            </a:r>
            <a:r>
              <a:rPr lang="en-US" dirty="0" err="1" smtClean="0"/>
              <a:t>pmnts</a:t>
            </a:r>
            <a:r>
              <a:rPr lang="en-US" dirty="0" smtClean="0"/>
              <a:t> query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4944056"/>
            <a:ext cx="83375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Review the items line by line, and bring them up in </a:t>
            </a:r>
            <a:r>
              <a:rPr lang="en-US" b="1" dirty="0" smtClean="0"/>
              <a:t>Assign Awards to a Student </a:t>
            </a:r>
            <a:r>
              <a:rPr lang="en-US" dirty="0" smtClean="0"/>
              <a:t>page.  </a:t>
            </a:r>
            <a:r>
              <a:rPr lang="en-US" dirty="0" smtClean="0"/>
              <a:t>You will need to make the determination on which third party payments need to be accounted for in the </a:t>
            </a:r>
            <a:r>
              <a:rPr lang="en-US" b="1" dirty="0" smtClean="0"/>
              <a:t>Assign Awards to a Student </a:t>
            </a:r>
            <a:r>
              <a:rPr lang="en-US" dirty="0" smtClean="0"/>
              <a:t>page</a:t>
            </a:r>
            <a:r>
              <a:rPr lang="en-US" dirty="0" smtClean="0"/>
              <a:t> using a non-disbursable Item Type.</a:t>
            </a:r>
          </a:p>
          <a:p>
            <a:r>
              <a:rPr lang="en-US" dirty="0" smtClean="0"/>
              <a:t>In this example, the </a:t>
            </a:r>
            <a:r>
              <a:rPr lang="en-US" i="1" dirty="0" smtClean="0"/>
              <a:t>Department of Vocational Rehab</a:t>
            </a:r>
            <a:r>
              <a:rPr lang="en-US" dirty="0" smtClean="0"/>
              <a:t> FA Item Type should be used in the </a:t>
            </a:r>
            <a:r>
              <a:rPr lang="en-US" b="1" dirty="0" smtClean="0"/>
              <a:t>Assign Awards to a Student </a:t>
            </a:r>
            <a:r>
              <a:rPr lang="en-US" dirty="0" smtClean="0"/>
              <a:t>page.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ASSIGN AWARDS </a:t>
            </a:r>
          </a:p>
          <a:p>
            <a:pPr marL="0" indent="0" algn="ctr">
              <a:buNone/>
            </a:pPr>
            <a:r>
              <a:rPr lang="en-US" sz="4000" b="1" dirty="0" smtClean="0"/>
              <a:t>TO A STUDENT PAGE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7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033359"/>
            <a:ext cx="8337550" cy="3576579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Assign awards to a student page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5334439" y="739579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</a:t>
            </a:r>
            <a:r>
              <a:rPr lang="en-US" sz="1400" dirty="0" smtClean="0">
                <a:solidFill>
                  <a:schemeClr val="tx1"/>
                </a:solidFill>
              </a:rPr>
              <a:t>Financial Aid &gt; Awards &gt; Award Processing &gt; Assign Awards to a Student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358" y="5049160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Add a new row, and select the Item Type to reflect the appropriate Third Party Payment so it is accounted for in the Cost of Attendance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4" y="731390"/>
            <a:ext cx="8337550" cy="3813189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Add non-disbursable item type </a:t>
            </a:r>
            <a:r>
              <a:rPr lang="en-US" dirty="0" err="1" smtClean="0"/>
              <a:t>awd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6503" y="4134675"/>
            <a:ext cx="848252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Confirm the amount to be added from the spread sheet, then add it into the </a:t>
            </a:r>
            <a:r>
              <a:rPr lang="en-US" b="1" dirty="0" smtClean="0"/>
              <a:t>Offered</a:t>
            </a:r>
            <a:r>
              <a:rPr lang="en-US" dirty="0" smtClean="0"/>
              <a:t> column.  Tab out.</a:t>
            </a:r>
          </a:p>
          <a:p>
            <a:endParaRPr lang="en-US" dirty="0"/>
          </a:p>
          <a:p>
            <a:r>
              <a:rPr lang="en-US" dirty="0" smtClean="0"/>
              <a:t>Assign the desired </a:t>
            </a:r>
            <a:r>
              <a:rPr lang="en-US" b="1" dirty="0" smtClean="0"/>
              <a:t>Disbursement Plan </a:t>
            </a:r>
            <a:r>
              <a:rPr lang="en-US" dirty="0" smtClean="0"/>
              <a:t>and proper </a:t>
            </a:r>
            <a:r>
              <a:rPr lang="en-US" b="1" dirty="0" smtClean="0"/>
              <a:t>Split Code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Check the </a:t>
            </a:r>
            <a:r>
              <a:rPr lang="en-US" b="1" dirty="0" smtClean="0"/>
              <a:t>Disbursement </a:t>
            </a:r>
            <a:r>
              <a:rPr lang="en-US" dirty="0" smtClean="0"/>
              <a:t>link, and then when satisfied, select </a:t>
            </a:r>
            <a:r>
              <a:rPr lang="en-US" b="1" dirty="0" smtClean="0"/>
              <a:t>Validate</a:t>
            </a:r>
            <a:r>
              <a:rPr lang="en-US" dirty="0" smtClean="0"/>
              <a:t> and </a:t>
            </a:r>
            <a:r>
              <a:rPr lang="en-US" b="1" dirty="0" smtClean="0"/>
              <a:t>Post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Be sure to check </a:t>
            </a:r>
            <a:r>
              <a:rPr lang="en-US" b="1" dirty="0" smtClean="0"/>
              <a:t>Need Summary </a:t>
            </a:r>
            <a:r>
              <a:rPr lang="en-US" dirty="0" smtClean="0"/>
              <a:t>tab to ensure the student is not over-awarded as a result of adding the Third Party Payment.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74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r>
              <a:rPr lang="en-US" sz="2400" dirty="0"/>
              <a:t>Understand how and when to run the Third Party Payment Query</a:t>
            </a:r>
          </a:p>
          <a:p>
            <a:r>
              <a:rPr lang="en-US" sz="2400" dirty="0"/>
              <a:t>Understand in what priority to review the Third Party Payments</a:t>
            </a:r>
          </a:p>
          <a:p>
            <a:r>
              <a:rPr lang="en-US" sz="2400" dirty="0"/>
              <a:t>Understand how to account for the Third Party Payments using a Non-Disbursable Item Type in the Assign Awards to a Student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Track Agency Funding</a:t>
            </a:r>
            <a:r>
              <a:rPr lang="en-US" dirty="0" smtClean="0"/>
              <a:t> </a:t>
            </a:r>
            <a:r>
              <a:rPr lang="en-US" dirty="0" smtClean="0"/>
              <a:t>Processing Just In Time Training Complete! </a:t>
            </a:r>
          </a:p>
          <a:p>
            <a:r>
              <a:rPr lang="en-US" dirty="0" smtClean="0"/>
              <a:t>Please </a:t>
            </a:r>
            <a:r>
              <a:rPr lang="en-US" dirty="0"/>
              <a:t>review </a:t>
            </a:r>
            <a:r>
              <a:rPr lang="en-US" dirty="0" smtClean="0"/>
              <a:t>census business processing guide resource as you are doing your census processing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46" y="1261181"/>
            <a:ext cx="7149503" cy="54587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183225" y="5156462"/>
            <a:ext cx="612742" cy="377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3776" y="1188972"/>
            <a:ext cx="8534403" cy="71985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7715205"/>
              </p:ext>
            </p:extLst>
          </p:nvPr>
        </p:nvGraphicFramePr>
        <p:xfrm>
          <a:off x="283776" y="1779415"/>
          <a:ext cx="5195925" cy="28350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9:00 </a:t>
                      </a:r>
                      <a:r>
                        <a:rPr lang="en-US" dirty="0"/>
                        <a:t>– </a:t>
                      </a:r>
                      <a:r>
                        <a:rPr lang="en-US" dirty="0" smtClean="0"/>
                        <a:t>9:05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Sign-In/</a:t>
                      </a:r>
                      <a:r>
                        <a:rPr lang="en-US" baseline="0" dirty="0" smtClean="0"/>
                        <a:t>Greet/Objectives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9:05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9:30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the Third</a:t>
                      </a:r>
                      <a:r>
                        <a:rPr lang="en-US" baseline="0" dirty="0" smtClean="0"/>
                        <a:t> Party Payment Query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45759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9:30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/>
                        <a:t>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r>
                        <a:rPr lang="en-US" baseline="0" dirty="0" smtClean="0"/>
                        <a:t> the query results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88972"/>
                  </a:ext>
                </a:extLst>
              </a:tr>
              <a:tr h="4249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10:00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</a:t>
                      </a:r>
                      <a:r>
                        <a:rPr lang="en-US" baseline="0" dirty="0" smtClean="0"/>
                        <a:t> Awards to a Student Page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55088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10:30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Demo/Session</a:t>
                      </a:r>
                      <a:r>
                        <a:rPr lang="en-US" baseline="0" dirty="0" smtClean="0"/>
                        <a:t> Wrap-Up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</a:t>
            </a:r>
            <a:r>
              <a:rPr lang="en-US" dirty="0" smtClean="0"/>
              <a:t>demo examples are not ideal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</a:t>
            </a:r>
            <a:r>
              <a:rPr lang="en-US" dirty="0" smtClean="0"/>
              <a:t>:</a:t>
            </a:r>
            <a:endParaRPr lang="en-US" sz="2400" dirty="0" smtClean="0"/>
          </a:p>
          <a:p>
            <a:r>
              <a:rPr lang="en-US" sz="2400" dirty="0" smtClean="0"/>
              <a:t>Understand how and when to run the Third Party Payment Query</a:t>
            </a:r>
          </a:p>
          <a:p>
            <a:r>
              <a:rPr lang="en-US" sz="2400" dirty="0" smtClean="0"/>
              <a:t>Understand in what priority to review the Third Party Payments</a:t>
            </a:r>
            <a:endParaRPr lang="en-US" sz="2400" dirty="0" smtClean="0"/>
          </a:p>
          <a:p>
            <a:r>
              <a:rPr lang="en-US" sz="2400" dirty="0" smtClean="0"/>
              <a:t>Understand how to account for the Third Party Payments using a Non-Disbursable Item Type in the Assign Awards to a Student Page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RUNNING THE THIRD PARTY PAYMENT QUERY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395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8" y="1267613"/>
            <a:ext cx="8709040" cy="3407163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Running third party payment query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5334439" y="739579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smtClean="0">
                <a:solidFill>
                  <a:schemeClr val="tx1"/>
                </a:solidFill>
              </a:rPr>
              <a:t>Reporting Tool &gt; Query &gt; Schedule Query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9825" y="5690291"/>
            <a:ext cx="68774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Run the CTC_FA_THIRD_PARTY_PYMNTS query in </a:t>
            </a:r>
            <a:r>
              <a:rPr lang="en-US" b="1" dirty="0" smtClean="0"/>
              <a:t>Schedule Query.  </a:t>
            </a:r>
            <a:r>
              <a:rPr lang="en-US" dirty="0" smtClean="0"/>
              <a:t>You can set it to a recurrence and send it to specific staff for weekly 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58847"/>
            <a:ext cx="8482520" cy="725863"/>
          </a:xfrm>
        </p:spPr>
        <p:txBody>
          <a:bodyPr/>
          <a:lstStyle/>
          <a:p>
            <a:r>
              <a:rPr lang="en-US" dirty="0" smtClean="0"/>
              <a:t>Running third party </a:t>
            </a:r>
            <a:r>
              <a:rPr lang="en-US" dirty="0" err="1" smtClean="0"/>
              <a:t>pmt</a:t>
            </a:r>
            <a:r>
              <a:rPr lang="en-US" dirty="0" smtClean="0"/>
              <a:t> query cont’d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9825" y="5690291"/>
            <a:ext cx="68774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the query, and then enter the parameters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246397"/>
            <a:ext cx="8337550" cy="34826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microsoft.com/sharepoint/v4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bb9891f-5342-44b3-9004-2472729e727f"/>
    <ds:schemaRef ds:uri="686bc730-dfb5-4557-ac43-64e2aeb7111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25863</TotalTime>
  <Words>677</Words>
  <Application>Microsoft Office PowerPoint</Application>
  <PresentationFormat>On-screen Show (4:3)</PresentationFormat>
  <Paragraphs>101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track agency funding</vt:lpstr>
      <vt:lpstr>PowerPoint Presentation</vt:lpstr>
      <vt:lpstr>PowerPoint Presentation</vt:lpstr>
      <vt:lpstr>Agenda</vt:lpstr>
      <vt:lpstr>ground rules</vt:lpstr>
      <vt:lpstr>Objectives</vt:lpstr>
      <vt:lpstr>PowerPoint Presentation</vt:lpstr>
      <vt:lpstr>Running third party payment query</vt:lpstr>
      <vt:lpstr>Running third party pmt query cont’d </vt:lpstr>
      <vt:lpstr>Run third party pmt query cont’d </vt:lpstr>
      <vt:lpstr>Find query results in view/log trace </vt:lpstr>
      <vt:lpstr>sort third party pmnt qry results</vt:lpstr>
      <vt:lpstr>PowerPoint Presentation</vt:lpstr>
      <vt:lpstr>Reviewing third party pmnts query</vt:lpstr>
      <vt:lpstr>PowerPoint Presentation</vt:lpstr>
      <vt:lpstr>Assign awards to a student page</vt:lpstr>
      <vt:lpstr>Add non-disbursable item type awd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1091</cp:revision>
  <dcterms:created xsi:type="dcterms:W3CDTF">2019-02-17T19:57:33Z</dcterms:created>
  <dcterms:modified xsi:type="dcterms:W3CDTF">2022-10-03T23:16:51Z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