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66" r:id="rId4"/>
    <p:sldId id="262" r:id="rId5"/>
    <p:sldId id="263" r:id="rId6"/>
    <p:sldId id="257" r:id="rId7"/>
    <p:sldId id="261" r:id="rId8"/>
    <p:sldId id="259" r:id="rId9"/>
    <p:sldId id="260" r:id="rId10"/>
    <p:sldId id="279" r:id="rId11"/>
    <p:sldId id="265" r:id="rId12"/>
    <p:sldId id="264" r:id="rId13"/>
    <p:sldId id="267" r:id="rId14"/>
    <p:sldId id="268" r:id="rId15"/>
    <p:sldId id="269" r:id="rId16"/>
    <p:sldId id="270" r:id="rId17"/>
    <p:sldId id="271" r:id="rId18"/>
    <p:sldId id="272" r:id="rId19"/>
    <p:sldId id="274" r:id="rId20"/>
    <p:sldId id="273" r:id="rId21"/>
    <p:sldId id="278" r:id="rId22"/>
    <p:sldId id="275"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100" d="100"/>
          <a:sy n="100" d="100"/>
        </p:scale>
        <p:origin x="19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9/28/2022</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6754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335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23469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69432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7891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5401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64885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6926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3595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8906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9/28/2022</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12573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9/28/2022</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32499153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Zoya.Zhuk@scc.spokane.edu" TargetMode="External"/><Relationship Id="rId2" Type="http://schemas.openxmlformats.org/officeDocument/2006/relationships/hyperlink" Target="mailto:Sharon.Gerlach@scc.spokane.edu"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AA447381-A1D4-4821-B1C9-7370B36F2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2">
            <a:extLst>
              <a:ext uri="{FF2B5EF4-FFF2-40B4-BE49-F238E27FC236}">
                <a16:creationId xmlns:a16="http://schemas.microsoft.com/office/drawing/2014/main" id="{B36BA507-8EBB-41BC-B10D-D9ED7F17E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4099" y="3429001"/>
            <a:ext cx="3483870" cy="342899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24">
            <a:extLst>
              <a:ext uri="{FF2B5EF4-FFF2-40B4-BE49-F238E27FC236}">
                <a16:creationId xmlns:a16="http://schemas.microsoft.com/office/drawing/2014/main" id="{D8A12D28-1F38-4C3F-8519-C9BF0D957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427750"/>
            <a:ext cx="3479772" cy="3430249"/>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7" name="Rectangle 26">
            <a:extLst>
              <a:ext uri="{FF2B5EF4-FFF2-40B4-BE49-F238E27FC236}">
                <a16:creationId xmlns:a16="http://schemas.microsoft.com/office/drawing/2014/main" id="{F6B5EBAF-DB0B-4E76-8845-85F43B503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3479772" y="3429001"/>
            <a:ext cx="8712227" cy="34289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34">
            <a:extLst>
              <a:ext uri="{FF2B5EF4-FFF2-40B4-BE49-F238E27FC236}">
                <a16:creationId xmlns:a16="http://schemas.microsoft.com/office/drawing/2014/main" id="{7C3391C8-8289-499C-B830-A3EACA618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3502418" y="3405102"/>
            <a:ext cx="3429002" cy="3474296"/>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7C7FAD3D-CE22-4C88-85EA-13FC95D28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22467" y="3607646"/>
            <a:ext cx="3070455" cy="307045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20D3819-226C-4D1D-B97F-F53B1B4EE0D3}"/>
              </a:ext>
            </a:extLst>
          </p:cNvPr>
          <p:cNvSpPr/>
          <p:nvPr/>
        </p:nvSpPr>
        <p:spPr>
          <a:xfrm>
            <a:off x="123922" y="1251584"/>
            <a:ext cx="10757437" cy="110799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600" b="1" cap="none" spc="0" dirty="0">
                <a:ln/>
                <a:solidFill>
                  <a:schemeClr val="accent3">
                    <a:lumMod val="50000"/>
                  </a:schemeClr>
                </a:solidFill>
                <a:effectLst/>
              </a:rPr>
              <a:t>File Review in ctcLink</a:t>
            </a:r>
          </a:p>
        </p:txBody>
      </p:sp>
      <p:pic>
        <p:nvPicPr>
          <p:cNvPr id="18" name="Picture 17">
            <a:extLst>
              <a:ext uri="{FF2B5EF4-FFF2-40B4-BE49-F238E27FC236}">
                <a16:creationId xmlns:a16="http://schemas.microsoft.com/office/drawing/2014/main" id="{C63E3C89-FD60-4337-9A48-48663220FF2F}"/>
              </a:ext>
            </a:extLst>
          </p:cNvPr>
          <p:cNvPicPr>
            <a:picLocks noChangeAspect="1"/>
          </p:cNvPicPr>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9270523" y="4310141"/>
            <a:ext cx="2423245" cy="1664218"/>
          </a:xfrm>
          <a:prstGeom prst="rect">
            <a:avLst/>
          </a:prstGeom>
        </p:spPr>
      </p:pic>
      <p:sp>
        <p:nvSpPr>
          <p:cNvPr id="15" name="Rectangle 14">
            <a:extLst>
              <a:ext uri="{FF2B5EF4-FFF2-40B4-BE49-F238E27FC236}">
                <a16:creationId xmlns:a16="http://schemas.microsoft.com/office/drawing/2014/main" id="{7CA16A3D-E051-409F-94A0-10CA66EEBBC4}"/>
              </a:ext>
            </a:extLst>
          </p:cNvPr>
          <p:cNvSpPr/>
          <p:nvPr/>
        </p:nvSpPr>
        <p:spPr>
          <a:xfrm rot="16350490">
            <a:off x="8828222" y="4243968"/>
            <a:ext cx="3328110" cy="2584578"/>
          </a:xfrm>
          <a:prstGeom prst="rect">
            <a:avLst/>
          </a:prstGeom>
          <a:noFill/>
        </p:spPr>
        <p:txBody>
          <a:bodyPr wrap="none" lIns="91440" tIns="45720" rIns="91440" bIns="45720">
            <a:prstTxWarp prst="textCircle">
              <a:avLst/>
            </a:prstTxWarp>
            <a:spAutoFit/>
            <a:scene3d>
              <a:camera prst="orthographicFront"/>
              <a:lightRig rig="soft" dir="t">
                <a:rot lat="0" lon="0" rev="15600000"/>
              </a:lightRig>
            </a:scene3d>
            <a:sp3d extrusionH="57150" prstMaterial="softEdge">
              <a:bevelT w="25400" h="38100"/>
            </a:sp3d>
          </a:bodyPr>
          <a:lstStyle/>
          <a:p>
            <a:pPr algn="ctr"/>
            <a:r>
              <a:rPr lang="en-US" sz="2800" b="1" dirty="0">
                <a:ln/>
                <a:solidFill>
                  <a:schemeClr val="accent4"/>
                </a:solidFill>
              </a:rPr>
              <a:t>Spokane Community College</a:t>
            </a:r>
            <a:endParaRPr lang="en-US" sz="2800" b="1" cap="none" spc="0" dirty="0">
              <a:ln/>
              <a:solidFill>
                <a:schemeClr val="accent4"/>
              </a:solidFill>
              <a:effectLst/>
            </a:endParaRPr>
          </a:p>
        </p:txBody>
      </p:sp>
    </p:spTree>
    <p:extLst>
      <p:ext uri="{BB962C8B-B14F-4D97-AF65-F5344CB8AC3E}">
        <p14:creationId xmlns:p14="http://schemas.microsoft.com/office/powerpoint/2010/main" val="880428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2705878" y="1166326"/>
            <a:ext cx="5458408" cy="5296664"/>
          </a:xfrm>
        </p:spPr>
        <p:txBody>
          <a:bodyPr>
            <a:normAutofit/>
          </a:bodyPr>
          <a:lstStyle/>
          <a:p>
            <a:pPr marL="0" indent="0">
              <a:lnSpc>
                <a:spcPct val="100000"/>
              </a:lnSpc>
              <a:spcBef>
                <a:spcPts val="0"/>
              </a:spcBef>
              <a:buNone/>
            </a:pPr>
            <a:r>
              <a:rPr lang="en-US" sz="1600" dirty="0">
                <a:solidFill>
                  <a:schemeClr val="accent3">
                    <a:lumMod val="50000"/>
                  </a:schemeClr>
                </a:solidFill>
              </a:rPr>
              <a:t>What you “bookmark” in My Favorites will depend on what you use the most, and how you order them will depend on how your brain works. The example shown  on the left is my </a:t>
            </a:r>
            <a:r>
              <a:rPr lang="en-US" sz="1600" dirty="0" err="1">
                <a:solidFill>
                  <a:schemeClr val="accent3">
                    <a:lumMod val="50000"/>
                  </a:schemeClr>
                </a:solidFill>
              </a:rPr>
              <a:t>My</a:t>
            </a:r>
            <a:r>
              <a:rPr lang="en-US" sz="1600" dirty="0">
                <a:solidFill>
                  <a:schemeClr val="accent3">
                    <a:lumMod val="50000"/>
                  </a:schemeClr>
                </a:solidFill>
              </a:rPr>
              <a:t> Favorites list, but you can order them any way you like. </a:t>
            </a:r>
          </a:p>
          <a:p>
            <a:pPr marL="0" indent="0">
              <a:lnSpc>
                <a:spcPct val="100000"/>
              </a:lnSpc>
              <a:spcBef>
                <a:spcPts val="0"/>
              </a:spcBef>
              <a:buNone/>
            </a:pPr>
            <a:endParaRPr lang="en-US" sz="1600" dirty="0">
              <a:solidFill>
                <a:schemeClr val="accent3">
                  <a:lumMod val="50000"/>
                </a:schemeClr>
              </a:solidFill>
            </a:endParaRPr>
          </a:p>
          <a:p>
            <a:pPr marL="457200">
              <a:lnSpc>
                <a:spcPct val="100000"/>
              </a:lnSpc>
              <a:spcBef>
                <a:spcPts val="0"/>
              </a:spcBef>
            </a:pPr>
            <a:r>
              <a:rPr lang="en-US" sz="1600" dirty="0">
                <a:solidFill>
                  <a:schemeClr val="accent3">
                    <a:lumMod val="50000"/>
                  </a:schemeClr>
                </a:solidFill>
              </a:rPr>
              <a:t>Navigate to the page you want to add to the Nav Bar  </a:t>
            </a:r>
          </a:p>
          <a:p>
            <a:pPr marL="457200"/>
            <a:r>
              <a:rPr lang="en-US" sz="1600" dirty="0">
                <a:solidFill>
                  <a:schemeClr val="accent3">
                    <a:lumMod val="50000"/>
                  </a:schemeClr>
                </a:solidFill>
              </a:rPr>
              <a:t>Click the kebab menu</a:t>
            </a:r>
          </a:p>
          <a:p>
            <a:pPr marL="457200"/>
            <a:r>
              <a:rPr lang="en-US" sz="1600" dirty="0">
                <a:solidFill>
                  <a:schemeClr val="accent3">
                    <a:lumMod val="50000"/>
                  </a:schemeClr>
                </a:solidFill>
              </a:rPr>
              <a:t>Select </a:t>
            </a:r>
            <a:r>
              <a:rPr lang="en-US" sz="1600" b="1" dirty="0">
                <a:solidFill>
                  <a:schemeClr val="accent3">
                    <a:lumMod val="50000"/>
                  </a:schemeClr>
                </a:solidFill>
              </a:rPr>
              <a:t>Add to Favorites</a:t>
            </a:r>
          </a:p>
          <a:p>
            <a:pPr>
              <a:lnSpc>
                <a:spcPct val="100000"/>
              </a:lnSpc>
              <a:spcBef>
                <a:spcPts val="0"/>
              </a:spcBef>
            </a:pPr>
            <a:endParaRPr lang="en-US" sz="1600" dirty="0">
              <a:solidFill>
                <a:schemeClr val="accent3">
                  <a:lumMod val="50000"/>
                </a:schemeClr>
              </a:solidFill>
            </a:endParaRPr>
          </a:p>
          <a:p>
            <a:pPr marL="0" indent="0">
              <a:lnSpc>
                <a:spcPct val="100000"/>
              </a:lnSpc>
              <a:spcBef>
                <a:spcPts val="0"/>
              </a:spcBef>
              <a:buNone/>
            </a:pPr>
            <a:endParaRPr lang="en-US" sz="1600" dirty="0"/>
          </a:p>
          <a:p>
            <a:pPr marL="0" indent="0">
              <a:lnSpc>
                <a:spcPct val="100000"/>
              </a:lnSpc>
              <a:spcBef>
                <a:spcPts val="0"/>
              </a:spcBef>
              <a:buNone/>
            </a:pPr>
            <a:r>
              <a:rPr lang="en-US" sz="1600" dirty="0"/>
              <a:t>To edit (shown on the right), click the Edit Favorites at the top</a:t>
            </a:r>
          </a:p>
          <a:p>
            <a:pPr marL="0" indent="0">
              <a:lnSpc>
                <a:spcPct val="100000"/>
              </a:lnSpc>
              <a:spcBef>
                <a:spcPts val="0"/>
              </a:spcBef>
              <a:buNone/>
            </a:pPr>
            <a:endParaRPr lang="en-US" sz="1600" dirty="0"/>
          </a:p>
          <a:p>
            <a:pPr marL="457200">
              <a:lnSpc>
                <a:spcPct val="100000"/>
              </a:lnSpc>
              <a:spcBef>
                <a:spcPts val="0"/>
              </a:spcBef>
            </a:pPr>
            <a:r>
              <a:rPr lang="en-US" sz="1600" dirty="0"/>
              <a:t>To edit the order in which they display, change the sequence number on the right side. </a:t>
            </a:r>
          </a:p>
          <a:p>
            <a:pPr marL="457200">
              <a:lnSpc>
                <a:spcPct val="100000"/>
              </a:lnSpc>
              <a:spcBef>
                <a:spcPts val="0"/>
              </a:spcBef>
            </a:pPr>
            <a:endParaRPr lang="en-US" sz="1600" dirty="0"/>
          </a:p>
          <a:p>
            <a:pPr marL="457200">
              <a:lnSpc>
                <a:spcPct val="100000"/>
              </a:lnSpc>
              <a:spcBef>
                <a:spcPts val="0"/>
              </a:spcBef>
            </a:pPr>
            <a:r>
              <a:rPr lang="en-US" sz="1600" dirty="0"/>
              <a:t>To edit the name and maintain alphabetic order, edit only the name on the left side.</a:t>
            </a:r>
          </a:p>
        </p:txBody>
      </p:sp>
      <p:sp>
        <p:nvSpPr>
          <p:cNvPr id="7" name="Rectangle 6">
            <a:extLst>
              <a:ext uri="{FF2B5EF4-FFF2-40B4-BE49-F238E27FC236}">
                <a16:creationId xmlns:a16="http://schemas.microsoft.com/office/drawing/2014/main" id="{AEB72530-FB0D-4526-AC47-F8F846C82042}"/>
              </a:ext>
            </a:extLst>
          </p:cNvPr>
          <p:cNvSpPr/>
          <p:nvPr/>
        </p:nvSpPr>
        <p:spPr>
          <a:xfrm>
            <a:off x="4367380" y="147729"/>
            <a:ext cx="3370090"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dirty="0">
                <a:ln/>
                <a:solidFill>
                  <a:schemeClr val="accent3">
                    <a:lumMod val="50000"/>
                  </a:schemeClr>
                </a:solidFill>
              </a:rPr>
              <a:t>My Favorites</a:t>
            </a:r>
          </a:p>
        </p:txBody>
      </p:sp>
      <p:pic>
        <p:nvPicPr>
          <p:cNvPr id="10" name="Picture 9">
            <a:extLst>
              <a:ext uri="{FF2B5EF4-FFF2-40B4-BE49-F238E27FC236}">
                <a16:creationId xmlns:a16="http://schemas.microsoft.com/office/drawing/2014/main" id="{129CDD7B-D9FF-4920-820C-77F205B5A2EF}"/>
              </a:ext>
            </a:extLst>
          </p:cNvPr>
          <p:cNvPicPr>
            <a:picLocks/>
          </p:cNvPicPr>
          <p:nvPr/>
        </p:nvPicPr>
        <p:blipFill>
          <a:blip r:embed="rId2"/>
          <a:stretch>
            <a:fillRect/>
          </a:stretch>
        </p:blipFill>
        <p:spPr>
          <a:xfrm>
            <a:off x="5725752" y="3179039"/>
            <a:ext cx="374261" cy="355700"/>
          </a:xfrm>
          <a:prstGeom prst="rect">
            <a:avLst/>
          </a:prstGeom>
        </p:spPr>
      </p:pic>
      <p:pic>
        <p:nvPicPr>
          <p:cNvPr id="5" name="Picture 4">
            <a:extLst>
              <a:ext uri="{FF2B5EF4-FFF2-40B4-BE49-F238E27FC236}">
                <a16:creationId xmlns:a16="http://schemas.microsoft.com/office/drawing/2014/main" id="{63F5F2E5-4559-4D1D-8E0E-BA0D14B4B24D}"/>
              </a:ext>
            </a:extLst>
          </p:cNvPr>
          <p:cNvPicPr>
            <a:picLocks noChangeAspect="1"/>
          </p:cNvPicPr>
          <p:nvPr/>
        </p:nvPicPr>
        <p:blipFill>
          <a:blip r:embed="rId3"/>
          <a:stretch>
            <a:fillRect/>
          </a:stretch>
        </p:blipFill>
        <p:spPr>
          <a:xfrm>
            <a:off x="353479" y="1166327"/>
            <a:ext cx="2126123" cy="5296664"/>
          </a:xfrm>
          <a:prstGeom prst="rect">
            <a:avLst/>
          </a:prstGeom>
          <a:ln>
            <a:solidFill>
              <a:schemeClr val="accent1"/>
            </a:solidFill>
          </a:ln>
        </p:spPr>
      </p:pic>
      <p:pic>
        <p:nvPicPr>
          <p:cNvPr id="9" name="Picture 8">
            <a:extLst>
              <a:ext uri="{FF2B5EF4-FFF2-40B4-BE49-F238E27FC236}">
                <a16:creationId xmlns:a16="http://schemas.microsoft.com/office/drawing/2014/main" id="{8FC2FF26-7295-40C8-875B-D60549C34450}"/>
              </a:ext>
            </a:extLst>
          </p:cNvPr>
          <p:cNvPicPr>
            <a:picLocks noChangeAspect="1"/>
          </p:cNvPicPr>
          <p:nvPr/>
        </p:nvPicPr>
        <p:blipFill>
          <a:blip r:embed="rId4"/>
          <a:stretch>
            <a:fillRect/>
          </a:stretch>
        </p:blipFill>
        <p:spPr>
          <a:xfrm>
            <a:off x="8390562" y="1166326"/>
            <a:ext cx="3280204" cy="5196373"/>
          </a:xfrm>
          <a:prstGeom prst="rect">
            <a:avLst/>
          </a:prstGeom>
          <a:ln>
            <a:solidFill>
              <a:schemeClr val="accent1"/>
            </a:solidFill>
          </a:ln>
        </p:spPr>
      </p:pic>
    </p:spTree>
    <p:extLst>
      <p:ext uri="{BB962C8B-B14F-4D97-AF65-F5344CB8AC3E}">
        <p14:creationId xmlns:p14="http://schemas.microsoft.com/office/powerpoint/2010/main" val="2841453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E899E-6745-48A2-80CC-76C444966D8C}"/>
              </a:ext>
            </a:extLst>
          </p:cNvPr>
          <p:cNvSpPr>
            <a:spLocks noGrp="1"/>
          </p:cNvSpPr>
          <p:nvPr>
            <p:ph type="title"/>
          </p:nvPr>
        </p:nvSpPr>
        <p:spPr>
          <a:xfrm>
            <a:off x="1641080" y="1141644"/>
            <a:ext cx="8031284" cy="3050523"/>
          </a:xfrm>
        </p:spPr>
        <p:txBody>
          <a:bodyPr/>
          <a:lstStyle/>
          <a:p>
            <a:r>
              <a:rPr lang="en-US" dirty="0">
                <a:ln/>
                <a:solidFill>
                  <a:schemeClr val="accent3">
                    <a:lumMod val="50000"/>
                  </a:schemeClr>
                </a:solidFill>
                <a:latin typeface="+mn-lt"/>
                <a:ea typeface="+mn-ea"/>
                <a:cs typeface="+mn-cs"/>
              </a:rPr>
              <a:t>Identifying Students for Review</a:t>
            </a:r>
            <a:br>
              <a:rPr lang="en-US" sz="4400" b="1" cap="none" spc="0" dirty="0">
                <a:ln/>
                <a:solidFill>
                  <a:schemeClr val="accent4"/>
                </a:solidFill>
                <a:effectLst/>
              </a:rPr>
            </a:br>
            <a:endParaRPr lang="en-US" dirty="0"/>
          </a:p>
        </p:txBody>
      </p:sp>
      <p:sp>
        <p:nvSpPr>
          <p:cNvPr id="3" name="Text Placeholder 2">
            <a:extLst>
              <a:ext uri="{FF2B5EF4-FFF2-40B4-BE49-F238E27FC236}">
                <a16:creationId xmlns:a16="http://schemas.microsoft.com/office/drawing/2014/main" id="{35609245-9F31-4B28-A0C3-74080633BBB4}"/>
              </a:ext>
            </a:extLst>
          </p:cNvPr>
          <p:cNvSpPr>
            <a:spLocks noGrp="1"/>
          </p:cNvSpPr>
          <p:nvPr>
            <p:ph type="body" idx="1"/>
          </p:nvPr>
        </p:nvSpPr>
        <p:spPr>
          <a:xfrm>
            <a:off x="985010" y="3431722"/>
            <a:ext cx="9343423" cy="985075"/>
          </a:xfrm>
        </p:spPr>
        <p:txBody>
          <a:bodyPr/>
          <a:lstStyle/>
          <a:p>
            <a:r>
              <a:rPr lang="en-US" dirty="0">
                <a:solidFill>
                  <a:schemeClr val="tx2">
                    <a:lumMod val="90000"/>
                    <a:lumOff val="10000"/>
                  </a:schemeClr>
                </a:solidFill>
              </a:rPr>
              <a:t>Using Queries and Physical/Electronic Files to Manage File Review</a:t>
            </a:r>
          </a:p>
        </p:txBody>
      </p:sp>
    </p:spTree>
    <p:extLst>
      <p:ext uri="{BB962C8B-B14F-4D97-AF65-F5344CB8AC3E}">
        <p14:creationId xmlns:p14="http://schemas.microsoft.com/office/powerpoint/2010/main" val="82142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B72530-FB0D-4526-AC47-F8F846C82042}"/>
              </a:ext>
            </a:extLst>
          </p:cNvPr>
          <p:cNvSpPr/>
          <p:nvPr/>
        </p:nvSpPr>
        <p:spPr>
          <a:xfrm>
            <a:off x="750964" y="147729"/>
            <a:ext cx="10602967"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Using Completed Checklist Items to Identify Students for Review</a:t>
            </a:r>
          </a:p>
        </p:txBody>
      </p:sp>
      <p:sp>
        <p:nvSpPr>
          <p:cNvPr id="5" name="Content Placeholder 4">
            <a:extLst>
              <a:ext uri="{FF2B5EF4-FFF2-40B4-BE49-F238E27FC236}">
                <a16:creationId xmlns:a16="http://schemas.microsoft.com/office/drawing/2014/main" id="{A2981B06-C4A8-47CC-9134-75FA9EA1DFFA}"/>
              </a:ext>
            </a:extLst>
          </p:cNvPr>
          <p:cNvSpPr>
            <a:spLocks noGrp="1"/>
          </p:cNvSpPr>
          <p:nvPr>
            <p:ph idx="1"/>
          </p:nvPr>
        </p:nvSpPr>
        <p:spPr>
          <a:xfrm>
            <a:off x="1077362" y="1287624"/>
            <a:ext cx="9950103" cy="5253135"/>
          </a:xfrm>
        </p:spPr>
        <p:txBody>
          <a:bodyPr>
            <a:normAutofit lnSpcReduction="10000"/>
          </a:bodyPr>
          <a:lstStyle/>
          <a:p>
            <a:pPr marL="0" indent="0">
              <a:buNone/>
            </a:pPr>
            <a:r>
              <a:rPr lang="en-US" dirty="0">
                <a:solidFill>
                  <a:schemeClr val="accent3">
                    <a:lumMod val="50000"/>
                  </a:schemeClr>
                </a:solidFill>
              </a:rPr>
              <a:t>SCC uses a Terms and Conditions form to collect the various authorizations we need to disburse aid, and still currently utilizes physical files. </a:t>
            </a:r>
          </a:p>
          <a:p>
            <a:pPr marL="0" indent="0">
              <a:buNone/>
            </a:pPr>
            <a:endParaRPr lang="en-US" dirty="0">
              <a:solidFill>
                <a:schemeClr val="accent3">
                  <a:lumMod val="50000"/>
                </a:schemeClr>
              </a:solidFill>
            </a:endParaRPr>
          </a:p>
          <a:p>
            <a:pPr marL="0" indent="0">
              <a:buNone/>
            </a:pPr>
            <a:r>
              <a:rPr lang="en-US" dirty="0">
                <a:solidFill>
                  <a:schemeClr val="accent3">
                    <a:lumMod val="50000"/>
                  </a:schemeClr>
                </a:solidFill>
              </a:rPr>
              <a:t>Completed Terms and Conditions forms trigger the file review process</a:t>
            </a:r>
          </a:p>
          <a:p>
            <a:pPr marL="512763" lvl="2" indent="-168275"/>
            <a:r>
              <a:rPr lang="en-US" sz="1600" dirty="0">
                <a:solidFill>
                  <a:schemeClr val="accent3">
                    <a:lumMod val="50000"/>
                  </a:schemeClr>
                </a:solidFill>
              </a:rPr>
              <a:t>The file label checklist item (ESP065) is added to the student record at the time the Terms and Conditions form is tracked in, even if other required documents have not been received</a:t>
            </a:r>
          </a:p>
          <a:p>
            <a:pPr marL="512763" lvl="2" indent="-168275"/>
            <a:r>
              <a:rPr lang="en-US" sz="1600" dirty="0">
                <a:solidFill>
                  <a:schemeClr val="accent3">
                    <a:lumMod val="50000"/>
                  </a:schemeClr>
                </a:solidFill>
              </a:rPr>
              <a:t>Labels are run based on the completed File Label checklist item, and physical files are created, containing the submitted documents</a:t>
            </a:r>
          </a:p>
          <a:p>
            <a:pPr marL="512763" lvl="2" indent="-168275"/>
            <a:r>
              <a:rPr lang="en-US" sz="1600" dirty="0">
                <a:solidFill>
                  <a:schemeClr val="accent3">
                    <a:lumMod val="50000"/>
                  </a:schemeClr>
                </a:solidFill>
              </a:rPr>
              <a:t>Files are grouped in sections according to date ranges</a:t>
            </a:r>
          </a:p>
          <a:p>
            <a:pPr marL="512763" lvl="2" indent="-168275"/>
            <a:r>
              <a:rPr lang="en-US" sz="1600" dirty="0">
                <a:solidFill>
                  <a:schemeClr val="accent3">
                    <a:lumMod val="50000"/>
                  </a:schemeClr>
                </a:solidFill>
              </a:rPr>
              <a:t>FA staff pulls from these sections in date order</a:t>
            </a:r>
          </a:p>
          <a:p>
            <a:pPr marL="512763" lvl="2" indent="-168275"/>
            <a:r>
              <a:rPr lang="en-US" sz="1600" dirty="0">
                <a:solidFill>
                  <a:schemeClr val="accent3">
                    <a:lumMod val="50000"/>
                  </a:schemeClr>
                </a:solidFill>
              </a:rPr>
              <a:t>At the same time, we run queries to identify applicants who have not been reviewed and who do not have a physical file; this way we can initiate personal contact with them and either clear them as not attending or help them get all their requirements completed</a:t>
            </a:r>
          </a:p>
          <a:p>
            <a:pPr marL="608965" lvl="2" indent="0">
              <a:buNone/>
            </a:pPr>
            <a:endParaRPr lang="en-US" dirty="0">
              <a:solidFill>
                <a:schemeClr val="accent3">
                  <a:lumMod val="50000"/>
                </a:schemeClr>
              </a:solidFill>
            </a:endParaRPr>
          </a:p>
          <a:p>
            <a:pPr marL="55563" lvl="2" indent="-17463">
              <a:buNone/>
            </a:pPr>
            <a:r>
              <a:rPr lang="en-US" sz="1600" dirty="0">
                <a:solidFill>
                  <a:schemeClr val="accent3">
                    <a:lumMod val="50000"/>
                  </a:schemeClr>
                </a:solidFill>
              </a:rPr>
              <a:t>The query we use to make file labels is </a:t>
            </a:r>
            <a:r>
              <a:rPr lang="it-IT" sz="1600" b="1" dirty="0">
                <a:solidFill>
                  <a:schemeClr val="accent3">
                    <a:lumMod val="50000"/>
                  </a:schemeClr>
                </a:solidFill>
              </a:rPr>
              <a:t>CTC_FA_SB_FILE_LABEL_NEW</a:t>
            </a:r>
            <a:endParaRPr lang="en-US" sz="1600" b="1" dirty="0">
              <a:solidFill>
                <a:schemeClr val="accent3">
                  <a:lumMod val="50000"/>
                </a:schemeClr>
              </a:solidFill>
            </a:endParaRPr>
          </a:p>
          <a:p>
            <a:pPr marL="940435" lvl="3" indent="-285750">
              <a:buFont typeface="Arial" panose="020B0604020202020204" pitchFamily="34" charset="0"/>
              <a:buChar char="•"/>
            </a:pPr>
            <a:endParaRPr lang="en-US" sz="1600" b="0" dirty="0"/>
          </a:p>
        </p:txBody>
      </p:sp>
    </p:spTree>
    <p:extLst>
      <p:ext uri="{BB962C8B-B14F-4D97-AF65-F5344CB8AC3E}">
        <p14:creationId xmlns:p14="http://schemas.microsoft.com/office/powerpoint/2010/main" val="1513848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B72530-FB0D-4526-AC47-F8F846C82042}"/>
              </a:ext>
            </a:extLst>
          </p:cNvPr>
          <p:cNvSpPr/>
          <p:nvPr/>
        </p:nvSpPr>
        <p:spPr>
          <a:xfrm>
            <a:off x="2890386" y="147729"/>
            <a:ext cx="6324103"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Queries to Identify Student for Review</a:t>
            </a:r>
          </a:p>
        </p:txBody>
      </p:sp>
      <p:sp>
        <p:nvSpPr>
          <p:cNvPr id="5" name="Content Placeholder 4">
            <a:extLst>
              <a:ext uri="{FF2B5EF4-FFF2-40B4-BE49-F238E27FC236}">
                <a16:creationId xmlns:a16="http://schemas.microsoft.com/office/drawing/2014/main" id="{A2981B06-C4A8-47CC-9134-75FA9EA1DFFA}"/>
              </a:ext>
            </a:extLst>
          </p:cNvPr>
          <p:cNvSpPr>
            <a:spLocks noGrp="1"/>
          </p:cNvSpPr>
          <p:nvPr>
            <p:ph idx="1"/>
          </p:nvPr>
        </p:nvSpPr>
        <p:spPr>
          <a:xfrm>
            <a:off x="1077362" y="1119673"/>
            <a:ext cx="9950103" cy="5421086"/>
          </a:xfrm>
        </p:spPr>
        <p:txBody>
          <a:bodyPr>
            <a:normAutofit fontScale="92500" lnSpcReduction="10000"/>
          </a:bodyPr>
          <a:lstStyle/>
          <a:p>
            <a:pPr marL="0" lvl="1">
              <a:lnSpc>
                <a:spcPct val="100000"/>
              </a:lnSpc>
              <a:spcBef>
                <a:spcPts val="0"/>
              </a:spcBef>
            </a:pPr>
            <a:r>
              <a:rPr lang="en-US" sz="1200" dirty="0">
                <a:solidFill>
                  <a:schemeClr val="accent3">
                    <a:lumMod val="50000"/>
                  </a:schemeClr>
                </a:solidFill>
              </a:rPr>
              <a:t>Navigation: </a:t>
            </a:r>
            <a:r>
              <a:rPr lang="en-US" sz="1200" dirty="0" err="1">
                <a:solidFill>
                  <a:schemeClr val="accent3">
                    <a:lumMod val="50000"/>
                  </a:schemeClr>
                </a:solidFill>
              </a:rPr>
              <a:t>NavBar</a:t>
            </a:r>
            <a:r>
              <a:rPr lang="en-US" sz="1200" dirty="0">
                <a:solidFill>
                  <a:schemeClr val="accent3">
                    <a:lumMod val="50000"/>
                  </a:schemeClr>
                </a:solidFill>
              </a:rPr>
              <a:t> &gt; Navigator &gt; Reporting Tools &gt; Query &gt; Query Viewer</a:t>
            </a:r>
          </a:p>
          <a:p>
            <a:pPr marL="0" lvl="1">
              <a:lnSpc>
                <a:spcPct val="100000"/>
              </a:lnSpc>
              <a:spcBef>
                <a:spcPts val="0"/>
              </a:spcBef>
            </a:pPr>
            <a:endParaRPr lang="en-US" sz="1200" b="0" dirty="0">
              <a:solidFill>
                <a:schemeClr val="accent3">
                  <a:lumMod val="50000"/>
                </a:schemeClr>
              </a:solidFill>
            </a:endParaRPr>
          </a:p>
          <a:p>
            <a:pPr marL="60325" indent="0">
              <a:buNone/>
            </a:pPr>
            <a:r>
              <a:rPr lang="en-US" sz="1400" b="0" dirty="0">
                <a:solidFill>
                  <a:schemeClr val="accent3">
                    <a:lumMod val="50000"/>
                  </a:schemeClr>
                </a:solidFill>
              </a:rPr>
              <a:t>Queries are like our clean-up crew, pulling in students who have applied but have done nothing else. This enables us to initiate personal contact with the students and help them resolve issues or get the proper documents submitted.</a:t>
            </a:r>
          </a:p>
          <a:p>
            <a:pPr marL="60325" indent="0">
              <a:buNone/>
            </a:pPr>
            <a:r>
              <a:rPr lang="en-US" sz="1400" b="0" dirty="0">
                <a:solidFill>
                  <a:schemeClr val="accent3">
                    <a:lumMod val="50000"/>
                  </a:schemeClr>
                </a:solidFill>
              </a:rPr>
              <a:t>The queries we use to pull students to review depends on who is running the list and when the list is being run. Here are some of the queries we use: </a:t>
            </a:r>
          </a:p>
          <a:p>
            <a:pPr marL="60325" indent="0">
              <a:lnSpc>
                <a:spcPct val="100000"/>
              </a:lnSpc>
              <a:spcBef>
                <a:spcPts val="0"/>
              </a:spcBef>
              <a:buNone/>
            </a:pPr>
            <a:endParaRPr lang="en-US" sz="1400" b="0" dirty="0">
              <a:solidFill>
                <a:schemeClr val="accent3">
                  <a:lumMod val="50000"/>
                </a:schemeClr>
              </a:solidFill>
            </a:endParaRPr>
          </a:p>
          <a:p>
            <a:pPr marL="344488" lvl="2" indent="0">
              <a:buNone/>
            </a:pPr>
            <a:r>
              <a:rPr lang="en-US" sz="1400" b="1" dirty="0">
                <a:solidFill>
                  <a:schemeClr val="accent3">
                    <a:lumMod val="50000"/>
                  </a:schemeClr>
                </a:solidFill>
              </a:rPr>
              <a:t>CTC_FA_CHECKLIST_LIST2</a:t>
            </a:r>
            <a:br>
              <a:rPr lang="en-US" sz="1400" b="0" dirty="0">
                <a:solidFill>
                  <a:schemeClr val="accent3">
                    <a:lumMod val="50000"/>
                  </a:schemeClr>
                </a:solidFill>
              </a:rPr>
            </a:br>
            <a:r>
              <a:rPr lang="en-US" sz="1400" b="0" dirty="0">
                <a:solidFill>
                  <a:schemeClr val="accent3">
                    <a:lumMod val="50000"/>
                  </a:schemeClr>
                </a:solidFill>
              </a:rPr>
              <a:t>If you use a Terms and Conditions form or a data sheet, you can filter these out on the resulting Excel spreadsheet to include only Incomplete status (our system assigns the Terms and Conditions checklist item when ISIRs load, so we can be assured only financial aid applicants pull on this list)</a:t>
            </a:r>
          </a:p>
          <a:p>
            <a:pPr marL="344488" lvl="2" indent="0">
              <a:buNone/>
            </a:pPr>
            <a:endParaRPr lang="en-US" sz="1400" b="0" dirty="0">
              <a:solidFill>
                <a:schemeClr val="accent3">
                  <a:lumMod val="50000"/>
                </a:schemeClr>
              </a:solidFill>
            </a:endParaRPr>
          </a:p>
          <a:p>
            <a:pPr marL="344488" lvl="2" indent="0">
              <a:buNone/>
            </a:pPr>
            <a:r>
              <a:rPr lang="en-US" sz="1400" b="1" dirty="0">
                <a:solidFill>
                  <a:schemeClr val="accent3">
                    <a:lumMod val="50000"/>
                  </a:schemeClr>
                </a:solidFill>
              </a:rPr>
              <a:t>CTC_SR_ENROLLED_STUDENTS</a:t>
            </a:r>
            <a:br>
              <a:rPr lang="en-US" sz="1400" b="0" dirty="0">
                <a:solidFill>
                  <a:schemeClr val="accent3">
                    <a:lumMod val="50000"/>
                  </a:schemeClr>
                </a:solidFill>
              </a:rPr>
            </a:br>
            <a:r>
              <a:rPr lang="en-US" sz="1400" b="0" dirty="0">
                <a:solidFill>
                  <a:schemeClr val="accent3">
                    <a:lumMod val="50000"/>
                  </a:schemeClr>
                </a:solidFill>
              </a:rPr>
              <a:t>This pulls a list of all enrolled students that can be compared to those with a federal application (such as the results of CTC_FA_CHECKLIST_LIST2)</a:t>
            </a:r>
          </a:p>
          <a:p>
            <a:pPr marL="344488" lvl="2" indent="0">
              <a:buNone/>
            </a:pPr>
            <a:endParaRPr lang="en-US" sz="1400" b="0" dirty="0">
              <a:solidFill>
                <a:schemeClr val="accent3">
                  <a:lumMod val="50000"/>
                </a:schemeClr>
              </a:solidFill>
            </a:endParaRPr>
          </a:p>
          <a:p>
            <a:pPr marL="344488" lvl="2" indent="0">
              <a:buNone/>
            </a:pPr>
            <a:r>
              <a:rPr lang="en-US" sz="1400" b="1" dirty="0">
                <a:solidFill>
                  <a:schemeClr val="accent3">
                    <a:lumMod val="50000"/>
                  </a:schemeClr>
                </a:solidFill>
              </a:rPr>
              <a:t>QCS_FA_VER_STATS</a:t>
            </a:r>
            <a:br>
              <a:rPr lang="en-US" sz="1400" b="0" dirty="0">
                <a:solidFill>
                  <a:schemeClr val="accent3">
                    <a:lumMod val="50000"/>
                  </a:schemeClr>
                </a:solidFill>
              </a:rPr>
            </a:br>
            <a:r>
              <a:rPr lang="en-US" sz="1400" b="0" dirty="0">
                <a:solidFill>
                  <a:schemeClr val="accent3">
                    <a:lumMod val="50000"/>
                  </a:schemeClr>
                </a:solidFill>
              </a:rPr>
              <a:t>This pulls all </a:t>
            </a:r>
            <a:r>
              <a:rPr lang="en-US" dirty="0">
                <a:solidFill>
                  <a:schemeClr val="accent3">
                    <a:lumMod val="50000"/>
                  </a:schemeClr>
                </a:solidFill>
              </a:rPr>
              <a:t>financial aid applicants, whether reviewed and funded or not. </a:t>
            </a:r>
            <a:r>
              <a:rPr lang="en-US" sz="1400" b="0" dirty="0">
                <a:solidFill>
                  <a:schemeClr val="accent3">
                    <a:lumMod val="50000"/>
                  </a:schemeClr>
                </a:solidFill>
              </a:rPr>
              <a:t>Filter out the students with no counselor name or counselor ID to get a list of students who have not been reviewed.</a:t>
            </a:r>
          </a:p>
          <a:p>
            <a:pPr marL="344488" lvl="2" indent="0">
              <a:buNone/>
            </a:pPr>
            <a:endParaRPr lang="en-US" sz="1400" b="0" dirty="0">
              <a:solidFill>
                <a:schemeClr val="accent3">
                  <a:lumMod val="50000"/>
                </a:schemeClr>
              </a:solidFill>
            </a:endParaRPr>
          </a:p>
          <a:p>
            <a:pPr marL="60325" indent="0">
              <a:buNone/>
            </a:pPr>
            <a:r>
              <a:rPr lang="en-US" sz="1400" b="0" dirty="0">
                <a:solidFill>
                  <a:schemeClr val="accent3">
                    <a:lumMod val="50000"/>
                  </a:schemeClr>
                </a:solidFill>
              </a:rPr>
              <a:t> </a:t>
            </a:r>
            <a:endParaRPr lang="en-US" sz="1600" b="0" dirty="0">
              <a:solidFill>
                <a:schemeClr val="accent3">
                  <a:lumMod val="50000"/>
                </a:schemeClr>
              </a:solidFill>
            </a:endParaRPr>
          </a:p>
        </p:txBody>
      </p:sp>
    </p:spTree>
    <p:extLst>
      <p:ext uri="{BB962C8B-B14F-4D97-AF65-F5344CB8AC3E}">
        <p14:creationId xmlns:p14="http://schemas.microsoft.com/office/powerpoint/2010/main" val="121054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8E77FB-A0DA-401D-A6CE-5BF66D7B72FA}"/>
              </a:ext>
            </a:extLst>
          </p:cNvPr>
          <p:cNvSpPr txBox="1"/>
          <p:nvPr/>
        </p:nvSpPr>
        <p:spPr>
          <a:xfrm>
            <a:off x="587829" y="1396872"/>
            <a:ext cx="10067730" cy="4924425"/>
          </a:xfrm>
          <a:prstGeom prst="rect">
            <a:avLst/>
          </a:prstGeom>
          <a:noFill/>
        </p:spPr>
        <p:txBody>
          <a:bodyPr wrap="square">
            <a:spAutoFit/>
          </a:bodyPr>
          <a:lstStyle/>
          <a:p>
            <a:r>
              <a:rPr lang="en-US" sz="1200" b="1" dirty="0">
                <a:solidFill>
                  <a:schemeClr val="accent3">
                    <a:lumMod val="50000"/>
                  </a:schemeClr>
                </a:solidFill>
              </a:rPr>
              <a:t>QCS_FA_BASIC_ELIG_DATA_ALL</a:t>
            </a:r>
            <a:br>
              <a:rPr lang="en-US" sz="1200" b="0" dirty="0">
                <a:solidFill>
                  <a:schemeClr val="accent3">
                    <a:lumMod val="50000"/>
                  </a:schemeClr>
                </a:solidFill>
              </a:rPr>
            </a:br>
            <a:r>
              <a:rPr lang="en-US" sz="1200" b="0" dirty="0">
                <a:solidFill>
                  <a:schemeClr val="accent3">
                    <a:lumMod val="50000"/>
                  </a:schemeClr>
                </a:solidFill>
              </a:rPr>
              <a:t>Pulls just about everything under the sun for FA applicants. Schedule this one to run, because you’ll probably get a proxy error if you try to run to HTML or Excel; retrieve your report in Report Manager  (Navigation: </a:t>
            </a:r>
            <a:r>
              <a:rPr lang="en-US" sz="1200" b="0" dirty="0" err="1">
                <a:solidFill>
                  <a:schemeClr val="accent3">
                    <a:lumMod val="50000"/>
                  </a:schemeClr>
                </a:solidFill>
              </a:rPr>
              <a:t>NavBar</a:t>
            </a:r>
            <a:r>
              <a:rPr lang="en-US" sz="1200" b="0" dirty="0">
                <a:solidFill>
                  <a:schemeClr val="accent3">
                    <a:lumMod val="50000"/>
                  </a:schemeClr>
                </a:solidFill>
              </a:rPr>
              <a:t> &gt; Navigator &gt; Reporting Tools &gt; Report Manager). Can be filtered by Review Status to identify the Incomplete statuses.</a:t>
            </a:r>
          </a:p>
          <a:p>
            <a:endParaRPr lang="en-US" sz="1200" b="1" dirty="0">
              <a:solidFill>
                <a:schemeClr val="accent3">
                  <a:lumMod val="50000"/>
                </a:schemeClr>
              </a:solidFill>
            </a:endParaRPr>
          </a:p>
          <a:p>
            <a:r>
              <a:rPr lang="en-US" sz="1200" b="1" dirty="0">
                <a:solidFill>
                  <a:schemeClr val="accent3">
                    <a:lumMod val="50000"/>
                  </a:schemeClr>
                </a:solidFill>
              </a:rPr>
              <a:t>QCS_FA_APPLIED_INCOMPLETE</a:t>
            </a:r>
          </a:p>
          <a:p>
            <a:r>
              <a:rPr lang="en-US" sz="1200" dirty="0">
                <a:solidFill>
                  <a:schemeClr val="accent3">
                    <a:lumMod val="50000"/>
                  </a:schemeClr>
                </a:solidFill>
              </a:rPr>
              <a:t>Another query that pulls students whose review status is incomplete. This will pull all students, even if completed; filter out the Review Complete statuses. CAUTION: don’t rely on the Processing St column – if other funding such as scholarships or agency funds have been entered in the system, this will trigger the Packaging Completed status to be assigned and could cause you to miss students whose federal/state aid has not been funded. </a:t>
            </a:r>
          </a:p>
          <a:p>
            <a:endParaRPr lang="en-US" sz="1200" dirty="0">
              <a:solidFill>
                <a:schemeClr val="accent3">
                  <a:lumMod val="50000"/>
                </a:schemeClr>
              </a:solidFill>
            </a:endParaRPr>
          </a:p>
          <a:p>
            <a:r>
              <a:rPr lang="en-US" sz="1200" b="1" dirty="0">
                <a:solidFill>
                  <a:schemeClr val="accent3">
                    <a:lumMod val="50000"/>
                  </a:schemeClr>
                </a:solidFill>
              </a:rPr>
              <a:t>QCS_FA_APPLIED_NEED_REVIEW</a:t>
            </a:r>
          </a:p>
          <a:p>
            <a:r>
              <a:rPr lang="en-US" sz="1200" dirty="0">
                <a:solidFill>
                  <a:schemeClr val="accent3">
                    <a:lumMod val="50000"/>
                  </a:schemeClr>
                </a:solidFill>
              </a:rPr>
              <a:t>This query can be run by checklist item of choice.  I run it using either our file label checklist item type or our Terms and Conditions checklist item type, depending on what group I want to look at (either what physical files haven’t been reviewed, or what students with no physical files haven’t been reviewed).</a:t>
            </a:r>
          </a:p>
          <a:p>
            <a:endParaRPr lang="en-US" sz="1200" dirty="0">
              <a:solidFill>
                <a:schemeClr val="accent3">
                  <a:lumMod val="50000"/>
                </a:schemeClr>
              </a:solidFill>
            </a:endParaRPr>
          </a:p>
          <a:p>
            <a:r>
              <a:rPr lang="en-US" sz="1200" b="1" dirty="0">
                <a:solidFill>
                  <a:schemeClr val="accent3">
                    <a:lumMod val="50000"/>
                  </a:schemeClr>
                </a:solidFill>
              </a:rPr>
              <a:t>QCS_FA_APPLIED_NO_FED_STAT_AID</a:t>
            </a:r>
          </a:p>
          <a:p>
            <a:r>
              <a:rPr lang="en-US" sz="1200" dirty="0">
                <a:solidFill>
                  <a:schemeClr val="accent3">
                    <a:lumMod val="50000"/>
                  </a:schemeClr>
                </a:solidFill>
              </a:rPr>
              <a:t>Another query that pulls FA applicants with no FAFSA aid; also pulls in enrollment data and application received date.</a:t>
            </a:r>
          </a:p>
          <a:p>
            <a:endParaRPr lang="en-US" sz="1200" dirty="0">
              <a:solidFill>
                <a:schemeClr val="accent3">
                  <a:lumMod val="50000"/>
                </a:schemeClr>
              </a:solidFill>
            </a:endParaRPr>
          </a:p>
          <a:p>
            <a:r>
              <a:rPr lang="en-US" sz="1200" b="1" dirty="0">
                <a:solidFill>
                  <a:schemeClr val="accent3">
                    <a:lumMod val="50000"/>
                  </a:schemeClr>
                </a:solidFill>
              </a:rPr>
              <a:t>QCS_FA_ENR_APPL_NO_AWD</a:t>
            </a:r>
          </a:p>
          <a:p>
            <a:r>
              <a:rPr lang="en-US" sz="1200" dirty="0">
                <a:solidFill>
                  <a:schemeClr val="accent3">
                    <a:lumMod val="50000"/>
                  </a:schemeClr>
                </a:solidFill>
              </a:rPr>
              <a:t>This is my standard go-to query once we’ve stopped reviewing everyone and start focusing on reviewing students who are enrolled for the upcoming term. We run this throughout the current term as well to pick up any stragglers. This pulls enrolled students with no federal or state aid. Filter out those with a counselor name or number to get those who need to be reviewed.</a:t>
            </a:r>
          </a:p>
          <a:p>
            <a:endParaRPr lang="en-US" sz="1300" dirty="0"/>
          </a:p>
          <a:p>
            <a:endParaRPr lang="en-US" sz="1300" dirty="0">
              <a:solidFill>
                <a:srgbClr val="000000"/>
              </a:solidFill>
              <a:latin typeface="Arial" panose="020B0604020202020204" pitchFamily="34" charset="0"/>
            </a:endParaRPr>
          </a:p>
        </p:txBody>
      </p:sp>
      <p:sp>
        <p:nvSpPr>
          <p:cNvPr id="6" name="Rectangle 5">
            <a:extLst>
              <a:ext uri="{FF2B5EF4-FFF2-40B4-BE49-F238E27FC236}">
                <a16:creationId xmlns:a16="http://schemas.microsoft.com/office/drawing/2014/main" id="{0334C1AE-A948-4A03-9C87-A4492DF464E1}"/>
              </a:ext>
            </a:extLst>
          </p:cNvPr>
          <p:cNvSpPr/>
          <p:nvPr/>
        </p:nvSpPr>
        <p:spPr>
          <a:xfrm>
            <a:off x="2294391" y="147729"/>
            <a:ext cx="7516097"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Queries to Identify Student for Review, cont’d</a:t>
            </a:r>
          </a:p>
        </p:txBody>
      </p:sp>
    </p:spTree>
    <p:extLst>
      <p:ext uri="{BB962C8B-B14F-4D97-AF65-F5344CB8AC3E}">
        <p14:creationId xmlns:p14="http://schemas.microsoft.com/office/powerpoint/2010/main" val="367261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B9F1-662D-4584-A7B0-39E680A23AEC}"/>
              </a:ext>
            </a:extLst>
          </p:cNvPr>
          <p:cNvSpPr>
            <a:spLocks noGrp="1"/>
          </p:cNvSpPr>
          <p:nvPr>
            <p:ph type="title"/>
          </p:nvPr>
        </p:nvSpPr>
        <p:spPr>
          <a:xfrm>
            <a:off x="1753050" y="2769544"/>
            <a:ext cx="7807347" cy="908366"/>
          </a:xfrm>
        </p:spPr>
        <p:txBody>
          <a:bodyPr/>
          <a:lstStyle/>
          <a:p>
            <a:r>
              <a:rPr lang="en-US" dirty="0">
                <a:ln/>
                <a:solidFill>
                  <a:schemeClr val="accent3">
                    <a:lumMod val="50000"/>
                  </a:schemeClr>
                </a:solidFill>
                <a:latin typeface="+mn-lt"/>
                <a:ea typeface="+mn-ea"/>
                <a:cs typeface="+mn-cs"/>
              </a:rPr>
              <a:t>Pages We Use for File Review</a:t>
            </a:r>
          </a:p>
        </p:txBody>
      </p:sp>
      <p:sp>
        <p:nvSpPr>
          <p:cNvPr id="3" name="Text Placeholder 2">
            <a:extLst>
              <a:ext uri="{FF2B5EF4-FFF2-40B4-BE49-F238E27FC236}">
                <a16:creationId xmlns:a16="http://schemas.microsoft.com/office/drawing/2014/main" id="{8660465F-8EBF-4C23-898E-7BD25D030F63}"/>
              </a:ext>
            </a:extLst>
          </p:cNvPr>
          <p:cNvSpPr>
            <a:spLocks noGrp="1"/>
          </p:cNvSpPr>
          <p:nvPr>
            <p:ph type="body" idx="1"/>
          </p:nvPr>
        </p:nvSpPr>
        <p:spPr>
          <a:xfrm>
            <a:off x="3273939" y="3677910"/>
            <a:ext cx="4765568" cy="985075"/>
          </a:xfrm>
        </p:spPr>
        <p:txBody>
          <a:bodyPr/>
          <a:lstStyle/>
          <a:p>
            <a:r>
              <a:rPr lang="en-US" dirty="0">
                <a:solidFill>
                  <a:schemeClr val="tx2">
                    <a:lumMod val="90000"/>
                    <a:lumOff val="10000"/>
                  </a:schemeClr>
                </a:solidFill>
              </a:rPr>
              <a:t>What to Use and Where to Find It</a:t>
            </a:r>
          </a:p>
        </p:txBody>
      </p:sp>
    </p:spTree>
    <p:extLst>
      <p:ext uri="{BB962C8B-B14F-4D97-AF65-F5344CB8AC3E}">
        <p14:creationId xmlns:p14="http://schemas.microsoft.com/office/powerpoint/2010/main" val="237835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8E77FB-A0DA-401D-A6CE-5BF66D7B72FA}"/>
              </a:ext>
            </a:extLst>
          </p:cNvPr>
          <p:cNvSpPr txBox="1"/>
          <p:nvPr/>
        </p:nvSpPr>
        <p:spPr>
          <a:xfrm>
            <a:off x="597159" y="1164134"/>
            <a:ext cx="9703837" cy="6555641"/>
          </a:xfrm>
          <a:prstGeom prst="rect">
            <a:avLst/>
          </a:prstGeom>
          <a:noFill/>
        </p:spPr>
        <p:txBody>
          <a:bodyPr wrap="square">
            <a:spAutoFit/>
          </a:bodyPr>
          <a:lstStyle/>
          <a:p>
            <a:r>
              <a:rPr lang="en-US" sz="1400" dirty="0">
                <a:solidFill>
                  <a:schemeClr val="accent3">
                    <a:lumMod val="50000"/>
                  </a:schemeClr>
                </a:solidFill>
              </a:rPr>
              <a:t>The best/proper/preferred methods to use when reviewing financial aid file is very subjective. Some information is displayed on more than one page, and everyone will have their preferences on where to access the information they need. These are the pages we recommend and have adopted as our best practices at SCC. </a:t>
            </a:r>
          </a:p>
          <a:p>
            <a:endParaRPr lang="en-US" sz="1400" dirty="0">
              <a:solidFill>
                <a:schemeClr val="accent3">
                  <a:lumMod val="50000"/>
                </a:schemeClr>
              </a:solidFill>
            </a:endParaRPr>
          </a:p>
          <a:p>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Maintain Student SAP Data</a:t>
            </a:r>
            <a:br>
              <a:rPr lang="en-US" sz="1400" dirty="0">
                <a:solidFill>
                  <a:schemeClr val="accent3">
                    <a:lumMod val="50000"/>
                  </a:schemeClr>
                </a:solidFill>
              </a:rPr>
            </a:br>
            <a:r>
              <a:rPr lang="en-US" sz="1400" dirty="0">
                <a:solidFill>
                  <a:schemeClr val="accent3">
                    <a:lumMod val="50000"/>
                  </a:schemeClr>
                </a:solidFill>
              </a:rPr>
              <a:t>Navigator &gt; Financial Aid &gt; Satisfactory Academic Progress &gt; Maintain Student SAP Data</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Simulate Student Eligibility</a:t>
            </a:r>
            <a:br>
              <a:rPr lang="en-US" sz="1400" dirty="0">
                <a:solidFill>
                  <a:schemeClr val="accent3">
                    <a:lumMod val="50000"/>
                  </a:schemeClr>
                </a:solidFill>
              </a:rPr>
            </a:br>
            <a:r>
              <a:rPr lang="en-US" sz="1400" dirty="0">
                <a:solidFill>
                  <a:schemeClr val="accent3">
                    <a:lumMod val="50000"/>
                  </a:schemeClr>
                </a:solidFill>
              </a:rPr>
              <a:t>Navigator &gt; Financial Aid &gt; Satisfactory Academic Progress &gt; Simulate Student Eligibility</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Student Services Center</a:t>
            </a:r>
            <a:br>
              <a:rPr lang="en-US" sz="1400" dirty="0">
                <a:solidFill>
                  <a:schemeClr val="accent3">
                    <a:lumMod val="50000"/>
                  </a:schemeClr>
                </a:solidFill>
              </a:rPr>
            </a:br>
            <a:r>
              <a:rPr lang="en-US" sz="1400" dirty="0">
                <a:solidFill>
                  <a:schemeClr val="accent3">
                    <a:lumMod val="50000"/>
                  </a:schemeClr>
                </a:solidFill>
              </a:rPr>
              <a:t>Navigator &gt; Campus Community &gt; Student Services Center &gt; Academic tab (for current program of study)</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Student Program/Plan</a:t>
            </a:r>
            <a:br>
              <a:rPr lang="en-US" sz="1400" dirty="0">
                <a:solidFill>
                  <a:schemeClr val="accent3">
                    <a:lumMod val="50000"/>
                  </a:schemeClr>
                </a:solidFill>
              </a:rPr>
            </a:br>
            <a:r>
              <a:rPr lang="en-US" sz="1400" dirty="0">
                <a:solidFill>
                  <a:schemeClr val="accent3">
                    <a:lumMod val="50000"/>
                  </a:schemeClr>
                </a:solidFill>
              </a:rPr>
              <a:t>Navigator &gt; Records and Enrollment &gt; Career and Program Information &gt; Student Program/Plan</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Residency Data</a:t>
            </a:r>
            <a:br>
              <a:rPr lang="en-US" sz="1400" dirty="0">
                <a:solidFill>
                  <a:schemeClr val="accent3">
                    <a:lumMod val="50000"/>
                  </a:schemeClr>
                </a:solidFill>
              </a:rPr>
            </a:br>
            <a:r>
              <a:rPr lang="en-US" sz="1400" dirty="0">
                <a:solidFill>
                  <a:schemeClr val="accent3">
                    <a:lumMod val="50000"/>
                  </a:schemeClr>
                </a:solidFill>
              </a:rPr>
              <a:t>Navigator &gt; Campus Community &gt; Personal Information &gt; Identification &gt; Residency Data</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Manage 20xx-20xx Verification</a:t>
            </a:r>
            <a:br>
              <a:rPr lang="en-US" sz="1400" dirty="0">
                <a:solidFill>
                  <a:schemeClr val="accent3">
                    <a:lumMod val="50000"/>
                  </a:schemeClr>
                </a:solidFill>
              </a:rPr>
            </a:br>
            <a:r>
              <a:rPr lang="en-US" sz="1400" dirty="0">
                <a:solidFill>
                  <a:schemeClr val="accent3">
                    <a:lumMod val="50000"/>
                  </a:schemeClr>
                </a:solidFill>
              </a:rPr>
              <a:t>Navigator &gt; Financial Aid &gt; Verification &gt; Manage 20xx-20xx Verification</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endParaRPr lang="en-US" sz="1400" dirty="0">
              <a:solidFill>
                <a:schemeClr val="accent3">
                  <a:lumMod val="50000"/>
                </a:schemeClr>
              </a:solidFill>
            </a:endParaRPr>
          </a:p>
          <a:p>
            <a:pPr algn="r"/>
            <a:r>
              <a:rPr lang="en-US" sz="1400" dirty="0">
                <a:solidFill>
                  <a:schemeClr val="accent3">
                    <a:lumMod val="50000"/>
                  </a:schemeClr>
                </a:solidFill>
              </a:rPr>
              <a:t>cont’d on next page</a:t>
            </a:r>
          </a:p>
          <a:p>
            <a:pPr marL="285750" indent="-285750">
              <a:buFont typeface="Arial" panose="020B0604020202020204" pitchFamily="34" charset="0"/>
              <a:buChar char="•"/>
            </a:pPr>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p:txBody>
      </p:sp>
      <p:sp>
        <p:nvSpPr>
          <p:cNvPr id="6" name="Rectangle 5">
            <a:extLst>
              <a:ext uri="{FF2B5EF4-FFF2-40B4-BE49-F238E27FC236}">
                <a16:creationId xmlns:a16="http://schemas.microsoft.com/office/drawing/2014/main" id="{0334C1AE-A948-4A03-9C87-A4492DF464E1}"/>
              </a:ext>
            </a:extLst>
          </p:cNvPr>
          <p:cNvSpPr/>
          <p:nvPr/>
        </p:nvSpPr>
        <p:spPr>
          <a:xfrm>
            <a:off x="3206088" y="147729"/>
            <a:ext cx="5692712"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Our Favorite Pages for File Review</a:t>
            </a:r>
          </a:p>
        </p:txBody>
      </p:sp>
    </p:spTree>
    <p:extLst>
      <p:ext uri="{BB962C8B-B14F-4D97-AF65-F5344CB8AC3E}">
        <p14:creationId xmlns:p14="http://schemas.microsoft.com/office/powerpoint/2010/main" val="2303964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8E77FB-A0DA-401D-A6CE-5BF66D7B72FA}"/>
              </a:ext>
            </a:extLst>
          </p:cNvPr>
          <p:cNvSpPr txBox="1"/>
          <p:nvPr/>
        </p:nvSpPr>
        <p:spPr>
          <a:xfrm>
            <a:off x="597159" y="1164134"/>
            <a:ext cx="9703837" cy="6340197"/>
          </a:xfrm>
          <a:prstGeom prst="rect">
            <a:avLst/>
          </a:prstGeom>
          <a:noFill/>
        </p:spPr>
        <p:txBody>
          <a:bodyPr wrap="square">
            <a:spAutoFit/>
          </a:bodyPr>
          <a:lstStyle/>
          <a:p>
            <a:pPr marL="285750" indent="-285750">
              <a:buFont typeface="Arial" panose="020B0604020202020204" pitchFamily="34" charset="0"/>
              <a:buChar char="•"/>
            </a:pPr>
            <a:r>
              <a:rPr lang="en-US" sz="1400" b="1" dirty="0">
                <a:solidFill>
                  <a:schemeClr val="accent3">
                    <a:lumMod val="50000"/>
                  </a:schemeClr>
                </a:solidFill>
              </a:rPr>
              <a:t>Perform Auto Verification</a:t>
            </a:r>
            <a:br>
              <a:rPr lang="en-US" sz="1400" dirty="0">
                <a:solidFill>
                  <a:schemeClr val="accent3">
                    <a:lumMod val="50000"/>
                  </a:schemeClr>
                </a:solidFill>
              </a:rPr>
            </a:br>
            <a:r>
              <a:rPr lang="en-US" sz="1400" dirty="0">
                <a:solidFill>
                  <a:schemeClr val="accent3">
                    <a:lumMod val="50000"/>
                  </a:schemeClr>
                </a:solidFill>
              </a:rPr>
              <a:t>Navigator &gt; Financial Aid &gt; Verification &gt; Perform Auto Verification</a:t>
            </a:r>
            <a:endParaRPr lang="en-US" sz="1400" b="1" dirty="0">
              <a:solidFill>
                <a:schemeClr val="accent3">
                  <a:lumMod val="50000"/>
                </a:schemeClr>
              </a:solidFill>
            </a:endParaRPr>
          </a:p>
          <a:p>
            <a:pPr marL="285750" indent="-285750">
              <a:buFont typeface="Arial" panose="020B0604020202020204" pitchFamily="34" charset="0"/>
              <a:buChar char="•"/>
            </a:pPr>
            <a:endParaRPr lang="en-US" sz="1400" b="1"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Correct 20xx-2-xx ISIR</a:t>
            </a:r>
            <a:br>
              <a:rPr lang="en-US" sz="1400" dirty="0">
                <a:solidFill>
                  <a:schemeClr val="accent3">
                    <a:lumMod val="50000"/>
                  </a:schemeClr>
                </a:solidFill>
              </a:rPr>
            </a:br>
            <a:r>
              <a:rPr lang="en-US" sz="1400" dirty="0">
                <a:solidFill>
                  <a:schemeClr val="accent3">
                    <a:lumMod val="50000"/>
                  </a:schemeClr>
                </a:solidFill>
              </a:rPr>
              <a:t>Navigator &gt; Financial Aid &gt; Federal Application Data &gt; Correct 20xx-20xx ISIR</a:t>
            </a:r>
            <a:endParaRPr lang="en-US" sz="1400" b="1" dirty="0">
              <a:solidFill>
                <a:schemeClr val="accent3">
                  <a:lumMod val="50000"/>
                </a:schemeClr>
              </a:solidFill>
            </a:endParaRPr>
          </a:p>
          <a:p>
            <a:pPr marL="285750" indent="-285750">
              <a:buFont typeface="Arial" panose="020B0604020202020204" pitchFamily="34" charset="0"/>
              <a:buChar char="•"/>
            </a:pPr>
            <a:endParaRPr lang="en-US" sz="1400" b="1"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View Financial Aid Status</a:t>
            </a:r>
            <a:br>
              <a:rPr lang="en-US" sz="1400" dirty="0">
                <a:solidFill>
                  <a:schemeClr val="accent3">
                    <a:lumMod val="50000"/>
                  </a:schemeClr>
                </a:solidFill>
              </a:rPr>
            </a:br>
            <a:r>
              <a:rPr lang="en-US" sz="1400" dirty="0">
                <a:solidFill>
                  <a:schemeClr val="accent3">
                    <a:lumMod val="50000"/>
                  </a:schemeClr>
                </a:solidFill>
              </a:rPr>
              <a:t>Navigator &gt; Financial Aid &gt; View Financial Aid Status</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Student Grades</a:t>
            </a:r>
            <a:r>
              <a:rPr lang="en-US" sz="1400" dirty="0">
                <a:solidFill>
                  <a:schemeClr val="accent3">
                    <a:lumMod val="50000"/>
                  </a:schemeClr>
                </a:solidFill>
              </a:rPr>
              <a:t> (a quick look to see if the student is enrolled and in what courses)</a:t>
            </a:r>
            <a:br>
              <a:rPr lang="en-US" sz="1400" dirty="0">
                <a:solidFill>
                  <a:schemeClr val="accent3">
                    <a:lumMod val="50000"/>
                  </a:schemeClr>
                </a:solidFill>
              </a:rPr>
            </a:br>
            <a:r>
              <a:rPr lang="en-US" sz="1400" dirty="0">
                <a:solidFill>
                  <a:schemeClr val="accent3">
                    <a:lumMod val="50000"/>
                  </a:schemeClr>
                </a:solidFill>
              </a:rPr>
              <a:t>Navigator &gt; Records and Enrollment &gt; Student Term Information &gt; Student Grades</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Maintain User Edit Messages</a:t>
            </a:r>
            <a:br>
              <a:rPr lang="en-US" sz="1400" dirty="0">
                <a:solidFill>
                  <a:schemeClr val="accent3">
                    <a:lumMod val="50000"/>
                  </a:schemeClr>
                </a:solidFill>
              </a:rPr>
            </a:br>
            <a:r>
              <a:rPr lang="en-US" sz="1400" dirty="0">
                <a:solidFill>
                  <a:schemeClr val="accent3">
                    <a:lumMod val="50000"/>
                  </a:schemeClr>
                </a:solidFill>
              </a:rPr>
              <a:t>Navigator &gt; Financial Aid &gt; Disbursement &gt; Maintain User Edit Messages</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WCG and CBS Interfaces</a:t>
            </a:r>
            <a:br>
              <a:rPr lang="en-US" sz="1400" dirty="0">
                <a:solidFill>
                  <a:schemeClr val="accent3">
                    <a:lumMod val="50000"/>
                  </a:schemeClr>
                </a:solidFill>
              </a:rPr>
            </a:br>
            <a:r>
              <a:rPr lang="en-US" sz="1400" dirty="0">
                <a:solidFill>
                  <a:schemeClr val="accent3">
                    <a:lumMod val="50000"/>
                  </a:schemeClr>
                </a:solidFill>
              </a:rPr>
              <a:t>Navigator &gt; Financial Aid &gt; CTC Custom &gt; CTC Interfaces </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View Package Status Summary </a:t>
            </a:r>
            <a:br>
              <a:rPr lang="en-US" sz="1400" dirty="0">
                <a:solidFill>
                  <a:schemeClr val="accent3">
                    <a:lumMod val="50000"/>
                  </a:schemeClr>
                </a:solidFill>
              </a:rPr>
            </a:br>
            <a:r>
              <a:rPr lang="en-US" sz="1400" dirty="0">
                <a:solidFill>
                  <a:schemeClr val="accent3">
                    <a:lumMod val="50000"/>
                  </a:schemeClr>
                </a:solidFill>
              </a:rPr>
              <a:t>Navigator &gt; Financial Aid &gt; View Packaging Status Summary</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Assign Awards to a Student</a:t>
            </a:r>
            <a:br>
              <a:rPr lang="en-US" sz="1400" dirty="0">
                <a:solidFill>
                  <a:schemeClr val="accent3">
                    <a:lumMod val="50000"/>
                  </a:schemeClr>
                </a:solidFill>
              </a:rPr>
            </a:br>
            <a:r>
              <a:rPr lang="en-US" sz="1400" dirty="0">
                <a:solidFill>
                  <a:schemeClr val="accent3">
                    <a:lumMod val="50000"/>
                  </a:schemeClr>
                </a:solidFill>
              </a:rPr>
              <a:t>Navigator &gt; Financial Aid &gt; Awards &gt; Award Processing &gt; Assign Awards to a Student</a:t>
            </a:r>
            <a:br>
              <a:rPr lang="en-US" sz="1400" dirty="0">
                <a:solidFill>
                  <a:schemeClr val="accent3">
                    <a:lumMod val="50000"/>
                  </a:schemeClr>
                </a:solidFill>
              </a:rPr>
            </a:br>
            <a:endParaRPr lang="en-US" sz="1400" dirty="0">
              <a:solidFill>
                <a:schemeClr val="accent3">
                  <a:lumMod val="50000"/>
                </a:schemeClr>
              </a:solidFill>
            </a:endParaRPr>
          </a:p>
          <a:p>
            <a:endParaRPr lang="en-US" sz="1400" dirty="0">
              <a:solidFill>
                <a:schemeClr val="accent3">
                  <a:lumMod val="50000"/>
                </a:schemeClr>
              </a:solidFill>
            </a:endParaRPr>
          </a:p>
          <a:p>
            <a:pPr marL="285750" indent="-285750">
              <a:buFont typeface="Arial" panose="020B0604020202020204" pitchFamily="34" charset="0"/>
              <a:buChar char="•"/>
            </a:pPr>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p:txBody>
      </p:sp>
      <p:sp>
        <p:nvSpPr>
          <p:cNvPr id="6" name="Rectangle 5">
            <a:extLst>
              <a:ext uri="{FF2B5EF4-FFF2-40B4-BE49-F238E27FC236}">
                <a16:creationId xmlns:a16="http://schemas.microsoft.com/office/drawing/2014/main" id="{0334C1AE-A948-4A03-9C87-A4492DF464E1}"/>
              </a:ext>
            </a:extLst>
          </p:cNvPr>
          <p:cNvSpPr/>
          <p:nvPr/>
        </p:nvSpPr>
        <p:spPr>
          <a:xfrm>
            <a:off x="2610093" y="147729"/>
            <a:ext cx="6884705"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Our Favorite Pages for File Review, cont’d</a:t>
            </a:r>
          </a:p>
        </p:txBody>
      </p:sp>
    </p:spTree>
    <p:extLst>
      <p:ext uri="{BB962C8B-B14F-4D97-AF65-F5344CB8AC3E}">
        <p14:creationId xmlns:p14="http://schemas.microsoft.com/office/powerpoint/2010/main" val="277154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8E77FB-A0DA-401D-A6CE-5BF66D7B72FA}"/>
              </a:ext>
            </a:extLst>
          </p:cNvPr>
          <p:cNvSpPr txBox="1"/>
          <p:nvPr/>
        </p:nvSpPr>
        <p:spPr>
          <a:xfrm>
            <a:off x="597159" y="1164134"/>
            <a:ext cx="9703837" cy="5909310"/>
          </a:xfrm>
          <a:prstGeom prst="rect">
            <a:avLst/>
          </a:prstGeom>
          <a:noFill/>
        </p:spPr>
        <p:txBody>
          <a:bodyPr wrap="square">
            <a:spAutoFit/>
          </a:bodyPr>
          <a:lstStyle/>
          <a:p>
            <a:r>
              <a:rPr lang="en-US" sz="1400" dirty="0">
                <a:solidFill>
                  <a:schemeClr val="accent3">
                    <a:lumMod val="50000"/>
                  </a:schemeClr>
                </a:solidFill>
              </a:rPr>
              <a:t>Everyone in our office has their own style of reviewing files. This is mine; again, this area is very subjective, so feel free to take what works for you and leave the rest. </a:t>
            </a:r>
          </a:p>
          <a:p>
            <a:endParaRPr lang="en-US" sz="1400" dirty="0">
              <a:solidFill>
                <a:schemeClr val="accent3">
                  <a:lumMod val="50000"/>
                </a:schemeClr>
              </a:solidFill>
            </a:endParaRPr>
          </a:p>
          <a:p>
            <a:pPr marL="285750" indent="-285750">
              <a:buFont typeface="Arial" panose="020B0604020202020204" pitchFamily="34" charset="0"/>
              <a:buChar char="•"/>
            </a:pPr>
            <a:r>
              <a:rPr lang="en-US" sz="1400" dirty="0">
                <a:solidFill>
                  <a:schemeClr val="accent3">
                    <a:lumMod val="50000"/>
                  </a:schemeClr>
                </a:solidFill>
              </a:rPr>
              <a:t>I don’t work in multiple browser tabs. I have two open: the first, the one I’m actively working in; and the second, a tab I use if I have to dash over to another page to look at something really quick. The reason for this is if you have Carry ID checked in Set Up SACR (User Defaults 4 tab), ctcLink has a tricky habit of changing students on you if you happen to have a tab open with a different student’s data. You may think you’re reviewing John Smith and the next thing you know, you somehow find yourself in Jane Doe’s record without quite knowing how it happened.</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dirty="0">
                <a:solidFill>
                  <a:schemeClr val="accent3">
                    <a:lumMod val="50000"/>
                  </a:schemeClr>
                </a:solidFill>
              </a:rPr>
              <a:t>I “stack” tasks, a nifty method I learned from, of all things, a computer game called Diner Dash. For example, if I pull 20 files to review; I will look at the SAP for all 20, then look at Residency Status for all 20, then move on to the next thing I need to review. Yes, I am entering EMPLIDs for these students multiple times, but this method works for how my brain keeps track of what I’m doing and has done wonders for my ten-key skill. </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dirty="0">
                <a:solidFill>
                  <a:schemeClr val="accent3">
                    <a:lumMod val="50000"/>
                  </a:schemeClr>
                </a:solidFill>
              </a:rPr>
              <a:t>I have set up my custom homepages more or less in the order I review information. Since I am very fond of lists, this method works for me but may not work for you, so be sure to set up your custom homepages, My Favorites list, and your </a:t>
            </a:r>
            <a:r>
              <a:rPr lang="en-US" sz="1400" dirty="0" err="1">
                <a:solidFill>
                  <a:schemeClr val="accent3">
                    <a:lumMod val="50000"/>
                  </a:schemeClr>
                </a:solidFill>
              </a:rPr>
              <a:t>NavBar</a:t>
            </a:r>
            <a:r>
              <a:rPr lang="en-US" sz="1400" dirty="0">
                <a:solidFill>
                  <a:schemeClr val="accent3">
                    <a:lumMod val="50000"/>
                  </a:schemeClr>
                </a:solidFill>
              </a:rPr>
              <a:t> in a way that makes sense to your brain. </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dirty="0">
                <a:solidFill>
                  <a:schemeClr val="accent3">
                    <a:lumMod val="50000"/>
                  </a:schemeClr>
                </a:solidFill>
              </a:rPr>
              <a:t>I review information in a specific order, using specific pages. EVERY. TIME. EVERY. FILE. This routine helps me to be confident that I have not missed a step. Information in ctcLink is so spread out (i.e. ctcLink is a bewildering labyrinth of data tucked into sometimes unlikely places) that I developed my routine to keep from getting confused. The next slides</a:t>
            </a:r>
            <a:br>
              <a:rPr lang="en-US" sz="1400" dirty="0">
                <a:solidFill>
                  <a:schemeClr val="accent3">
                    <a:lumMod val="50000"/>
                  </a:schemeClr>
                </a:solidFill>
              </a:rPr>
            </a:br>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p:txBody>
      </p:sp>
      <p:sp>
        <p:nvSpPr>
          <p:cNvPr id="6" name="Rectangle 5">
            <a:extLst>
              <a:ext uri="{FF2B5EF4-FFF2-40B4-BE49-F238E27FC236}">
                <a16:creationId xmlns:a16="http://schemas.microsoft.com/office/drawing/2014/main" id="{0334C1AE-A948-4A03-9C87-A4492DF464E1}"/>
              </a:ext>
            </a:extLst>
          </p:cNvPr>
          <p:cNvSpPr/>
          <p:nvPr/>
        </p:nvSpPr>
        <p:spPr>
          <a:xfrm>
            <a:off x="3866917" y="147729"/>
            <a:ext cx="4371069"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My Method of File Review</a:t>
            </a:r>
          </a:p>
        </p:txBody>
      </p:sp>
    </p:spTree>
    <p:extLst>
      <p:ext uri="{BB962C8B-B14F-4D97-AF65-F5344CB8AC3E}">
        <p14:creationId xmlns:p14="http://schemas.microsoft.com/office/powerpoint/2010/main" val="3499562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312E11-C302-4E5F-B6D7-90C59AF67B42}"/>
              </a:ext>
            </a:extLst>
          </p:cNvPr>
          <p:cNvSpPr txBox="1"/>
          <p:nvPr/>
        </p:nvSpPr>
        <p:spPr>
          <a:xfrm>
            <a:off x="1157188" y="1040971"/>
            <a:ext cx="9703837" cy="6124754"/>
          </a:xfrm>
          <a:prstGeom prst="rect">
            <a:avLst/>
          </a:prstGeom>
          <a:noFill/>
        </p:spPr>
        <p:txBody>
          <a:bodyPr wrap="square">
            <a:spAutoFit/>
          </a:bodyPr>
          <a:lstStyle/>
          <a:p>
            <a:r>
              <a:rPr lang="en-US" sz="1400" b="1" dirty="0">
                <a:solidFill>
                  <a:schemeClr val="accent3">
                    <a:lumMod val="50000"/>
                  </a:schemeClr>
                </a:solidFill>
              </a:rPr>
              <a:t>Pages I always use:</a:t>
            </a:r>
          </a:p>
          <a:p>
            <a:pPr marL="342900" indent="-342900">
              <a:buFont typeface="+mj-lt"/>
              <a:buAutoNum type="arabicPeriod"/>
            </a:pPr>
            <a:endParaRPr lang="en-US" sz="1400" dirty="0">
              <a:solidFill>
                <a:schemeClr val="accent3">
                  <a:lumMod val="50000"/>
                </a:schemeClr>
              </a:solidFill>
            </a:endParaRPr>
          </a:p>
          <a:p>
            <a:pPr marL="342900" indent="-342900">
              <a:buFont typeface="+mj-lt"/>
              <a:buAutoNum type="arabicPeriod"/>
            </a:pPr>
            <a:r>
              <a:rPr lang="en-US" sz="1400" dirty="0">
                <a:solidFill>
                  <a:schemeClr val="accent3">
                    <a:lumMod val="50000"/>
                  </a:schemeClr>
                </a:solidFill>
              </a:rPr>
              <a:t>Student Services Center &gt; Academic tab (for program of study, term activated)</a:t>
            </a:r>
            <a:br>
              <a:rPr lang="en-US" sz="1400" dirty="0">
                <a:solidFill>
                  <a:schemeClr val="accent3">
                    <a:lumMod val="50000"/>
                  </a:schemeClr>
                </a:solidFill>
              </a:rPr>
            </a:br>
            <a:endParaRPr lang="en-US" sz="1400" dirty="0">
              <a:solidFill>
                <a:schemeClr val="accent3">
                  <a:lumMod val="50000"/>
                </a:schemeClr>
              </a:solidFill>
            </a:endParaRPr>
          </a:p>
          <a:p>
            <a:pPr marL="342900" indent="-342900">
              <a:buFont typeface="+mj-lt"/>
              <a:buAutoNum type="arabicPeriod"/>
            </a:pPr>
            <a:r>
              <a:rPr lang="en-US" sz="1400" dirty="0">
                <a:solidFill>
                  <a:schemeClr val="accent3">
                    <a:lumMod val="50000"/>
                  </a:schemeClr>
                </a:solidFill>
              </a:rPr>
              <a:t>Residency (if the student applied for admission to other schools, you may need to scroll through to your school)</a:t>
            </a:r>
            <a:br>
              <a:rPr lang="en-US" sz="1400" dirty="0">
                <a:solidFill>
                  <a:schemeClr val="accent3">
                    <a:lumMod val="50000"/>
                  </a:schemeClr>
                </a:solidFill>
              </a:rPr>
            </a:br>
            <a:endParaRPr lang="en-US" sz="1400" dirty="0">
              <a:solidFill>
                <a:schemeClr val="accent3">
                  <a:lumMod val="50000"/>
                </a:schemeClr>
              </a:solidFill>
            </a:endParaRPr>
          </a:p>
          <a:p>
            <a:pPr marL="342900" indent="-342900">
              <a:buFont typeface="+mj-lt"/>
              <a:buAutoNum type="arabicPeriod"/>
            </a:pPr>
            <a:r>
              <a:rPr lang="en-US" sz="1400" dirty="0" err="1">
                <a:solidFill>
                  <a:schemeClr val="accent3">
                    <a:lumMod val="50000"/>
                  </a:schemeClr>
                </a:solidFill>
              </a:rPr>
              <a:t>Corr</a:t>
            </a:r>
            <a:r>
              <a:rPr lang="en-US" sz="1400" dirty="0">
                <a:solidFill>
                  <a:schemeClr val="accent3">
                    <a:lumMod val="50000"/>
                  </a:schemeClr>
                </a:solidFill>
              </a:rPr>
              <a:t> 20xx-20xx ISIR</a:t>
            </a:r>
            <a:br>
              <a:rPr lang="en-US" sz="1400" dirty="0">
                <a:solidFill>
                  <a:schemeClr val="accent3">
                    <a:lumMod val="50000"/>
                  </a:schemeClr>
                </a:solidFill>
              </a:rPr>
            </a:br>
            <a:endParaRPr lang="en-US" sz="1400" dirty="0">
              <a:solidFill>
                <a:schemeClr val="accent3">
                  <a:lumMod val="50000"/>
                </a:schemeClr>
              </a:solidFill>
            </a:endParaRPr>
          </a:p>
          <a:p>
            <a:pPr marL="342900" indent="-342900">
              <a:buFont typeface="+mj-lt"/>
              <a:buAutoNum type="arabicPeriod"/>
            </a:pPr>
            <a:r>
              <a:rPr lang="en-US" sz="1400" dirty="0">
                <a:solidFill>
                  <a:schemeClr val="accent3">
                    <a:lumMod val="50000"/>
                  </a:schemeClr>
                </a:solidFill>
              </a:rPr>
              <a:t>View Financial Aid Status (for missing checklist items, to add comments, checklist items, or </a:t>
            </a:r>
            <a:r>
              <a:rPr lang="en-US" sz="1400" dirty="0" err="1">
                <a:solidFill>
                  <a:schemeClr val="accent3">
                    <a:lumMod val="50000"/>
                  </a:schemeClr>
                </a:solidFill>
              </a:rPr>
              <a:t>communcations</a:t>
            </a:r>
            <a:r>
              <a:rPr lang="en-US" sz="1400" dirty="0">
                <a:solidFill>
                  <a:schemeClr val="accent3">
                    <a:lumMod val="50000"/>
                  </a:schemeClr>
                </a:solidFill>
              </a:rPr>
              <a:t>)</a:t>
            </a:r>
            <a:br>
              <a:rPr lang="en-US" sz="1400" dirty="0">
                <a:solidFill>
                  <a:schemeClr val="accent3">
                    <a:lumMod val="50000"/>
                  </a:schemeClr>
                </a:solidFill>
              </a:rPr>
            </a:br>
            <a:endParaRPr lang="en-US" sz="1400" dirty="0">
              <a:solidFill>
                <a:schemeClr val="accent3">
                  <a:lumMod val="50000"/>
                </a:schemeClr>
              </a:solidFill>
            </a:endParaRPr>
          </a:p>
          <a:p>
            <a:pPr marL="342900" indent="-342900">
              <a:buFont typeface="+mj-lt"/>
              <a:buAutoNum type="arabicPeriod"/>
            </a:pPr>
            <a:r>
              <a:rPr lang="en-US" sz="1400" dirty="0">
                <a:solidFill>
                  <a:schemeClr val="accent3">
                    <a:lumMod val="50000"/>
                  </a:schemeClr>
                </a:solidFill>
              </a:rPr>
              <a:t>View Packaging Status Summary (to mark Review Complete and add my EMPLID number in the Counselor field)</a:t>
            </a:r>
            <a:br>
              <a:rPr lang="en-US" sz="1400" dirty="0">
                <a:solidFill>
                  <a:schemeClr val="accent3">
                    <a:lumMod val="50000"/>
                  </a:schemeClr>
                </a:solidFill>
              </a:rPr>
            </a:br>
            <a:endParaRPr lang="en-US" sz="1400" dirty="0">
              <a:solidFill>
                <a:schemeClr val="accent3">
                  <a:lumMod val="50000"/>
                </a:schemeClr>
              </a:solidFill>
            </a:endParaRPr>
          </a:p>
          <a:p>
            <a:pPr marL="342900" indent="-342900">
              <a:buFont typeface="+mj-lt"/>
              <a:buAutoNum type="arabicPeriod"/>
            </a:pPr>
            <a:r>
              <a:rPr lang="en-US" sz="1400" dirty="0">
                <a:solidFill>
                  <a:schemeClr val="accent3">
                    <a:lumMod val="50000"/>
                  </a:schemeClr>
                </a:solidFill>
              </a:rPr>
              <a:t>Assign Awards to a Student</a:t>
            </a:r>
          </a:p>
          <a:p>
            <a:pPr marL="342900" indent="-342900">
              <a:buFont typeface="+mj-lt"/>
              <a:buAutoNum type="arabicPeriod"/>
            </a:pPr>
            <a:endParaRPr lang="en-US" sz="1400" dirty="0">
              <a:solidFill>
                <a:schemeClr val="accent3">
                  <a:lumMod val="50000"/>
                </a:schemeClr>
              </a:solidFill>
            </a:endParaRPr>
          </a:p>
          <a:p>
            <a:pPr marL="342900" indent="-342900">
              <a:buFont typeface="+mj-lt"/>
              <a:buAutoNum type="arabicPeriod"/>
            </a:pPr>
            <a:endParaRPr lang="en-US" sz="1400" dirty="0">
              <a:solidFill>
                <a:schemeClr val="accent3">
                  <a:lumMod val="50000"/>
                </a:schemeClr>
              </a:solidFill>
            </a:endParaRPr>
          </a:p>
          <a:p>
            <a:r>
              <a:rPr lang="en-US" sz="1400" b="1" dirty="0">
                <a:solidFill>
                  <a:schemeClr val="accent3">
                    <a:lumMod val="50000"/>
                  </a:schemeClr>
                </a:solidFill>
              </a:rPr>
              <a:t>Pages I sometimes use:</a:t>
            </a:r>
          </a:p>
          <a:p>
            <a:endParaRPr lang="en-US" sz="1400" b="1"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Maintain User Edit Messages </a:t>
            </a:r>
            <a:r>
              <a:rPr lang="en-US" sz="1400" dirty="0">
                <a:solidFill>
                  <a:schemeClr val="accent3">
                    <a:lumMod val="50000"/>
                  </a:schemeClr>
                </a:solidFill>
              </a:rPr>
              <a:t>– we use this to block disbursements if the student is waitlisted for a program or has specific, limited coursework to complete. We review these when working our before-quarter reports</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Student Program/Plan </a:t>
            </a:r>
            <a:r>
              <a:rPr lang="en-US" sz="1400" dirty="0">
                <a:solidFill>
                  <a:schemeClr val="accent3">
                    <a:lumMod val="50000"/>
                  </a:schemeClr>
                </a:solidFill>
              </a:rPr>
              <a:t>– if the current or upcoming term is linked to a Student Career Number (aka CAR) that is not in their program stack in Student Services center &gt; Academic tab</a:t>
            </a:r>
            <a:br>
              <a:rPr lang="en-US" sz="1400" dirty="0">
                <a:solidFill>
                  <a:schemeClr val="accent3">
                    <a:lumMod val="50000"/>
                  </a:schemeClr>
                </a:solidFill>
              </a:rPr>
            </a:br>
            <a:endParaRPr lang="en-US" sz="1400" dirty="0">
              <a:solidFill>
                <a:schemeClr val="accent3">
                  <a:lumMod val="50000"/>
                </a:schemeClr>
              </a:solidFill>
            </a:endParaRPr>
          </a:p>
          <a:p>
            <a:pPr marL="285750" indent="-285750">
              <a:buFont typeface="Arial" panose="020B0604020202020204" pitchFamily="34" charset="0"/>
              <a:buChar char="•"/>
            </a:pPr>
            <a:r>
              <a:rPr lang="en-US" sz="1400" b="1" dirty="0">
                <a:solidFill>
                  <a:schemeClr val="accent3">
                    <a:lumMod val="50000"/>
                  </a:schemeClr>
                </a:solidFill>
              </a:rPr>
              <a:t>Simulate Student Eligibility </a:t>
            </a:r>
            <a:r>
              <a:rPr lang="en-US" sz="1400" dirty="0">
                <a:solidFill>
                  <a:schemeClr val="accent3">
                    <a:lumMod val="50000"/>
                  </a:schemeClr>
                </a:solidFill>
              </a:rPr>
              <a:t>– this allows you to check a student’s SAP status without actually running SAP, which is helpful when a student returns after an extended absence</a:t>
            </a:r>
            <a:br>
              <a:rPr lang="en-US" sz="1400" dirty="0">
                <a:solidFill>
                  <a:schemeClr val="accent3">
                    <a:lumMod val="50000"/>
                  </a:schemeClr>
                </a:solidFill>
              </a:rPr>
            </a:br>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p:txBody>
      </p:sp>
      <p:sp>
        <p:nvSpPr>
          <p:cNvPr id="5" name="Rectangle 4">
            <a:extLst>
              <a:ext uri="{FF2B5EF4-FFF2-40B4-BE49-F238E27FC236}">
                <a16:creationId xmlns:a16="http://schemas.microsoft.com/office/drawing/2014/main" id="{33115AE7-EF9B-4511-BB98-DA5D7C2630BE}"/>
              </a:ext>
            </a:extLst>
          </p:cNvPr>
          <p:cNvSpPr/>
          <p:nvPr/>
        </p:nvSpPr>
        <p:spPr>
          <a:xfrm>
            <a:off x="1243904" y="147729"/>
            <a:ext cx="9617121"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My Method of File Review: The Order I Review Information</a:t>
            </a:r>
          </a:p>
        </p:txBody>
      </p:sp>
    </p:spTree>
    <p:extLst>
      <p:ext uri="{BB962C8B-B14F-4D97-AF65-F5344CB8AC3E}">
        <p14:creationId xmlns:p14="http://schemas.microsoft.com/office/powerpoint/2010/main" val="239358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1594338" y="1095039"/>
            <a:ext cx="9003323" cy="5047853"/>
          </a:xfrm>
          <a:ln>
            <a:solidFill>
              <a:schemeClr val="tx2">
                <a:lumMod val="75000"/>
                <a:lumOff val="25000"/>
              </a:schemeClr>
            </a:solidFill>
          </a:ln>
        </p:spPr>
        <p:txBody>
          <a:bodyPr>
            <a:normAutofit/>
          </a:bodyPr>
          <a:lstStyle/>
          <a:p>
            <a:pPr marL="0" indent="0" algn="ctr">
              <a:buNone/>
            </a:pPr>
            <a:r>
              <a:rPr lang="en-US" sz="2400" b="1" dirty="0">
                <a:solidFill>
                  <a:schemeClr val="accent3">
                    <a:lumMod val="50000"/>
                  </a:schemeClr>
                </a:solidFill>
              </a:rPr>
              <a:t>Icons</a:t>
            </a:r>
          </a:p>
          <a:p>
            <a:pPr marL="0" indent="0">
              <a:lnSpc>
                <a:spcPct val="110000"/>
              </a:lnSpc>
              <a:spcBef>
                <a:spcPts val="0"/>
              </a:spcBef>
              <a:buNone/>
            </a:pPr>
            <a:endParaRPr lang="en-US" sz="1400" dirty="0">
              <a:solidFill>
                <a:schemeClr val="accent3">
                  <a:lumMod val="50000"/>
                </a:schemeClr>
              </a:solidFill>
            </a:endParaRPr>
          </a:p>
          <a:p>
            <a:pPr marL="623888" indent="0">
              <a:buNone/>
            </a:pPr>
            <a:r>
              <a:rPr lang="en-US" dirty="0">
                <a:solidFill>
                  <a:schemeClr val="accent3">
                    <a:lumMod val="50000"/>
                  </a:schemeClr>
                </a:solidFill>
              </a:rPr>
              <a:t>Home – this takes you to your homepages. You can select which homepage is your default.</a:t>
            </a:r>
          </a:p>
          <a:p>
            <a:pPr marL="623888" indent="0">
              <a:buNone/>
            </a:pPr>
            <a:r>
              <a:rPr lang="en-US" dirty="0">
                <a:solidFill>
                  <a:schemeClr val="accent3">
                    <a:lumMod val="50000"/>
                  </a:schemeClr>
                </a:solidFill>
              </a:rPr>
              <a:t>Search – can’t find that page you want? Search is the icon for you!</a:t>
            </a:r>
          </a:p>
          <a:p>
            <a:pPr marL="623888" indent="0">
              <a:buNone/>
            </a:pPr>
            <a:r>
              <a:rPr lang="en-US" dirty="0">
                <a:solidFill>
                  <a:schemeClr val="accent3">
                    <a:lumMod val="50000"/>
                  </a:schemeClr>
                </a:solidFill>
              </a:rPr>
              <a:t>Notifications – SCC doesn’t use notifications, but if you do, here’s where you’ll find any sent to you.</a:t>
            </a:r>
          </a:p>
          <a:p>
            <a:pPr marL="623888" indent="0">
              <a:buNone/>
            </a:pPr>
            <a:r>
              <a:rPr lang="en-US" dirty="0">
                <a:solidFill>
                  <a:schemeClr val="accent3">
                    <a:lumMod val="50000"/>
                  </a:schemeClr>
                </a:solidFill>
              </a:rPr>
              <a:t>Kebab menu (I had to Google that one) – this menu contains your options for the page that you’re on.</a:t>
            </a:r>
          </a:p>
          <a:p>
            <a:pPr marL="623888" indent="0">
              <a:buNone/>
            </a:pPr>
            <a:r>
              <a:rPr lang="en-US" dirty="0" err="1">
                <a:solidFill>
                  <a:schemeClr val="accent3">
                    <a:lumMod val="50000"/>
                  </a:schemeClr>
                </a:solidFill>
              </a:rPr>
              <a:t>NavBar</a:t>
            </a:r>
            <a:r>
              <a:rPr lang="en-US" dirty="0">
                <a:solidFill>
                  <a:schemeClr val="accent3">
                    <a:lumMod val="50000"/>
                  </a:schemeClr>
                </a:solidFill>
              </a:rPr>
              <a:t> – this pulls up your </a:t>
            </a:r>
            <a:r>
              <a:rPr lang="en-US" dirty="0" err="1">
                <a:solidFill>
                  <a:schemeClr val="accent3">
                    <a:lumMod val="50000"/>
                  </a:schemeClr>
                </a:solidFill>
              </a:rPr>
              <a:t>NavBar</a:t>
            </a:r>
            <a:r>
              <a:rPr lang="en-US" dirty="0">
                <a:solidFill>
                  <a:schemeClr val="accent3">
                    <a:lumMod val="50000"/>
                  </a:schemeClr>
                </a:solidFill>
              </a:rPr>
              <a:t>, where you find My Favorites, Navigator, and any custom tiles you’ve added to the </a:t>
            </a:r>
            <a:r>
              <a:rPr lang="en-US" dirty="0" err="1">
                <a:solidFill>
                  <a:schemeClr val="accent3">
                    <a:lumMod val="50000"/>
                  </a:schemeClr>
                </a:solidFill>
              </a:rPr>
              <a:t>NavBar</a:t>
            </a:r>
            <a:r>
              <a:rPr lang="en-US" dirty="0">
                <a:solidFill>
                  <a:schemeClr val="accent3">
                    <a:lumMod val="50000"/>
                  </a:schemeClr>
                </a:solidFill>
              </a:rPr>
              <a:t>.</a:t>
            </a:r>
          </a:p>
          <a:p>
            <a:pPr marL="0" indent="0">
              <a:buNone/>
            </a:pPr>
            <a:endParaRPr lang="en-US" dirty="0"/>
          </a:p>
        </p:txBody>
      </p:sp>
      <p:sp>
        <p:nvSpPr>
          <p:cNvPr id="7" name="Rectangle 6">
            <a:extLst>
              <a:ext uri="{FF2B5EF4-FFF2-40B4-BE49-F238E27FC236}">
                <a16:creationId xmlns:a16="http://schemas.microsoft.com/office/drawing/2014/main" id="{AEB72530-FB0D-4526-AC47-F8F846C82042}"/>
              </a:ext>
            </a:extLst>
          </p:cNvPr>
          <p:cNvSpPr/>
          <p:nvPr/>
        </p:nvSpPr>
        <p:spPr>
          <a:xfrm>
            <a:off x="2997808" y="147729"/>
            <a:ext cx="6109237"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a:ln/>
                <a:solidFill>
                  <a:schemeClr val="accent3">
                    <a:lumMod val="50000"/>
                  </a:schemeClr>
                </a:solidFill>
                <a:effectLst/>
              </a:rPr>
              <a:t>Get to Know Your Icons</a:t>
            </a:r>
          </a:p>
        </p:txBody>
      </p:sp>
      <p:grpSp>
        <p:nvGrpSpPr>
          <p:cNvPr id="33" name="Group 32">
            <a:extLst>
              <a:ext uri="{FF2B5EF4-FFF2-40B4-BE49-F238E27FC236}">
                <a16:creationId xmlns:a16="http://schemas.microsoft.com/office/drawing/2014/main" id="{3CD3A4CC-0BF7-4CD6-9FF0-27A127B5E146}"/>
              </a:ext>
            </a:extLst>
          </p:cNvPr>
          <p:cNvGrpSpPr/>
          <p:nvPr/>
        </p:nvGrpSpPr>
        <p:grpSpPr>
          <a:xfrm>
            <a:off x="1811999" y="2020290"/>
            <a:ext cx="373836" cy="3131211"/>
            <a:chOff x="1765107" y="1985121"/>
            <a:chExt cx="373836" cy="3131211"/>
          </a:xfrm>
        </p:grpSpPr>
        <p:pic>
          <p:nvPicPr>
            <p:cNvPr id="21" name="Picture 20">
              <a:extLst>
                <a:ext uri="{FF2B5EF4-FFF2-40B4-BE49-F238E27FC236}">
                  <a16:creationId xmlns:a16="http://schemas.microsoft.com/office/drawing/2014/main" id="{036F6B62-FDCE-4E66-9E1F-E4550306D2FA}"/>
                </a:ext>
              </a:extLst>
            </p:cNvPr>
            <p:cNvPicPr>
              <a:picLocks noChangeAspect="1"/>
            </p:cNvPicPr>
            <p:nvPr/>
          </p:nvPicPr>
          <p:blipFill>
            <a:blip r:embed="rId2"/>
            <a:stretch>
              <a:fillRect/>
            </a:stretch>
          </p:blipFill>
          <p:spPr>
            <a:xfrm>
              <a:off x="1765107" y="1985121"/>
              <a:ext cx="352474" cy="310853"/>
            </a:xfrm>
            <a:prstGeom prst="rect">
              <a:avLst/>
            </a:prstGeom>
          </p:spPr>
        </p:pic>
        <p:pic>
          <p:nvPicPr>
            <p:cNvPr id="23" name="Picture 22">
              <a:extLst>
                <a:ext uri="{FF2B5EF4-FFF2-40B4-BE49-F238E27FC236}">
                  <a16:creationId xmlns:a16="http://schemas.microsoft.com/office/drawing/2014/main" id="{87436095-BBE2-445C-A4D6-D53A4E8D3F02}"/>
                </a:ext>
              </a:extLst>
            </p:cNvPr>
            <p:cNvPicPr>
              <a:picLocks noChangeAspect="1"/>
            </p:cNvPicPr>
            <p:nvPr/>
          </p:nvPicPr>
          <p:blipFill>
            <a:blip r:embed="rId3"/>
            <a:stretch>
              <a:fillRect/>
            </a:stretch>
          </p:blipFill>
          <p:spPr>
            <a:xfrm>
              <a:off x="1786469" y="2663097"/>
              <a:ext cx="352474" cy="314908"/>
            </a:xfrm>
            <a:prstGeom prst="rect">
              <a:avLst/>
            </a:prstGeom>
          </p:spPr>
        </p:pic>
        <p:pic>
          <p:nvPicPr>
            <p:cNvPr id="25" name="Picture 24">
              <a:extLst>
                <a:ext uri="{FF2B5EF4-FFF2-40B4-BE49-F238E27FC236}">
                  <a16:creationId xmlns:a16="http://schemas.microsoft.com/office/drawing/2014/main" id="{30F0B7BF-4281-42EB-AAF6-BC56330FE8CB}"/>
                </a:ext>
              </a:extLst>
            </p:cNvPr>
            <p:cNvPicPr>
              <a:picLocks noChangeAspect="1"/>
            </p:cNvPicPr>
            <p:nvPr/>
          </p:nvPicPr>
          <p:blipFill>
            <a:blip r:embed="rId4"/>
            <a:stretch>
              <a:fillRect/>
            </a:stretch>
          </p:blipFill>
          <p:spPr>
            <a:xfrm>
              <a:off x="1786469" y="3216110"/>
              <a:ext cx="352474" cy="287122"/>
            </a:xfrm>
            <a:prstGeom prst="rect">
              <a:avLst/>
            </a:prstGeom>
          </p:spPr>
        </p:pic>
        <p:pic>
          <p:nvPicPr>
            <p:cNvPr id="27" name="Picture 26">
              <a:extLst>
                <a:ext uri="{FF2B5EF4-FFF2-40B4-BE49-F238E27FC236}">
                  <a16:creationId xmlns:a16="http://schemas.microsoft.com/office/drawing/2014/main" id="{6C7BE5E5-76C8-479F-9DA7-C6C2EBB69561}"/>
                </a:ext>
              </a:extLst>
            </p:cNvPr>
            <p:cNvPicPr>
              <a:picLocks noChangeAspect="1"/>
            </p:cNvPicPr>
            <p:nvPr/>
          </p:nvPicPr>
          <p:blipFill>
            <a:blip r:embed="rId5"/>
            <a:stretch>
              <a:fillRect/>
            </a:stretch>
          </p:blipFill>
          <p:spPr>
            <a:xfrm>
              <a:off x="1780458" y="4024223"/>
              <a:ext cx="358485" cy="296385"/>
            </a:xfrm>
            <a:prstGeom prst="rect">
              <a:avLst/>
            </a:prstGeom>
          </p:spPr>
        </p:pic>
        <p:pic>
          <p:nvPicPr>
            <p:cNvPr id="29" name="Picture 28">
              <a:extLst>
                <a:ext uri="{FF2B5EF4-FFF2-40B4-BE49-F238E27FC236}">
                  <a16:creationId xmlns:a16="http://schemas.microsoft.com/office/drawing/2014/main" id="{E08437B9-C8C1-4589-972C-380C7FD0E8F6}"/>
                </a:ext>
              </a:extLst>
            </p:cNvPr>
            <p:cNvPicPr>
              <a:picLocks noChangeAspect="1"/>
            </p:cNvPicPr>
            <p:nvPr/>
          </p:nvPicPr>
          <p:blipFill>
            <a:blip r:embed="rId6"/>
            <a:stretch>
              <a:fillRect/>
            </a:stretch>
          </p:blipFill>
          <p:spPr>
            <a:xfrm>
              <a:off x="1788226" y="4801424"/>
              <a:ext cx="342948" cy="314908"/>
            </a:xfrm>
            <a:prstGeom prst="rect">
              <a:avLst/>
            </a:prstGeom>
          </p:spPr>
        </p:pic>
      </p:grpSp>
    </p:spTree>
    <p:extLst>
      <p:ext uri="{BB962C8B-B14F-4D97-AF65-F5344CB8AC3E}">
        <p14:creationId xmlns:p14="http://schemas.microsoft.com/office/powerpoint/2010/main" val="611451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8E77FB-A0DA-401D-A6CE-5BF66D7B72FA}"/>
              </a:ext>
            </a:extLst>
          </p:cNvPr>
          <p:cNvSpPr txBox="1"/>
          <p:nvPr/>
        </p:nvSpPr>
        <p:spPr>
          <a:xfrm>
            <a:off x="458250" y="1058353"/>
            <a:ext cx="11275499" cy="1169551"/>
          </a:xfrm>
          <a:prstGeom prst="rect">
            <a:avLst/>
          </a:prstGeom>
          <a:noFill/>
        </p:spPr>
        <p:txBody>
          <a:bodyPr wrap="square">
            <a:spAutoFit/>
          </a:bodyPr>
          <a:lstStyle/>
          <a:p>
            <a:r>
              <a:rPr lang="en-US" sz="1400" b="1" dirty="0">
                <a:solidFill>
                  <a:schemeClr val="accent3">
                    <a:lumMod val="50000"/>
                  </a:schemeClr>
                </a:solidFill>
              </a:rPr>
              <a:t>Student Services Center &gt; Academic tab</a:t>
            </a:r>
          </a:p>
          <a:p>
            <a:r>
              <a:rPr lang="en-US" sz="1400" dirty="0">
                <a:solidFill>
                  <a:schemeClr val="accent3">
                    <a:lumMod val="50000"/>
                  </a:schemeClr>
                </a:solidFill>
              </a:rPr>
              <a:t>Make sure the student’s active program is the program linked to the term you’re awarding. The Career Number (CAR) should match in the Institution/Career/Program section and the Term Summary &gt; Edit Term Data section. The program listed in Maintain FA Terms and Maintain Student SAP Data should match each other AND the CAR in the Academics tab. </a:t>
            </a:r>
          </a:p>
          <a:p>
            <a:endParaRPr lang="en-US" sz="1400" dirty="0">
              <a:solidFill>
                <a:schemeClr val="accent3">
                  <a:lumMod val="50000"/>
                </a:schemeClr>
              </a:solidFill>
            </a:endParaRPr>
          </a:p>
        </p:txBody>
      </p:sp>
      <p:sp>
        <p:nvSpPr>
          <p:cNvPr id="6" name="Rectangle 5">
            <a:extLst>
              <a:ext uri="{FF2B5EF4-FFF2-40B4-BE49-F238E27FC236}">
                <a16:creationId xmlns:a16="http://schemas.microsoft.com/office/drawing/2014/main" id="{0334C1AE-A948-4A03-9C87-A4492DF464E1}"/>
              </a:ext>
            </a:extLst>
          </p:cNvPr>
          <p:cNvSpPr/>
          <p:nvPr/>
        </p:nvSpPr>
        <p:spPr>
          <a:xfrm>
            <a:off x="3445145" y="147729"/>
            <a:ext cx="5214633"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A Note About Career Numbers</a:t>
            </a:r>
          </a:p>
        </p:txBody>
      </p:sp>
      <p:pic>
        <p:nvPicPr>
          <p:cNvPr id="3" name="Picture 2">
            <a:extLst>
              <a:ext uri="{FF2B5EF4-FFF2-40B4-BE49-F238E27FC236}">
                <a16:creationId xmlns:a16="http://schemas.microsoft.com/office/drawing/2014/main" id="{FF28CDA7-A5C9-4F59-BA1C-478204B79425}"/>
              </a:ext>
            </a:extLst>
          </p:cNvPr>
          <p:cNvPicPr>
            <a:picLocks noChangeAspect="1"/>
          </p:cNvPicPr>
          <p:nvPr/>
        </p:nvPicPr>
        <p:blipFill>
          <a:blip r:embed="rId2"/>
          <a:stretch>
            <a:fillRect/>
          </a:stretch>
        </p:blipFill>
        <p:spPr>
          <a:xfrm>
            <a:off x="496623" y="2615308"/>
            <a:ext cx="6440573" cy="3241063"/>
          </a:xfrm>
          <a:prstGeom prst="rect">
            <a:avLst/>
          </a:prstGeom>
          <a:ln>
            <a:solidFill>
              <a:schemeClr val="accent1"/>
            </a:solidFill>
          </a:ln>
        </p:spPr>
      </p:pic>
      <p:pic>
        <p:nvPicPr>
          <p:cNvPr id="7" name="Picture 6">
            <a:extLst>
              <a:ext uri="{FF2B5EF4-FFF2-40B4-BE49-F238E27FC236}">
                <a16:creationId xmlns:a16="http://schemas.microsoft.com/office/drawing/2014/main" id="{44E4EEC9-DC48-43ED-8D11-87DFB347EA25}"/>
              </a:ext>
            </a:extLst>
          </p:cNvPr>
          <p:cNvPicPr>
            <a:picLocks noChangeAspect="1"/>
          </p:cNvPicPr>
          <p:nvPr/>
        </p:nvPicPr>
        <p:blipFill>
          <a:blip r:embed="rId3"/>
          <a:stretch>
            <a:fillRect/>
          </a:stretch>
        </p:blipFill>
        <p:spPr>
          <a:xfrm>
            <a:off x="7095864" y="2436323"/>
            <a:ext cx="4590002" cy="2423693"/>
          </a:xfrm>
          <a:prstGeom prst="rect">
            <a:avLst/>
          </a:prstGeom>
          <a:ln>
            <a:solidFill>
              <a:schemeClr val="accent1"/>
            </a:solidFill>
          </a:ln>
        </p:spPr>
      </p:pic>
      <p:cxnSp>
        <p:nvCxnSpPr>
          <p:cNvPr id="9" name="Straight Arrow Connector 8">
            <a:extLst>
              <a:ext uri="{FF2B5EF4-FFF2-40B4-BE49-F238E27FC236}">
                <a16:creationId xmlns:a16="http://schemas.microsoft.com/office/drawing/2014/main" id="{DD0952D9-FE66-4011-9573-49DD6DD897DF}"/>
              </a:ext>
            </a:extLst>
          </p:cNvPr>
          <p:cNvCxnSpPr>
            <a:cxnSpLocks/>
          </p:cNvCxnSpPr>
          <p:nvPr/>
        </p:nvCxnSpPr>
        <p:spPr>
          <a:xfrm>
            <a:off x="4693298" y="3032146"/>
            <a:ext cx="3825551" cy="11386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B5C3FF96-A327-4752-AE3E-4EDF4929FAC8}"/>
              </a:ext>
            </a:extLst>
          </p:cNvPr>
          <p:cNvSpPr/>
          <p:nvPr/>
        </p:nvSpPr>
        <p:spPr>
          <a:xfrm>
            <a:off x="5066522" y="4720004"/>
            <a:ext cx="1782147" cy="5958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Curved Up 11">
            <a:extLst>
              <a:ext uri="{FF2B5EF4-FFF2-40B4-BE49-F238E27FC236}">
                <a16:creationId xmlns:a16="http://schemas.microsoft.com/office/drawing/2014/main" id="{17FC29BF-F515-433F-8291-30074AE80B55}"/>
              </a:ext>
            </a:extLst>
          </p:cNvPr>
          <p:cNvSpPr/>
          <p:nvPr/>
        </p:nvSpPr>
        <p:spPr>
          <a:xfrm rot="20372946">
            <a:off x="6677841" y="4844647"/>
            <a:ext cx="1121458" cy="483730"/>
          </a:xfrm>
          <a:prstGeom prst="curvedUpArrow">
            <a:avLst/>
          </a:prstGeom>
          <a:solidFill>
            <a:schemeClr val="tx2">
              <a:lumMod val="25000"/>
              <a:lumOff val="75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4084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334C1AE-A948-4A03-9C87-A4492DF464E1}"/>
              </a:ext>
            </a:extLst>
          </p:cNvPr>
          <p:cNvSpPr/>
          <p:nvPr/>
        </p:nvSpPr>
        <p:spPr>
          <a:xfrm>
            <a:off x="3624525" y="147729"/>
            <a:ext cx="4855881"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Printing Unofficial Transcripts</a:t>
            </a:r>
          </a:p>
        </p:txBody>
      </p:sp>
      <p:sp>
        <p:nvSpPr>
          <p:cNvPr id="4" name="TextBox 3">
            <a:extLst>
              <a:ext uri="{FF2B5EF4-FFF2-40B4-BE49-F238E27FC236}">
                <a16:creationId xmlns:a16="http://schemas.microsoft.com/office/drawing/2014/main" id="{FF2A58B9-3F43-49BC-897A-711AFED3641B}"/>
              </a:ext>
            </a:extLst>
          </p:cNvPr>
          <p:cNvSpPr txBox="1"/>
          <p:nvPr/>
        </p:nvSpPr>
        <p:spPr>
          <a:xfrm>
            <a:off x="6241219" y="934257"/>
            <a:ext cx="4478374" cy="5693866"/>
          </a:xfrm>
          <a:prstGeom prst="rect">
            <a:avLst/>
          </a:prstGeom>
          <a:noFill/>
        </p:spPr>
        <p:txBody>
          <a:bodyPr wrap="square">
            <a:spAutoFit/>
          </a:bodyPr>
          <a:lstStyle/>
          <a:p>
            <a:r>
              <a:rPr lang="en-US" sz="1400" b="1" dirty="0">
                <a:solidFill>
                  <a:schemeClr val="accent3">
                    <a:lumMod val="50000"/>
                  </a:schemeClr>
                </a:solidFill>
              </a:rPr>
              <a:t>Navigator &gt; Records and Enrollment &gt; Transcripts &gt; Transcripts Request</a:t>
            </a:r>
            <a:endParaRPr lang="en-US" sz="1400" dirty="0">
              <a:solidFill>
                <a:schemeClr val="accent3">
                  <a:lumMod val="50000"/>
                </a:schemeClr>
              </a:solidFill>
            </a:endParaRPr>
          </a:p>
          <a:p>
            <a:endParaRPr lang="en-US" sz="1400" b="1" dirty="0">
              <a:solidFill>
                <a:schemeClr val="accent3">
                  <a:lumMod val="50000"/>
                </a:schemeClr>
              </a:solidFill>
            </a:endParaRPr>
          </a:p>
          <a:p>
            <a:r>
              <a:rPr lang="en-US" sz="1400" dirty="0">
                <a:solidFill>
                  <a:schemeClr val="accent3">
                    <a:lumMod val="50000"/>
                  </a:schemeClr>
                </a:solidFill>
              </a:rPr>
              <a:t>You may not be able to view this page, depending on your security role. To evaluate remaining credits the student needs to complete or repeated coursework that is not eligible for funding, SCC uses Course History on the Student Center tab and the Academics tab in the Student Services Center. </a:t>
            </a:r>
          </a:p>
          <a:p>
            <a:endParaRPr lang="en-US" sz="1400" dirty="0">
              <a:solidFill>
                <a:schemeClr val="accent3">
                  <a:lumMod val="50000"/>
                </a:schemeClr>
              </a:solidFill>
            </a:endParaRPr>
          </a:p>
          <a:p>
            <a:endParaRPr lang="en-US" sz="1400" b="1" dirty="0">
              <a:solidFill>
                <a:schemeClr val="accent3">
                  <a:lumMod val="50000"/>
                </a:schemeClr>
              </a:solidFill>
            </a:endParaRPr>
          </a:p>
          <a:p>
            <a:r>
              <a:rPr lang="en-US" sz="1400" b="1" dirty="0">
                <a:solidFill>
                  <a:schemeClr val="accent3">
                    <a:lumMod val="50000"/>
                  </a:schemeClr>
                </a:solidFill>
              </a:rPr>
              <a:t>Navigator &gt; Self Service &gt; Academic Records &gt; View Unofficial Transcript</a:t>
            </a:r>
          </a:p>
          <a:p>
            <a:endParaRPr lang="en-US" sz="1400" dirty="0">
              <a:solidFill>
                <a:schemeClr val="accent3">
                  <a:lumMod val="50000"/>
                </a:schemeClr>
              </a:solidFill>
            </a:endParaRPr>
          </a:p>
          <a:p>
            <a:r>
              <a:rPr lang="en-US" sz="1400" dirty="0">
                <a:solidFill>
                  <a:schemeClr val="accent3">
                    <a:lumMod val="50000"/>
                  </a:schemeClr>
                </a:solidFill>
              </a:rPr>
              <a:t>This will only pull up your own transcript, but it helps to know what the student is looking at, so I’ve included an example. </a:t>
            </a:r>
          </a:p>
          <a:p>
            <a:endParaRPr lang="en-US" sz="1400" dirty="0">
              <a:solidFill>
                <a:schemeClr val="accent3">
                  <a:lumMod val="50000"/>
                </a:schemeClr>
              </a:solidFill>
            </a:endParaRPr>
          </a:p>
          <a:p>
            <a:endParaRPr lang="en-US" sz="1400" dirty="0">
              <a:solidFill>
                <a:schemeClr val="accent3">
                  <a:lumMod val="50000"/>
                </a:schemeClr>
              </a:solidFill>
            </a:endParaRPr>
          </a:p>
          <a:p>
            <a:r>
              <a:rPr lang="en-US" sz="1400" b="1" dirty="0">
                <a:solidFill>
                  <a:schemeClr val="accent3">
                    <a:lumMod val="50000"/>
                  </a:schemeClr>
                </a:solidFill>
              </a:rPr>
              <a:t>Student Self-Serve</a:t>
            </a:r>
          </a:p>
          <a:p>
            <a:endParaRPr lang="en-US" sz="1400" b="1" dirty="0">
              <a:solidFill>
                <a:schemeClr val="accent3">
                  <a:lumMod val="50000"/>
                </a:schemeClr>
              </a:solidFill>
            </a:endParaRPr>
          </a:p>
          <a:p>
            <a:r>
              <a:rPr lang="en-US" sz="1400" dirty="0">
                <a:solidFill>
                  <a:schemeClr val="accent3">
                    <a:lumMod val="50000"/>
                  </a:schemeClr>
                </a:solidFill>
              </a:rPr>
              <a:t>Students can print their own unofficial transcript by going to their Homepage, clicking the Academic Records tile, and selecting View Unofficial Transcript.</a:t>
            </a:r>
          </a:p>
          <a:p>
            <a:endParaRPr lang="en-US" sz="1400" dirty="0">
              <a:solidFill>
                <a:schemeClr val="accent3">
                  <a:lumMod val="50000"/>
                </a:schemeClr>
              </a:solidFill>
            </a:endParaRPr>
          </a:p>
          <a:p>
            <a:endParaRPr lang="en-US" sz="1400" dirty="0">
              <a:solidFill>
                <a:schemeClr val="accent3">
                  <a:lumMod val="50000"/>
                </a:schemeClr>
              </a:solidFill>
            </a:endParaRPr>
          </a:p>
        </p:txBody>
      </p:sp>
      <p:pic>
        <p:nvPicPr>
          <p:cNvPr id="3" name="Picture 2">
            <a:extLst>
              <a:ext uri="{FF2B5EF4-FFF2-40B4-BE49-F238E27FC236}">
                <a16:creationId xmlns:a16="http://schemas.microsoft.com/office/drawing/2014/main" id="{BAF799E9-3DDB-4AB2-8D9B-83D814D376B6}"/>
              </a:ext>
            </a:extLst>
          </p:cNvPr>
          <p:cNvPicPr>
            <a:picLocks noChangeAspect="1"/>
          </p:cNvPicPr>
          <p:nvPr/>
        </p:nvPicPr>
        <p:blipFill>
          <a:blip r:embed="rId2"/>
          <a:stretch>
            <a:fillRect/>
          </a:stretch>
        </p:blipFill>
        <p:spPr>
          <a:xfrm>
            <a:off x="666750" y="934257"/>
            <a:ext cx="5142601" cy="5495118"/>
          </a:xfrm>
          <a:prstGeom prst="rect">
            <a:avLst/>
          </a:prstGeom>
          <a:ln>
            <a:solidFill>
              <a:schemeClr val="accent1"/>
            </a:solidFill>
          </a:ln>
        </p:spPr>
      </p:pic>
    </p:spTree>
    <p:extLst>
      <p:ext uri="{BB962C8B-B14F-4D97-AF65-F5344CB8AC3E}">
        <p14:creationId xmlns:p14="http://schemas.microsoft.com/office/powerpoint/2010/main" val="4275402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FB6B-9CA7-4BB2-AA00-89EB7E00E12C}"/>
              </a:ext>
            </a:extLst>
          </p:cNvPr>
          <p:cNvSpPr>
            <a:spLocks noGrp="1"/>
          </p:cNvSpPr>
          <p:nvPr>
            <p:ph type="title"/>
          </p:nvPr>
        </p:nvSpPr>
        <p:spPr>
          <a:xfrm>
            <a:off x="1099457" y="2808514"/>
            <a:ext cx="9993086" cy="888057"/>
          </a:xfrm>
        </p:spPr>
        <p:txBody>
          <a:bodyPr>
            <a:normAutofit/>
          </a:bodyPr>
          <a:lstStyle/>
          <a:p>
            <a:r>
              <a:rPr lang="en-US" dirty="0">
                <a:ln/>
                <a:solidFill>
                  <a:schemeClr val="accent3">
                    <a:lumMod val="50000"/>
                  </a:schemeClr>
                </a:solidFill>
                <a:latin typeface="+mn-lt"/>
                <a:ea typeface="+mn-ea"/>
                <a:cs typeface="+mn-cs"/>
              </a:rPr>
              <a:t>Reports Before the Start of the Quarter</a:t>
            </a:r>
          </a:p>
        </p:txBody>
      </p:sp>
      <p:sp>
        <p:nvSpPr>
          <p:cNvPr id="3" name="Text Placeholder 2">
            <a:extLst>
              <a:ext uri="{FF2B5EF4-FFF2-40B4-BE49-F238E27FC236}">
                <a16:creationId xmlns:a16="http://schemas.microsoft.com/office/drawing/2014/main" id="{43F06FB3-A3DB-4452-858B-4E6471B81F03}"/>
              </a:ext>
            </a:extLst>
          </p:cNvPr>
          <p:cNvSpPr>
            <a:spLocks noGrp="1"/>
          </p:cNvSpPr>
          <p:nvPr>
            <p:ph type="body" idx="1"/>
          </p:nvPr>
        </p:nvSpPr>
        <p:spPr>
          <a:xfrm>
            <a:off x="2738534" y="3696571"/>
            <a:ext cx="6714931" cy="985075"/>
          </a:xfrm>
        </p:spPr>
        <p:txBody>
          <a:bodyPr/>
          <a:lstStyle/>
          <a:p>
            <a:r>
              <a:rPr lang="en-US" dirty="0">
                <a:solidFill>
                  <a:schemeClr val="tx2">
                    <a:lumMod val="90000"/>
                    <a:lumOff val="10000"/>
                  </a:schemeClr>
                </a:solidFill>
              </a:rPr>
              <a:t>Catch Problems Before They Become Disasters</a:t>
            </a:r>
          </a:p>
        </p:txBody>
      </p:sp>
    </p:spTree>
    <p:extLst>
      <p:ext uri="{BB962C8B-B14F-4D97-AF65-F5344CB8AC3E}">
        <p14:creationId xmlns:p14="http://schemas.microsoft.com/office/powerpoint/2010/main" val="2824176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B10CB0-169E-4AC2-88D6-32E715E86AE8}"/>
              </a:ext>
            </a:extLst>
          </p:cNvPr>
          <p:cNvSpPr txBox="1"/>
          <p:nvPr/>
        </p:nvSpPr>
        <p:spPr>
          <a:xfrm>
            <a:off x="1157188" y="1040971"/>
            <a:ext cx="9703837" cy="5724003"/>
          </a:xfrm>
          <a:prstGeom prst="rect">
            <a:avLst/>
          </a:prstGeom>
          <a:noFill/>
        </p:spPr>
        <p:txBody>
          <a:bodyPr wrap="square">
            <a:spAutoFit/>
          </a:bodyPr>
          <a:lstStyle/>
          <a:p>
            <a:r>
              <a:rPr lang="en-US" sz="1400" dirty="0">
                <a:solidFill>
                  <a:schemeClr val="accent3">
                    <a:lumMod val="50000"/>
                  </a:schemeClr>
                </a:solidFill>
              </a:rPr>
              <a:t>A week or two before each quarter, we run a series of queries designed to catch students with eligibility issues so we don’t disburse aid and create our own disasters. Here are the queries we use. I have included our guide in the handouts, which you are free to chop or revise as meets your needs. </a:t>
            </a:r>
          </a:p>
          <a:p>
            <a:endParaRPr lang="en-US" sz="1400" dirty="0">
              <a:solidFill>
                <a:schemeClr val="accent3">
                  <a:lumMod val="50000"/>
                </a:schemeClr>
              </a:solidFill>
            </a:endParaRPr>
          </a:p>
          <a:p>
            <a:pPr marL="285750" indent="-285750">
              <a:buFont typeface="Arial" panose="020B0604020202020204" pitchFamily="34" charset="0"/>
              <a:buChar char="•"/>
            </a:pPr>
            <a:r>
              <a:rPr lang="en-US" sz="1400" dirty="0"/>
              <a:t>QCS_FA_PRE_REQ_PLANS</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CTC_FA_RUNNING_START_AWARDED</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US" sz="1400" dirty="0"/>
              <a:t>QCS_FA_UEM_ALL (preferred) or QCS_FA_UEM_CODE_AWARD (can select by specific code)</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QCS_FA_MAX_REMEDIAL_CREDITS</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CTC_FA_OVERAWARDED</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QCS_FA_REPEAT_CRSES</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CTC_FA_OVRD_BOX_CHKD_FA_LOAD</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QCS_FA_CLASS_ROSTER_ACTIVE_AID</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QCS_FA_ACTIVE_AID_INELIG_PLAN</a:t>
            </a:r>
            <a:br>
              <a:rPr lang="en-US" sz="1400" dirty="0"/>
            </a:b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t>CTC_FA_INELG_COURSEWORK_2</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sz="1400" dirty="0">
              <a:solidFill>
                <a:schemeClr val="accent3">
                  <a:lumMod val="50000"/>
                </a:schemeClr>
              </a:solidFill>
            </a:endParaRPr>
          </a:p>
          <a:p>
            <a:endParaRPr lang="en-US" sz="1400" dirty="0">
              <a:solidFill>
                <a:schemeClr val="accent3">
                  <a:lumMod val="50000"/>
                </a:schemeClr>
              </a:solidFill>
            </a:endParaRPr>
          </a:p>
          <a:p>
            <a:endParaRPr lang="en-US" sz="1400" dirty="0">
              <a:solidFill>
                <a:schemeClr val="accent3">
                  <a:lumMod val="50000"/>
                </a:schemeClr>
              </a:solidFill>
            </a:endParaRPr>
          </a:p>
        </p:txBody>
      </p:sp>
      <p:sp>
        <p:nvSpPr>
          <p:cNvPr id="3" name="Rectangle 2">
            <a:extLst>
              <a:ext uri="{FF2B5EF4-FFF2-40B4-BE49-F238E27FC236}">
                <a16:creationId xmlns:a16="http://schemas.microsoft.com/office/drawing/2014/main" id="{69002299-0B96-4C88-B964-159B0ADF02FC}"/>
              </a:ext>
            </a:extLst>
          </p:cNvPr>
          <p:cNvSpPr/>
          <p:nvPr/>
        </p:nvSpPr>
        <p:spPr>
          <a:xfrm>
            <a:off x="3229615" y="147729"/>
            <a:ext cx="5645713"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3">
                    <a:lumMod val="50000"/>
                  </a:schemeClr>
                </a:solidFill>
                <a:effectLst/>
              </a:rPr>
              <a:t>Queries to Catch Eligibility Issues </a:t>
            </a:r>
          </a:p>
        </p:txBody>
      </p:sp>
    </p:spTree>
    <p:extLst>
      <p:ext uri="{BB962C8B-B14F-4D97-AF65-F5344CB8AC3E}">
        <p14:creationId xmlns:p14="http://schemas.microsoft.com/office/powerpoint/2010/main" val="3550479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E2A36-6561-4006-BEB0-C2D99A9CCAF5}"/>
              </a:ext>
            </a:extLst>
          </p:cNvPr>
          <p:cNvSpPr>
            <a:spLocks noGrp="1"/>
          </p:cNvSpPr>
          <p:nvPr>
            <p:ph type="title"/>
          </p:nvPr>
        </p:nvSpPr>
        <p:spPr>
          <a:xfrm>
            <a:off x="1978705" y="681038"/>
            <a:ext cx="8234589" cy="822457"/>
          </a:xfrm>
        </p:spPr>
        <p:txBody>
          <a:bodyPr>
            <a:normAutofit/>
          </a:bodyPr>
          <a:lstStyle/>
          <a:p>
            <a:r>
              <a:rPr lang="en-US" sz="4400" dirty="0">
                <a:ln/>
                <a:solidFill>
                  <a:schemeClr val="accent3">
                    <a:lumMod val="50000"/>
                  </a:schemeClr>
                </a:solidFill>
                <a:latin typeface="+mn-lt"/>
                <a:ea typeface="+mn-ea"/>
                <a:cs typeface="+mn-cs"/>
              </a:rPr>
              <a:t>Hang On – Help Is On The Way!</a:t>
            </a:r>
          </a:p>
        </p:txBody>
      </p:sp>
      <p:sp>
        <p:nvSpPr>
          <p:cNvPr id="3" name="Content Placeholder 2">
            <a:extLst>
              <a:ext uri="{FF2B5EF4-FFF2-40B4-BE49-F238E27FC236}">
                <a16:creationId xmlns:a16="http://schemas.microsoft.com/office/drawing/2014/main" id="{6570E71C-0F16-4DAD-9E48-3486306DE6F8}"/>
              </a:ext>
            </a:extLst>
          </p:cNvPr>
          <p:cNvSpPr>
            <a:spLocks noGrp="1"/>
          </p:cNvSpPr>
          <p:nvPr>
            <p:ph sz="half" idx="1"/>
          </p:nvPr>
        </p:nvSpPr>
        <p:spPr>
          <a:xfrm>
            <a:off x="1077361" y="2882965"/>
            <a:ext cx="4942438" cy="2851086"/>
          </a:xfrm>
          <a:ln>
            <a:solidFill>
              <a:schemeClr val="tx2">
                <a:lumMod val="75000"/>
                <a:lumOff val="25000"/>
              </a:schemeClr>
            </a:solidFill>
          </a:ln>
        </p:spPr>
        <p:txBody>
          <a:bodyPr/>
          <a:lstStyle/>
          <a:p>
            <a:pPr marL="0" indent="0">
              <a:buNone/>
            </a:pPr>
            <a:r>
              <a:rPr lang="en-US" dirty="0">
                <a:solidFill>
                  <a:schemeClr val="accent3">
                    <a:lumMod val="50000"/>
                  </a:schemeClr>
                </a:solidFill>
              </a:rPr>
              <a:t>Sharon Gerlach</a:t>
            </a:r>
          </a:p>
          <a:p>
            <a:pPr marL="0" indent="0">
              <a:buNone/>
            </a:pPr>
            <a:r>
              <a:rPr lang="en-US" dirty="0">
                <a:solidFill>
                  <a:schemeClr val="accent3">
                    <a:lumMod val="50000"/>
                  </a:schemeClr>
                </a:solidFill>
              </a:rPr>
              <a:t>Program Specialist 2</a:t>
            </a:r>
          </a:p>
          <a:p>
            <a:pPr marL="0" indent="0">
              <a:buNone/>
            </a:pPr>
            <a:r>
              <a:rPr lang="en-US" dirty="0">
                <a:solidFill>
                  <a:schemeClr val="accent3">
                    <a:lumMod val="50000"/>
                  </a:schemeClr>
                </a:solidFill>
              </a:rPr>
              <a:t>Financial Aid Office</a:t>
            </a:r>
          </a:p>
          <a:p>
            <a:pPr marL="0" indent="0">
              <a:buNone/>
            </a:pPr>
            <a:r>
              <a:rPr lang="en-US" dirty="0">
                <a:solidFill>
                  <a:schemeClr val="accent3">
                    <a:lumMod val="50000"/>
                  </a:schemeClr>
                </a:solidFill>
              </a:rPr>
              <a:t>Spokane Community College</a:t>
            </a:r>
          </a:p>
          <a:p>
            <a:pPr marL="0" indent="0">
              <a:buNone/>
            </a:pPr>
            <a:r>
              <a:rPr lang="en-US" dirty="0">
                <a:solidFill>
                  <a:schemeClr val="tx2">
                    <a:lumMod val="75000"/>
                    <a:lumOff val="25000"/>
                  </a:schemeClr>
                </a:solidFill>
                <a:hlinkClick r:id="rId2">
                  <a:extLst>
                    <a:ext uri="{A12FA001-AC4F-418D-AE19-62706E023703}">
                      <ahyp:hlinkClr xmlns:ahyp="http://schemas.microsoft.com/office/drawing/2018/hyperlinkcolor" val="tx"/>
                    </a:ext>
                  </a:extLst>
                </a:hlinkClick>
              </a:rPr>
              <a:t>Sharon.Gerlach@scc.spokane.edu</a:t>
            </a:r>
            <a:endParaRPr lang="en-US" dirty="0">
              <a:solidFill>
                <a:schemeClr val="tx2">
                  <a:lumMod val="75000"/>
                  <a:lumOff val="25000"/>
                </a:schemeClr>
              </a:solidFill>
            </a:endParaRPr>
          </a:p>
          <a:p>
            <a:pPr marL="0" indent="0">
              <a:buNone/>
            </a:pPr>
            <a:r>
              <a:rPr lang="en-US" dirty="0">
                <a:solidFill>
                  <a:schemeClr val="accent3">
                    <a:lumMod val="50000"/>
                  </a:schemeClr>
                </a:solidFill>
              </a:rPr>
              <a:t>(509) 533-8134</a:t>
            </a:r>
          </a:p>
          <a:p>
            <a:endParaRPr lang="en-US" dirty="0"/>
          </a:p>
        </p:txBody>
      </p:sp>
      <p:sp>
        <p:nvSpPr>
          <p:cNvPr id="4" name="Content Placeholder 3">
            <a:extLst>
              <a:ext uri="{FF2B5EF4-FFF2-40B4-BE49-F238E27FC236}">
                <a16:creationId xmlns:a16="http://schemas.microsoft.com/office/drawing/2014/main" id="{22E6728C-4404-4AE4-BD13-662B9AD97846}"/>
              </a:ext>
            </a:extLst>
          </p:cNvPr>
          <p:cNvSpPr>
            <a:spLocks noGrp="1"/>
          </p:cNvSpPr>
          <p:nvPr>
            <p:ph sz="half" idx="2"/>
          </p:nvPr>
        </p:nvSpPr>
        <p:spPr>
          <a:xfrm>
            <a:off x="6172203" y="2879855"/>
            <a:ext cx="4855265" cy="2851086"/>
          </a:xfrm>
          <a:ln>
            <a:solidFill>
              <a:schemeClr val="tx2">
                <a:lumMod val="75000"/>
                <a:lumOff val="25000"/>
              </a:schemeClr>
            </a:solidFill>
          </a:ln>
        </p:spPr>
        <p:txBody>
          <a:bodyPr/>
          <a:lstStyle/>
          <a:p>
            <a:pPr marL="0" indent="0">
              <a:buNone/>
            </a:pPr>
            <a:r>
              <a:rPr lang="en-US" dirty="0">
                <a:solidFill>
                  <a:schemeClr val="accent3">
                    <a:lumMod val="50000"/>
                  </a:schemeClr>
                </a:solidFill>
              </a:rPr>
              <a:t>Zoya Zhuk</a:t>
            </a:r>
          </a:p>
          <a:p>
            <a:pPr marL="0" indent="0">
              <a:buNone/>
            </a:pPr>
            <a:r>
              <a:rPr lang="en-US" dirty="0">
                <a:solidFill>
                  <a:schemeClr val="accent3">
                    <a:lumMod val="50000"/>
                  </a:schemeClr>
                </a:solidFill>
              </a:rPr>
              <a:t>Associate Director</a:t>
            </a:r>
          </a:p>
          <a:p>
            <a:pPr marL="0" indent="0">
              <a:buNone/>
            </a:pPr>
            <a:r>
              <a:rPr lang="en-US" dirty="0">
                <a:solidFill>
                  <a:schemeClr val="accent3">
                    <a:lumMod val="50000"/>
                  </a:schemeClr>
                </a:solidFill>
              </a:rPr>
              <a:t>Financial Aid Office</a:t>
            </a:r>
          </a:p>
          <a:p>
            <a:pPr marL="0" indent="0">
              <a:buNone/>
            </a:pPr>
            <a:r>
              <a:rPr lang="en-US" dirty="0">
                <a:solidFill>
                  <a:schemeClr val="accent3">
                    <a:lumMod val="50000"/>
                  </a:schemeClr>
                </a:solidFill>
              </a:rPr>
              <a:t>Spokane Community College</a:t>
            </a:r>
          </a:p>
          <a:p>
            <a:pPr marL="0" indent="0">
              <a:buNone/>
            </a:pPr>
            <a:r>
              <a:rPr lang="en-US" dirty="0">
                <a:solidFill>
                  <a:schemeClr val="tx2">
                    <a:lumMod val="75000"/>
                    <a:lumOff val="25000"/>
                  </a:schemeClr>
                </a:solidFill>
                <a:hlinkClick r:id="rId3">
                  <a:extLst>
                    <a:ext uri="{A12FA001-AC4F-418D-AE19-62706E023703}">
                      <ahyp:hlinkClr xmlns:ahyp="http://schemas.microsoft.com/office/drawing/2018/hyperlinkcolor" val="tx"/>
                    </a:ext>
                  </a:extLst>
                </a:hlinkClick>
              </a:rPr>
              <a:t>Zoya.Zhuk@scc.spokane.edu</a:t>
            </a:r>
            <a:endParaRPr lang="en-US" dirty="0">
              <a:solidFill>
                <a:schemeClr val="tx2">
                  <a:lumMod val="75000"/>
                  <a:lumOff val="25000"/>
                </a:schemeClr>
              </a:solidFill>
            </a:endParaRPr>
          </a:p>
          <a:p>
            <a:pPr marL="0" indent="0">
              <a:buNone/>
            </a:pPr>
            <a:r>
              <a:rPr lang="en-US" dirty="0">
                <a:solidFill>
                  <a:schemeClr val="accent3">
                    <a:lumMod val="50000"/>
                  </a:schemeClr>
                </a:solidFill>
              </a:rPr>
              <a:t>(509) 533-8189</a:t>
            </a:r>
          </a:p>
        </p:txBody>
      </p:sp>
      <p:sp>
        <p:nvSpPr>
          <p:cNvPr id="5" name="TextBox 4">
            <a:extLst>
              <a:ext uri="{FF2B5EF4-FFF2-40B4-BE49-F238E27FC236}">
                <a16:creationId xmlns:a16="http://schemas.microsoft.com/office/drawing/2014/main" id="{11D9EFCA-DB80-4C70-9A68-627C95DDCC37}"/>
              </a:ext>
            </a:extLst>
          </p:cNvPr>
          <p:cNvSpPr txBox="1"/>
          <p:nvPr/>
        </p:nvSpPr>
        <p:spPr>
          <a:xfrm>
            <a:off x="1077363" y="1800225"/>
            <a:ext cx="9950105" cy="646331"/>
          </a:xfrm>
          <a:prstGeom prst="rect">
            <a:avLst/>
          </a:prstGeom>
          <a:noFill/>
        </p:spPr>
        <p:txBody>
          <a:bodyPr wrap="square" rtlCol="0">
            <a:spAutoFit/>
          </a:bodyPr>
          <a:lstStyle/>
          <a:p>
            <a:r>
              <a:rPr lang="en-US" dirty="0">
                <a:solidFill>
                  <a:schemeClr val="accent3">
                    <a:lumMod val="50000"/>
                  </a:schemeClr>
                </a:solidFill>
              </a:rPr>
              <a:t>Feel free to call or email if you are stuck on something and can’t figure it out. This system can be complicated. We’re happy to help. </a:t>
            </a:r>
          </a:p>
        </p:txBody>
      </p:sp>
    </p:spTree>
    <p:extLst>
      <p:ext uri="{BB962C8B-B14F-4D97-AF65-F5344CB8AC3E}">
        <p14:creationId xmlns:p14="http://schemas.microsoft.com/office/powerpoint/2010/main" val="269343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E899E-6745-48A2-80CC-76C444966D8C}"/>
              </a:ext>
            </a:extLst>
          </p:cNvPr>
          <p:cNvSpPr>
            <a:spLocks noGrp="1"/>
          </p:cNvSpPr>
          <p:nvPr>
            <p:ph type="title"/>
          </p:nvPr>
        </p:nvSpPr>
        <p:spPr>
          <a:xfrm>
            <a:off x="1930329" y="2453951"/>
            <a:ext cx="6911611" cy="1737143"/>
          </a:xfrm>
        </p:spPr>
        <p:txBody>
          <a:bodyPr/>
          <a:lstStyle/>
          <a:p>
            <a:pPr algn="ctr"/>
            <a:r>
              <a:rPr lang="en-US" dirty="0">
                <a:ln/>
                <a:solidFill>
                  <a:schemeClr val="accent3">
                    <a:lumMod val="50000"/>
                  </a:schemeClr>
                </a:solidFill>
                <a:latin typeface="+mn-lt"/>
                <a:ea typeface="+mn-ea"/>
                <a:cs typeface="+mn-cs"/>
              </a:rPr>
              <a:t>Set Up to Speed Through</a:t>
            </a:r>
            <a:br>
              <a:rPr lang="en-US" sz="4400" b="1" cap="none" spc="0" dirty="0">
                <a:ln/>
                <a:solidFill>
                  <a:schemeClr val="accent4"/>
                </a:solidFill>
                <a:effectLst/>
              </a:rPr>
            </a:br>
            <a:endParaRPr lang="en-US" dirty="0"/>
          </a:p>
        </p:txBody>
      </p:sp>
      <p:sp>
        <p:nvSpPr>
          <p:cNvPr id="3" name="Text Placeholder 2">
            <a:extLst>
              <a:ext uri="{FF2B5EF4-FFF2-40B4-BE49-F238E27FC236}">
                <a16:creationId xmlns:a16="http://schemas.microsoft.com/office/drawing/2014/main" id="{35609245-9F31-4B28-A0C3-74080633BBB4}"/>
              </a:ext>
            </a:extLst>
          </p:cNvPr>
          <p:cNvSpPr>
            <a:spLocks noGrp="1"/>
          </p:cNvSpPr>
          <p:nvPr>
            <p:ph type="body" idx="1"/>
          </p:nvPr>
        </p:nvSpPr>
        <p:spPr>
          <a:xfrm>
            <a:off x="1303543" y="3429000"/>
            <a:ext cx="9584913" cy="985075"/>
          </a:xfrm>
        </p:spPr>
        <p:txBody>
          <a:bodyPr/>
          <a:lstStyle/>
          <a:p>
            <a:r>
              <a:rPr lang="en-US" dirty="0">
                <a:solidFill>
                  <a:schemeClr val="tx2">
                    <a:lumMod val="90000"/>
                    <a:lumOff val="10000"/>
                  </a:schemeClr>
                </a:solidFill>
              </a:rPr>
              <a:t>Populate My Favorites and the </a:t>
            </a:r>
            <a:r>
              <a:rPr lang="en-US" dirty="0" err="1">
                <a:solidFill>
                  <a:schemeClr val="tx2">
                    <a:lumMod val="90000"/>
                    <a:lumOff val="10000"/>
                  </a:schemeClr>
                </a:solidFill>
              </a:rPr>
              <a:t>NavBar</a:t>
            </a:r>
            <a:r>
              <a:rPr lang="en-US" dirty="0">
                <a:solidFill>
                  <a:schemeClr val="tx2">
                    <a:lumMod val="90000"/>
                    <a:lumOff val="10000"/>
                  </a:schemeClr>
                </a:solidFill>
              </a:rPr>
              <a:t>, and Create Custom Pages</a:t>
            </a:r>
          </a:p>
        </p:txBody>
      </p:sp>
    </p:spTree>
    <p:extLst>
      <p:ext uri="{BB962C8B-B14F-4D97-AF65-F5344CB8AC3E}">
        <p14:creationId xmlns:p14="http://schemas.microsoft.com/office/powerpoint/2010/main" val="2627138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1594338" y="1095039"/>
            <a:ext cx="9003323" cy="5047853"/>
          </a:xfrm>
          <a:ln>
            <a:noFill/>
          </a:ln>
        </p:spPr>
        <p:txBody>
          <a:bodyPr>
            <a:normAutofit/>
          </a:bodyPr>
          <a:lstStyle/>
          <a:p>
            <a:pPr marL="0" indent="0">
              <a:lnSpc>
                <a:spcPct val="100000"/>
              </a:lnSpc>
              <a:spcBef>
                <a:spcPts val="0"/>
              </a:spcBef>
              <a:buNone/>
            </a:pPr>
            <a:r>
              <a:rPr lang="en-US" b="1" dirty="0">
                <a:solidFill>
                  <a:schemeClr val="accent3">
                    <a:lumMod val="50000"/>
                  </a:schemeClr>
                </a:solidFill>
              </a:rPr>
              <a:t>Navigation: </a:t>
            </a:r>
            <a:r>
              <a:rPr lang="en-US" b="1" dirty="0" err="1">
                <a:solidFill>
                  <a:schemeClr val="accent3">
                    <a:lumMod val="50000"/>
                  </a:schemeClr>
                </a:solidFill>
              </a:rPr>
              <a:t>NavBar</a:t>
            </a:r>
            <a:r>
              <a:rPr lang="en-US" b="1" dirty="0">
                <a:solidFill>
                  <a:schemeClr val="accent3">
                    <a:lumMod val="50000"/>
                  </a:schemeClr>
                </a:solidFill>
              </a:rPr>
              <a:t> &gt; Navigator &gt; Set Up SACR &gt; User Defaults</a:t>
            </a:r>
          </a:p>
          <a:p>
            <a:pPr marL="0" indent="0">
              <a:lnSpc>
                <a:spcPct val="100000"/>
              </a:lnSpc>
              <a:spcBef>
                <a:spcPts val="0"/>
              </a:spcBef>
              <a:buNone/>
            </a:pPr>
            <a:endParaRPr lang="en-US" b="1" dirty="0">
              <a:solidFill>
                <a:schemeClr val="accent3">
                  <a:lumMod val="50000"/>
                </a:schemeClr>
              </a:solidFill>
            </a:endParaRPr>
          </a:p>
          <a:p>
            <a:pPr marL="0" indent="0">
              <a:lnSpc>
                <a:spcPct val="100000"/>
              </a:lnSpc>
              <a:spcBef>
                <a:spcPts val="0"/>
              </a:spcBef>
              <a:buNone/>
            </a:pPr>
            <a:r>
              <a:rPr lang="en-US" dirty="0">
                <a:solidFill>
                  <a:schemeClr val="accent3">
                    <a:lumMod val="50000"/>
                  </a:schemeClr>
                </a:solidFill>
              </a:rPr>
              <a:t>SACR lets you save certain data so you don’t have to enter it into each page when you’re looking up a student. Here is the data I set up in SACR:</a:t>
            </a:r>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sz="1600" dirty="0"/>
          </a:p>
          <a:p>
            <a:pPr marL="0" indent="0">
              <a:buNone/>
            </a:pPr>
            <a:endParaRPr lang="en-US" dirty="0"/>
          </a:p>
        </p:txBody>
      </p:sp>
      <p:sp>
        <p:nvSpPr>
          <p:cNvPr id="7" name="Rectangle 6">
            <a:extLst>
              <a:ext uri="{FF2B5EF4-FFF2-40B4-BE49-F238E27FC236}">
                <a16:creationId xmlns:a16="http://schemas.microsoft.com/office/drawing/2014/main" id="{AEB72530-FB0D-4526-AC47-F8F846C82042}"/>
              </a:ext>
            </a:extLst>
          </p:cNvPr>
          <p:cNvSpPr/>
          <p:nvPr/>
        </p:nvSpPr>
        <p:spPr>
          <a:xfrm>
            <a:off x="2351226" y="147729"/>
            <a:ext cx="7402411"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a:ln/>
                <a:solidFill>
                  <a:schemeClr val="accent3">
                    <a:lumMod val="50000"/>
                  </a:schemeClr>
                </a:solidFill>
                <a:effectLst/>
              </a:rPr>
              <a:t>Set Up SACR – User Defaults</a:t>
            </a:r>
          </a:p>
        </p:txBody>
      </p:sp>
      <p:pic>
        <p:nvPicPr>
          <p:cNvPr id="4" name="Picture 3">
            <a:extLst>
              <a:ext uri="{FF2B5EF4-FFF2-40B4-BE49-F238E27FC236}">
                <a16:creationId xmlns:a16="http://schemas.microsoft.com/office/drawing/2014/main" id="{1077E172-55B5-41D4-ABB6-D064215A99E3}"/>
              </a:ext>
            </a:extLst>
          </p:cNvPr>
          <p:cNvPicPr>
            <a:picLocks noChangeAspect="1"/>
          </p:cNvPicPr>
          <p:nvPr/>
        </p:nvPicPr>
        <p:blipFill>
          <a:blip r:embed="rId2"/>
          <a:stretch>
            <a:fillRect/>
          </a:stretch>
        </p:blipFill>
        <p:spPr>
          <a:xfrm>
            <a:off x="1416715" y="2461096"/>
            <a:ext cx="4201111" cy="4105848"/>
          </a:xfrm>
          <a:prstGeom prst="rect">
            <a:avLst/>
          </a:prstGeom>
          <a:ln>
            <a:solidFill>
              <a:schemeClr val="accent1"/>
            </a:solidFill>
          </a:ln>
        </p:spPr>
      </p:pic>
      <p:pic>
        <p:nvPicPr>
          <p:cNvPr id="6" name="Picture 5">
            <a:extLst>
              <a:ext uri="{FF2B5EF4-FFF2-40B4-BE49-F238E27FC236}">
                <a16:creationId xmlns:a16="http://schemas.microsoft.com/office/drawing/2014/main" id="{B759766E-4D77-4B78-BCC4-28E0B9F37681}"/>
              </a:ext>
            </a:extLst>
          </p:cNvPr>
          <p:cNvPicPr>
            <a:picLocks noChangeAspect="1"/>
          </p:cNvPicPr>
          <p:nvPr/>
        </p:nvPicPr>
        <p:blipFill rotWithShape="1">
          <a:blip r:embed="rId3">
            <a:alphaModFix/>
          </a:blip>
          <a:srcRect r="5769"/>
          <a:stretch/>
        </p:blipFill>
        <p:spPr>
          <a:xfrm>
            <a:off x="6679680" y="2461096"/>
            <a:ext cx="4201112" cy="4105848"/>
          </a:xfrm>
          <a:prstGeom prst="rect">
            <a:avLst/>
          </a:prstGeom>
          <a:ln>
            <a:solidFill>
              <a:schemeClr val="accent1"/>
            </a:solidFill>
          </a:ln>
        </p:spPr>
      </p:pic>
    </p:spTree>
    <p:extLst>
      <p:ext uri="{BB962C8B-B14F-4D97-AF65-F5344CB8AC3E}">
        <p14:creationId xmlns:p14="http://schemas.microsoft.com/office/powerpoint/2010/main" val="386255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7139355" y="1059869"/>
            <a:ext cx="4591312" cy="5376100"/>
          </a:xfrm>
          <a:ln>
            <a:noFill/>
          </a:ln>
        </p:spPr>
        <p:txBody>
          <a:bodyPr>
            <a:normAutofit lnSpcReduction="10000"/>
          </a:bodyPr>
          <a:lstStyle/>
          <a:p>
            <a:pPr marL="0" indent="0">
              <a:lnSpc>
                <a:spcPct val="100000"/>
              </a:lnSpc>
              <a:spcBef>
                <a:spcPts val="0"/>
              </a:spcBef>
              <a:buNone/>
            </a:pPr>
            <a:r>
              <a:rPr lang="en-US" b="1" dirty="0">
                <a:solidFill>
                  <a:schemeClr val="accent3">
                    <a:lumMod val="50000"/>
                  </a:schemeClr>
                </a:solidFill>
              </a:rPr>
              <a:t>Navigation: </a:t>
            </a:r>
            <a:r>
              <a:rPr lang="en-US" b="1" dirty="0" err="1">
                <a:solidFill>
                  <a:schemeClr val="accent3">
                    <a:lumMod val="50000"/>
                  </a:schemeClr>
                </a:solidFill>
              </a:rPr>
              <a:t>NavBar</a:t>
            </a:r>
            <a:r>
              <a:rPr lang="en-US" b="1" dirty="0">
                <a:solidFill>
                  <a:schemeClr val="accent3">
                    <a:lumMod val="50000"/>
                  </a:schemeClr>
                </a:solidFill>
              </a:rPr>
              <a:t> &gt; Navigator &gt; Set Up SACR &gt; User Defaults</a:t>
            </a:r>
          </a:p>
          <a:p>
            <a:pPr marL="0" indent="0">
              <a:lnSpc>
                <a:spcPct val="100000"/>
              </a:lnSpc>
              <a:spcBef>
                <a:spcPts val="0"/>
              </a:spcBef>
              <a:buNone/>
            </a:pPr>
            <a:endParaRPr lang="en-US" b="1" dirty="0">
              <a:solidFill>
                <a:schemeClr val="accent3">
                  <a:lumMod val="50000"/>
                </a:schemeClr>
              </a:solidFill>
            </a:endParaRPr>
          </a:p>
          <a:p>
            <a:pPr marL="0" indent="0">
              <a:lnSpc>
                <a:spcPct val="100000"/>
              </a:lnSpc>
              <a:spcBef>
                <a:spcPts val="0"/>
              </a:spcBef>
              <a:buNone/>
            </a:pPr>
            <a:r>
              <a:rPr lang="en-US" dirty="0">
                <a:solidFill>
                  <a:schemeClr val="accent3">
                    <a:lumMod val="50000"/>
                  </a:schemeClr>
                </a:solidFill>
              </a:rPr>
              <a:t>Speed Keys are steps set up ahead of time to allow you to assign communications quickly. </a:t>
            </a:r>
          </a:p>
          <a:p>
            <a:pPr marL="0" indent="0">
              <a:lnSpc>
                <a:spcPct val="100000"/>
              </a:lnSpc>
              <a:spcBef>
                <a:spcPts val="0"/>
              </a:spcBef>
              <a:buNone/>
            </a:pPr>
            <a:endParaRPr lang="en-US" dirty="0">
              <a:solidFill>
                <a:schemeClr val="accent3">
                  <a:lumMod val="50000"/>
                </a:schemeClr>
              </a:solidFill>
            </a:endParaRPr>
          </a:p>
          <a:p>
            <a:pPr marL="0" indent="0">
              <a:lnSpc>
                <a:spcPct val="100000"/>
              </a:lnSpc>
              <a:spcBef>
                <a:spcPts val="0"/>
              </a:spcBef>
              <a:buNone/>
            </a:pPr>
            <a:r>
              <a:rPr lang="en-US" dirty="0">
                <a:solidFill>
                  <a:schemeClr val="accent3">
                    <a:lumMod val="50000"/>
                  </a:schemeClr>
                </a:solidFill>
              </a:rPr>
              <a:t>Administrative Function only needs to be set up with the first Speed Key you create. </a:t>
            </a:r>
          </a:p>
          <a:p>
            <a:pPr marL="0" indent="0">
              <a:lnSpc>
                <a:spcPct val="100000"/>
              </a:lnSpc>
              <a:spcBef>
                <a:spcPts val="0"/>
              </a:spcBef>
              <a:buNone/>
            </a:pPr>
            <a:endParaRPr lang="en-US" dirty="0">
              <a:solidFill>
                <a:schemeClr val="accent3">
                  <a:lumMod val="50000"/>
                </a:schemeClr>
              </a:solidFill>
            </a:endParaRPr>
          </a:p>
          <a:p>
            <a:pPr marL="0" indent="0">
              <a:lnSpc>
                <a:spcPct val="100000"/>
              </a:lnSpc>
              <a:spcBef>
                <a:spcPts val="0"/>
              </a:spcBef>
              <a:buNone/>
            </a:pPr>
            <a:endParaRPr lang="en-US" dirty="0">
              <a:solidFill>
                <a:schemeClr val="accent3">
                  <a:lumMod val="50000"/>
                </a:schemeClr>
              </a:solidFill>
            </a:endParaRPr>
          </a:p>
          <a:p>
            <a:pPr marL="0" indent="0">
              <a:lnSpc>
                <a:spcPct val="100000"/>
              </a:lnSpc>
              <a:spcBef>
                <a:spcPts val="0"/>
              </a:spcBef>
              <a:buNone/>
            </a:pPr>
            <a:r>
              <a:rPr lang="en-US" dirty="0">
                <a:solidFill>
                  <a:schemeClr val="accent3">
                    <a:lumMod val="50000"/>
                  </a:schemeClr>
                </a:solidFill>
              </a:rPr>
              <a:t>For additional Speed Keys:</a:t>
            </a:r>
          </a:p>
          <a:p>
            <a:pPr marL="0" indent="0">
              <a:lnSpc>
                <a:spcPct val="100000"/>
              </a:lnSpc>
              <a:spcBef>
                <a:spcPts val="0"/>
              </a:spcBef>
              <a:buNone/>
            </a:pPr>
            <a:r>
              <a:rPr lang="en-US" dirty="0">
                <a:solidFill>
                  <a:schemeClr val="accent3">
                    <a:lumMod val="50000"/>
                  </a:schemeClr>
                </a:solidFill>
              </a:rPr>
              <a:t> </a:t>
            </a:r>
          </a:p>
          <a:p>
            <a:pPr>
              <a:lnSpc>
                <a:spcPct val="100000"/>
              </a:lnSpc>
              <a:spcBef>
                <a:spcPts val="600"/>
              </a:spcBef>
            </a:pPr>
            <a:r>
              <a:rPr lang="en-US" dirty="0">
                <a:solidFill>
                  <a:schemeClr val="accent3">
                    <a:lumMod val="50000"/>
                  </a:schemeClr>
                </a:solidFill>
              </a:rPr>
              <a:t>Click the </a:t>
            </a:r>
            <a:r>
              <a:rPr lang="en-US" dirty="0">
                <a:solidFill>
                  <a:schemeClr val="accent3">
                    <a:lumMod val="50000"/>
                  </a:schemeClr>
                </a:solidFill>
                <a:sym typeface="Wingdings 2" panose="05020102010507070707" pitchFamily="18" charset="2"/>
              </a:rPr>
              <a:t> in the Communication Key section</a:t>
            </a:r>
          </a:p>
          <a:p>
            <a:pPr>
              <a:lnSpc>
                <a:spcPct val="100000"/>
              </a:lnSpc>
              <a:spcBef>
                <a:spcPts val="600"/>
              </a:spcBef>
            </a:pPr>
            <a:r>
              <a:rPr lang="en-US" dirty="0">
                <a:solidFill>
                  <a:schemeClr val="accent3">
                    <a:lumMod val="50000"/>
                  </a:schemeClr>
                </a:solidFill>
                <a:sym typeface="Wingdings 2" panose="05020102010507070707" pitchFamily="18" charset="2"/>
              </a:rPr>
              <a:t>Click the search icon to find the communication you want to link to the speed key</a:t>
            </a:r>
          </a:p>
          <a:p>
            <a:pPr>
              <a:lnSpc>
                <a:spcPct val="100000"/>
              </a:lnSpc>
              <a:spcBef>
                <a:spcPts val="600"/>
              </a:spcBef>
            </a:pPr>
            <a:r>
              <a:rPr lang="en-US" dirty="0">
                <a:solidFill>
                  <a:schemeClr val="accent3">
                    <a:lumMod val="50000"/>
                  </a:schemeClr>
                </a:solidFill>
                <a:sym typeface="Wingdings 2" panose="05020102010507070707" pitchFamily="18" charset="2"/>
              </a:rPr>
              <a:t>Save. </a:t>
            </a:r>
          </a:p>
          <a:p>
            <a:pPr>
              <a:lnSpc>
                <a:spcPct val="100000"/>
              </a:lnSpc>
              <a:spcBef>
                <a:spcPts val="600"/>
              </a:spcBef>
            </a:pPr>
            <a:r>
              <a:rPr lang="en-US" dirty="0">
                <a:solidFill>
                  <a:schemeClr val="accent3">
                    <a:lumMod val="50000"/>
                  </a:schemeClr>
                </a:solidFill>
                <a:sym typeface="Wingdings 2" panose="05020102010507070707" pitchFamily="18" charset="2"/>
              </a:rPr>
              <a:t>All the rest populates automatically. </a:t>
            </a:r>
            <a:endParaRPr lang="en-US" dirty="0">
              <a:solidFill>
                <a:schemeClr val="accent3">
                  <a:lumMod val="50000"/>
                </a:schemeClr>
              </a:solidFill>
            </a:endParaRPr>
          </a:p>
          <a:p>
            <a:pPr marL="0" indent="0">
              <a:lnSpc>
                <a:spcPct val="100000"/>
              </a:lnSpc>
              <a:spcBef>
                <a:spcPts val="0"/>
              </a:spcBef>
              <a:buNone/>
            </a:pPr>
            <a:endParaRPr lang="en-US" dirty="0"/>
          </a:p>
          <a:p>
            <a:pPr marL="0" indent="0">
              <a:lnSpc>
                <a:spcPct val="100000"/>
              </a:lnSpc>
              <a:spcBef>
                <a:spcPts val="0"/>
              </a:spcBef>
              <a:buNone/>
            </a:pPr>
            <a:endParaRPr lang="en-US" sz="1600" dirty="0"/>
          </a:p>
          <a:p>
            <a:pPr marL="0" indent="0">
              <a:buNone/>
            </a:pPr>
            <a:endParaRPr lang="en-US" dirty="0"/>
          </a:p>
        </p:txBody>
      </p:sp>
      <p:sp>
        <p:nvSpPr>
          <p:cNvPr id="7" name="Rectangle 6">
            <a:extLst>
              <a:ext uri="{FF2B5EF4-FFF2-40B4-BE49-F238E27FC236}">
                <a16:creationId xmlns:a16="http://schemas.microsoft.com/office/drawing/2014/main" id="{AEB72530-FB0D-4526-AC47-F8F846C82042}"/>
              </a:ext>
            </a:extLst>
          </p:cNvPr>
          <p:cNvSpPr/>
          <p:nvPr/>
        </p:nvSpPr>
        <p:spPr>
          <a:xfrm>
            <a:off x="2566414" y="147729"/>
            <a:ext cx="6972037"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a:ln/>
                <a:solidFill>
                  <a:schemeClr val="accent3">
                    <a:lumMod val="50000"/>
                  </a:schemeClr>
                </a:solidFill>
                <a:effectLst/>
              </a:rPr>
              <a:t>Set Up SACR – Speed Keys</a:t>
            </a:r>
          </a:p>
        </p:txBody>
      </p:sp>
      <p:pic>
        <p:nvPicPr>
          <p:cNvPr id="9" name="Picture 8">
            <a:extLst>
              <a:ext uri="{FF2B5EF4-FFF2-40B4-BE49-F238E27FC236}">
                <a16:creationId xmlns:a16="http://schemas.microsoft.com/office/drawing/2014/main" id="{A019169E-BF94-47A3-8453-A31E28BE9238}"/>
              </a:ext>
            </a:extLst>
          </p:cNvPr>
          <p:cNvPicPr>
            <a:picLocks noChangeAspect="1"/>
          </p:cNvPicPr>
          <p:nvPr/>
        </p:nvPicPr>
        <p:blipFill>
          <a:blip r:embed="rId2"/>
          <a:stretch>
            <a:fillRect/>
          </a:stretch>
        </p:blipFill>
        <p:spPr>
          <a:xfrm>
            <a:off x="344116" y="1347084"/>
            <a:ext cx="6572499" cy="4801669"/>
          </a:xfrm>
          <a:prstGeom prst="rect">
            <a:avLst/>
          </a:prstGeom>
          <a:ln>
            <a:solidFill>
              <a:schemeClr val="accent1"/>
            </a:solidFill>
          </a:ln>
        </p:spPr>
      </p:pic>
    </p:spTree>
    <p:extLst>
      <p:ext uri="{BB962C8B-B14F-4D97-AF65-F5344CB8AC3E}">
        <p14:creationId xmlns:p14="http://schemas.microsoft.com/office/powerpoint/2010/main" val="209399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1077362" y="1435608"/>
            <a:ext cx="9950103" cy="4461100"/>
          </a:xfrm>
          <a:ln>
            <a:solidFill>
              <a:schemeClr val="accent5">
                <a:lumMod val="60000"/>
                <a:lumOff val="40000"/>
              </a:schemeClr>
            </a:solidFill>
          </a:ln>
        </p:spPr>
        <p:txBody>
          <a:bodyPr>
            <a:normAutofit/>
          </a:bodyPr>
          <a:lstStyle/>
          <a:p>
            <a:pPr marL="0" indent="0">
              <a:buNone/>
            </a:pPr>
            <a:r>
              <a:rPr lang="en-US" sz="2400" dirty="0">
                <a:solidFill>
                  <a:schemeClr val="accent3">
                    <a:lumMod val="50000"/>
                  </a:schemeClr>
                </a:solidFill>
              </a:rPr>
              <a:t>There are MANY pages in ctcLink. To speed up navigation to your commonly used pages, set up quick links.</a:t>
            </a:r>
          </a:p>
          <a:p>
            <a:pPr marL="0" indent="0">
              <a:buNone/>
            </a:pPr>
            <a:endParaRPr lang="en-US" sz="2400" dirty="0">
              <a:solidFill>
                <a:schemeClr val="accent3">
                  <a:lumMod val="50000"/>
                </a:schemeClr>
              </a:solidFill>
            </a:endParaRPr>
          </a:p>
          <a:p>
            <a:pPr marL="1433513" lvl="5">
              <a:spcBef>
                <a:spcPts val="800"/>
              </a:spcBef>
            </a:pPr>
            <a:r>
              <a:rPr lang="en-US" sz="2800" dirty="0">
                <a:solidFill>
                  <a:schemeClr val="accent3">
                    <a:lumMod val="50000"/>
                  </a:schemeClr>
                </a:solidFill>
              </a:rPr>
              <a:t>Set up custom Homepages</a:t>
            </a:r>
          </a:p>
          <a:p>
            <a:pPr marL="1204913" lvl="5" indent="0">
              <a:spcBef>
                <a:spcPts val="800"/>
              </a:spcBef>
              <a:buNone/>
            </a:pPr>
            <a:r>
              <a:rPr lang="en-US" sz="2800" dirty="0">
                <a:solidFill>
                  <a:schemeClr val="accent3">
                    <a:lumMod val="50000"/>
                  </a:schemeClr>
                </a:solidFill>
              </a:rPr>
              <a:t>	</a:t>
            </a:r>
          </a:p>
          <a:p>
            <a:pPr marL="1433513" lvl="5">
              <a:spcBef>
                <a:spcPts val="800"/>
              </a:spcBef>
            </a:pPr>
            <a:r>
              <a:rPr lang="en-US" sz="2800" dirty="0">
                <a:solidFill>
                  <a:schemeClr val="accent3">
                    <a:lumMod val="50000"/>
                  </a:schemeClr>
                </a:solidFill>
              </a:rPr>
              <a:t>Set up your Favorites list</a:t>
            </a:r>
          </a:p>
          <a:p>
            <a:pPr marL="1204913" lvl="5" indent="0">
              <a:spcBef>
                <a:spcPts val="800"/>
              </a:spcBef>
              <a:buNone/>
            </a:pPr>
            <a:endParaRPr lang="en-US" sz="2800" dirty="0">
              <a:solidFill>
                <a:schemeClr val="accent3">
                  <a:lumMod val="50000"/>
                </a:schemeClr>
              </a:solidFill>
            </a:endParaRPr>
          </a:p>
          <a:p>
            <a:pPr marL="1433513" lvl="5">
              <a:spcBef>
                <a:spcPts val="800"/>
              </a:spcBef>
            </a:pPr>
            <a:r>
              <a:rPr lang="en-US" sz="2800" dirty="0">
                <a:solidFill>
                  <a:schemeClr val="accent3">
                    <a:lumMod val="50000"/>
                  </a:schemeClr>
                </a:solidFill>
              </a:rPr>
              <a:t>Set up your </a:t>
            </a:r>
            <a:r>
              <a:rPr lang="en-US" sz="2800" dirty="0" err="1">
                <a:solidFill>
                  <a:schemeClr val="accent3">
                    <a:lumMod val="50000"/>
                  </a:schemeClr>
                </a:solidFill>
              </a:rPr>
              <a:t>NavBar</a:t>
            </a:r>
            <a:endParaRPr lang="en-US" sz="2800" dirty="0">
              <a:solidFill>
                <a:schemeClr val="accent3">
                  <a:lumMod val="50000"/>
                </a:schemeClr>
              </a:solidFill>
            </a:endParaRPr>
          </a:p>
        </p:txBody>
      </p:sp>
      <p:sp>
        <p:nvSpPr>
          <p:cNvPr id="7" name="Rectangle 6">
            <a:extLst>
              <a:ext uri="{FF2B5EF4-FFF2-40B4-BE49-F238E27FC236}">
                <a16:creationId xmlns:a16="http://schemas.microsoft.com/office/drawing/2014/main" id="{AEB72530-FB0D-4526-AC47-F8F846C82042}"/>
              </a:ext>
            </a:extLst>
          </p:cNvPr>
          <p:cNvSpPr/>
          <p:nvPr/>
        </p:nvSpPr>
        <p:spPr>
          <a:xfrm>
            <a:off x="833590" y="218686"/>
            <a:ext cx="10437666"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a:ln/>
                <a:solidFill>
                  <a:schemeClr val="accent3">
                    <a:lumMod val="50000"/>
                  </a:schemeClr>
                </a:solidFill>
                <a:effectLst/>
              </a:rPr>
              <a:t>My Favorites, the </a:t>
            </a:r>
            <a:r>
              <a:rPr lang="en-US" sz="4000" b="1" cap="none" spc="0" dirty="0" err="1">
                <a:ln/>
                <a:solidFill>
                  <a:schemeClr val="accent3">
                    <a:lumMod val="50000"/>
                  </a:schemeClr>
                </a:solidFill>
                <a:effectLst/>
              </a:rPr>
              <a:t>NavBar</a:t>
            </a:r>
            <a:r>
              <a:rPr lang="en-US" sz="4000" b="1" cap="none" spc="0" dirty="0">
                <a:ln/>
                <a:solidFill>
                  <a:schemeClr val="accent3">
                    <a:lumMod val="50000"/>
                  </a:schemeClr>
                </a:solidFill>
                <a:effectLst/>
              </a:rPr>
              <a:t>, and Custom Pages</a:t>
            </a:r>
          </a:p>
        </p:txBody>
      </p:sp>
      <p:grpSp>
        <p:nvGrpSpPr>
          <p:cNvPr id="16" name="Group 15">
            <a:extLst>
              <a:ext uri="{FF2B5EF4-FFF2-40B4-BE49-F238E27FC236}">
                <a16:creationId xmlns:a16="http://schemas.microsoft.com/office/drawing/2014/main" id="{461344EA-4949-4A2A-8948-0E638C5CE985}"/>
              </a:ext>
            </a:extLst>
          </p:cNvPr>
          <p:cNvGrpSpPr/>
          <p:nvPr/>
        </p:nvGrpSpPr>
        <p:grpSpPr>
          <a:xfrm>
            <a:off x="7413848" y="2884986"/>
            <a:ext cx="781159" cy="2537406"/>
            <a:chOff x="5630204" y="2922228"/>
            <a:chExt cx="781159" cy="2537406"/>
          </a:xfrm>
        </p:grpSpPr>
        <p:pic>
          <p:nvPicPr>
            <p:cNvPr id="11" name="Picture 10">
              <a:extLst>
                <a:ext uri="{FF2B5EF4-FFF2-40B4-BE49-F238E27FC236}">
                  <a16:creationId xmlns:a16="http://schemas.microsoft.com/office/drawing/2014/main" id="{B912FCF0-9204-4A5C-844C-8CE8DC0A123B}"/>
                </a:ext>
              </a:extLst>
            </p:cNvPr>
            <p:cNvPicPr>
              <a:picLocks/>
            </p:cNvPicPr>
            <p:nvPr/>
          </p:nvPicPr>
          <p:blipFill>
            <a:blip r:embed="rId2"/>
            <a:stretch>
              <a:fillRect/>
            </a:stretch>
          </p:blipFill>
          <p:spPr>
            <a:xfrm>
              <a:off x="5695020" y="4910994"/>
              <a:ext cx="649224" cy="548640"/>
            </a:xfrm>
            <a:prstGeom prst="rect">
              <a:avLst/>
            </a:prstGeom>
          </p:spPr>
        </p:pic>
        <p:pic>
          <p:nvPicPr>
            <p:cNvPr id="13" name="Picture 12">
              <a:extLst>
                <a:ext uri="{FF2B5EF4-FFF2-40B4-BE49-F238E27FC236}">
                  <a16:creationId xmlns:a16="http://schemas.microsoft.com/office/drawing/2014/main" id="{1A3A5A51-A72F-4895-9B85-60C2F1683D9C}"/>
                </a:ext>
              </a:extLst>
            </p:cNvPr>
            <p:cNvPicPr>
              <a:picLocks noChangeAspect="1"/>
            </p:cNvPicPr>
            <p:nvPr/>
          </p:nvPicPr>
          <p:blipFill>
            <a:blip r:embed="rId3"/>
            <a:stretch>
              <a:fillRect/>
            </a:stretch>
          </p:blipFill>
          <p:spPr>
            <a:xfrm>
              <a:off x="5630204" y="3764460"/>
              <a:ext cx="781159" cy="724001"/>
            </a:xfrm>
            <a:prstGeom prst="rect">
              <a:avLst/>
            </a:prstGeom>
          </p:spPr>
        </p:pic>
        <p:pic>
          <p:nvPicPr>
            <p:cNvPr id="15" name="Picture 14">
              <a:extLst>
                <a:ext uri="{FF2B5EF4-FFF2-40B4-BE49-F238E27FC236}">
                  <a16:creationId xmlns:a16="http://schemas.microsoft.com/office/drawing/2014/main" id="{DDCC725B-8EF5-4394-A022-EEAD44744E69}"/>
                </a:ext>
              </a:extLst>
            </p:cNvPr>
            <p:cNvPicPr>
              <a:picLocks/>
            </p:cNvPicPr>
            <p:nvPr/>
          </p:nvPicPr>
          <p:blipFill>
            <a:blip r:embed="rId4"/>
            <a:stretch>
              <a:fillRect/>
            </a:stretch>
          </p:blipFill>
          <p:spPr>
            <a:xfrm>
              <a:off x="5695020" y="2922228"/>
              <a:ext cx="649224" cy="548640"/>
            </a:xfrm>
            <a:prstGeom prst="rect">
              <a:avLst/>
            </a:prstGeom>
          </p:spPr>
        </p:pic>
      </p:grpSp>
    </p:spTree>
    <p:extLst>
      <p:ext uri="{BB962C8B-B14F-4D97-AF65-F5344CB8AC3E}">
        <p14:creationId xmlns:p14="http://schemas.microsoft.com/office/powerpoint/2010/main" val="114198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6858000" y="1149408"/>
            <a:ext cx="5147003" cy="5061821"/>
          </a:xfrm>
        </p:spPr>
        <p:txBody>
          <a:bodyPr>
            <a:normAutofit/>
          </a:bodyPr>
          <a:lstStyle/>
          <a:p>
            <a:r>
              <a:rPr lang="en-US" dirty="0">
                <a:solidFill>
                  <a:schemeClr val="accent3">
                    <a:lumMod val="50000"/>
                  </a:schemeClr>
                </a:solidFill>
              </a:rPr>
              <a:t>Navigate to the page you want to add to a custom homepage</a:t>
            </a:r>
          </a:p>
          <a:p>
            <a:r>
              <a:rPr lang="en-US" dirty="0">
                <a:solidFill>
                  <a:schemeClr val="accent3">
                    <a:lumMod val="50000"/>
                  </a:schemeClr>
                </a:solidFill>
              </a:rPr>
              <a:t>Click the kebab menu</a:t>
            </a:r>
          </a:p>
          <a:p>
            <a:r>
              <a:rPr lang="en-US" dirty="0">
                <a:solidFill>
                  <a:schemeClr val="accent3">
                    <a:lumMod val="50000"/>
                  </a:schemeClr>
                </a:solidFill>
              </a:rPr>
              <a:t>Select </a:t>
            </a:r>
            <a:r>
              <a:rPr lang="en-US" b="1" dirty="0">
                <a:solidFill>
                  <a:schemeClr val="accent3">
                    <a:lumMod val="50000"/>
                  </a:schemeClr>
                </a:solidFill>
              </a:rPr>
              <a:t>Add to Homepage</a:t>
            </a:r>
          </a:p>
          <a:p>
            <a:r>
              <a:rPr lang="en-US" dirty="0">
                <a:solidFill>
                  <a:schemeClr val="accent3">
                    <a:lumMod val="50000"/>
                  </a:schemeClr>
                </a:solidFill>
              </a:rPr>
              <a:t>Select the homepage you want to add it to, or choose to create a new homepage</a:t>
            </a:r>
          </a:p>
          <a:p>
            <a:pPr marL="0" indent="0">
              <a:buNone/>
            </a:pPr>
            <a:endParaRPr lang="en-US" sz="1400" dirty="0">
              <a:solidFill>
                <a:schemeClr val="accent3">
                  <a:lumMod val="50000"/>
                </a:schemeClr>
              </a:solidFill>
            </a:endParaRPr>
          </a:p>
          <a:p>
            <a:pPr marL="0" indent="0">
              <a:lnSpc>
                <a:spcPct val="100000"/>
              </a:lnSpc>
              <a:spcBef>
                <a:spcPts val="0"/>
              </a:spcBef>
              <a:buNone/>
            </a:pPr>
            <a:r>
              <a:rPr lang="en-US" dirty="0">
                <a:solidFill>
                  <a:schemeClr val="accent3">
                    <a:lumMod val="50000"/>
                  </a:schemeClr>
                </a:solidFill>
              </a:rPr>
              <a:t>NOTE: Do this in a clean screen (before you enter any student information). Otherwise, that student’s information will always pull up when you click on the tile to load the page. (Don’t ask me how I know this… </a:t>
            </a:r>
            <a:r>
              <a:rPr lang="en-US" dirty="0">
                <a:solidFill>
                  <a:schemeClr val="accent3">
                    <a:lumMod val="50000"/>
                  </a:schemeClr>
                </a:solidFill>
                <a:sym typeface="Wingdings" panose="05000000000000000000" pitchFamily="2" charset="2"/>
              </a:rPr>
              <a:t>)</a:t>
            </a:r>
            <a:endParaRPr lang="en-US" dirty="0">
              <a:solidFill>
                <a:schemeClr val="accent3">
                  <a:lumMod val="50000"/>
                </a:schemeClr>
              </a:solidFill>
            </a:endParaRPr>
          </a:p>
        </p:txBody>
      </p:sp>
      <p:sp>
        <p:nvSpPr>
          <p:cNvPr id="7" name="Rectangle 6">
            <a:extLst>
              <a:ext uri="{FF2B5EF4-FFF2-40B4-BE49-F238E27FC236}">
                <a16:creationId xmlns:a16="http://schemas.microsoft.com/office/drawing/2014/main" id="{AEB72530-FB0D-4526-AC47-F8F846C82042}"/>
              </a:ext>
            </a:extLst>
          </p:cNvPr>
          <p:cNvSpPr/>
          <p:nvPr/>
        </p:nvSpPr>
        <p:spPr>
          <a:xfrm>
            <a:off x="2144037" y="147729"/>
            <a:ext cx="7816755"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a:ln/>
                <a:solidFill>
                  <a:schemeClr val="accent3">
                    <a:lumMod val="50000"/>
                  </a:schemeClr>
                </a:solidFill>
                <a:effectLst/>
              </a:rPr>
              <a:t>Creating Custom Homepages</a:t>
            </a:r>
          </a:p>
        </p:txBody>
      </p:sp>
      <p:pic>
        <p:nvPicPr>
          <p:cNvPr id="4" name="Picture 3">
            <a:extLst>
              <a:ext uri="{FF2B5EF4-FFF2-40B4-BE49-F238E27FC236}">
                <a16:creationId xmlns:a16="http://schemas.microsoft.com/office/drawing/2014/main" id="{A9960F55-4A85-4BD5-937F-301A3AC998D7}"/>
              </a:ext>
            </a:extLst>
          </p:cNvPr>
          <p:cNvPicPr>
            <a:picLocks noChangeAspect="1"/>
          </p:cNvPicPr>
          <p:nvPr/>
        </p:nvPicPr>
        <p:blipFill>
          <a:blip r:embed="rId2"/>
          <a:stretch>
            <a:fillRect/>
          </a:stretch>
        </p:blipFill>
        <p:spPr>
          <a:xfrm>
            <a:off x="409639" y="1149408"/>
            <a:ext cx="6314548" cy="5061821"/>
          </a:xfrm>
          <a:prstGeom prst="rect">
            <a:avLst/>
          </a:prstGeom>
        </p:spPr>
      </p:pic>
      <p:pic>
        <p:nvPicPr>
          <p:cNvPr id="10" name="Picture 9">
            <a:extLst>
              <a:ext uri="{FF2B5EF4-FFF2-40B4-BE49-F238E27FC236}">
                <a16:creationId xmlns:a16="http://schemas.microsoft.com/office/drawing/2014/main" id="{129CDD7B-D9FF-4920-820C-77F205B5A2EF}"/>
              </a:ext>
            </a:extLst>
          </p:cNvPr>
          <p:cNvPicPr>
            <a:picLocks/>
          </p:cNvPicPr>
          <p:nvPr/>
        </p:nvPicPr>
        <p:blipFill>
          <a:blip r:embed="rId3"/>
          <a:stretch>
            <a:fillRect/>
          </a:stretch>
        </p:blipFill>
        <p:spPr>
          <a:xfrm>
            <a:off x="9517224" y="1912776"/>
            <a:ext cx="378253" cy="345912"/>
          </a:xfrm>
          <a:prstGeom prst="rect">
            <a:avLst/>
          </a:prstGeom>
        </p:spPr>
      </p:pic>
    </p:spTree>
    <p:extLst>
      <p:ext uri="{BB962C8B-B14F-4D97-AF65-F5344CB8AC3E}">
        <p14:creationId xmlns:p14="http://schemas.microsoft.com/office/powerpoint/2010/main" val="97281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6412523" y="1455577"/>
            <a:ext cx="5603631" cy="4980392"/>
          </a:xfrm>
        </p:spPr>
        <p:txBody>
          <a:bodyPr>
            <a:normAutofit/>
          </a:bodyPr>
          <a:lstStyle/>
          <a:p>
            <a:pPr marL="0" indent="234950">
              <a:lnSpc>
                <a:spcPct val="100000"/>
              </a:lnSpc>
              <a:spcBef>
                <a:spcPts val="0"/>
              </a:spcBef>
            </a:pPr>
            <a:r>
              <a:rPr lang="en-US" dirty="0">
                <a:solidFill>
                  <a:schemeClr val="accent3">
                    <a:lumMod val="50000"/>
                  </a:schemeClr>
                </a:solidFill>
              </a:rPr>
              <a:t>Navigate to the custom home-</a:t>
            </a:r>
          </a:p>
          <a:p>
            <a:pPr marL="0" indent="234950">
              <a:lnSpc>
                <a:spcPct val="100000"/>
              </a:lnSpc>
              <a:spcBef>
                <a:spcPts val="0"/>
              </a:spcBef>
              <a:buNone/>
            </a:pPr>
            <a:r>
              <a:rPr lang="en-US" dirty="0">
                <a:solidFill>
                  <a:schemeClr val="accent3">
                    <a:lumMod val="50000"/>
                  </a:schemeClr>
                </a:solidFill>
              </a:rPr>
              <a:t>page you want to personalize  </a:t>
            </a:r>
          </a:p>
          <a:p>
            <a:r>
              <a:rPr lang="en-US" dirty="0">
                <a:solidFill>
                  <a:schemeClr val="accent3">
                    <a:lumMod val="50000"/>
                  </a:schemeClr>
                </a:solidFill>
              </a:rPr>
              <a:t>Click the kebab menu</a:t>
            </a:r>
          </a:p>
          <a:p>
            <a:r>
              <a:rPr lang="en-US" dirty="0">
                <a:solidFill>
                  <a:schemeClr val="accent3">
                    <a:lumMod val="50000"/>
                  </a:schemeClr>
                </a:solidFill>
              </a:rPr>
              <a:t>Select </a:t>
            </a:r>
            <a:r>
              <a:rPr lang="en-US" b="1" dirty="0">
                <a:solidFill>
                  <a:schemeClr val="accent3">
                    <a:lumMod val="50000"/>
                  </a:schemeClr>
                </a:solidFill>
              </a:rPr>
              <a:t>Personalize Homepage</a:t>
            </a:r>
          </a:p>
          <a:p>
            <a:pPr>
              <a:lnSpc>
                <a:spcPct val="100000"/>
              </a:lnSpc>
              <a:spcBef>
                <a:spcPts val="0"/>
              </a:spcBef>
            </a:pPr>
            <a:endParaRPr lang="en-US" sz="1400" dirty="0">
              <a:solidFill>
                <a:schemeClr val="accent3">
                  <a:lumMod val="50000"/>
                </a:schemeClr>
              </a:solidFill>
            </a:endParaRPr>
          </a:p>
          <a:p>
            <a:pPr marL="0" indent="0">
              <a:buNone/>
            </a:pPr>
            <a:r>
              <a:rPr lang="en-US" dirty="0">
                <a:solidFill>
                  <a:schemeClr val="accent3">
                    <a:lumMod val="50000"/>
                  </a:schemeClr>
                </a:solidFill>
              </a:rPr>
              <a:t>Pages display as clickable tiles. Here you can delete outdated pages and rearrange the order of the pages.</a:t>
            </a:r>
          </a:p>
          <a:p>
            <a:pPr marL="0" indent="0">
              <a:lnSpc>
                <a:spcPct val="100000"/>
              </a:lnSpc>
              <a:spcBef>
                <a:spcPts val="0"/>
              </a:spcBef>
              <a:buNone/>
            </a:pPr>
            <a:endParaRPr lang="en-US" sz="1400" dirty="0">
              <a:solidFill>
                <a:schemeClr val="accent3">
                  <a:lumMod val="50000"/>
                </a:schemeClr>
              </a:solidFill>
            </a:endParaRPr>
          </a:p>
          <a:p>
            <a:pPr marL="0" indent="0">
              <a:buNone/>
            </a:pPr>
            <a:r>
              <a:rPr lang="en-US" b="1" dirty="0">
                <a:solidFill>
                  <a:schemeClr val="accent3">
                    <a:lumMod val="50000"/>
                  </a:schemeClr>
                </a:solidFill>
              </a:rPr>
              <a:t>Did You Know?</a:t>
            </a:r>
          </a:p>
          <a:p>
            <a:pPr marL="0" indent="0">
              <a:lnSpc>
                <a:spcPct val="100000"/>
              </a:lnSpc>
              <a:spcBef>
                <a:spcPts val="0"/>
              </a:spcBef>
              <a:buNone/>
            </a:pPr>
            <a:r>
              <a:rPr lang="en-US" dirty="0">
                <a:solidFill>
                  <a:schemeClr val="accent3">
                    <a:lumMod val="50000"/>
                  </a:schemeClr>
                </a:solidFill>
              </a:rPr>
              <a:t>You can rearrange tiles on the homepage without going into Personalize Homepage. Just drag </a:t>
            </a:r>
          </a:p>
          <a:p>
            <a:pPr marL="0" indent="0">
              <a:lnSpc>
                <a:spcPct val="100000"/>
              </a:lnSpc>
              <a:spcBef>
                <a:spcPts val="0"/>
              </a:spcBef>
              <a:buNone/>
            </a:pPr>
            <a:r>
              <a:rPr lang="en-US" dirty="0">
                <a:solidFill>
                  <a:schemeClr val="accent3">
                    <a:lumMod val="50000"/>
                  </a:schemeClr>
                </a:solidFill>
              </a:rPr>
              <a:t>and drop into new location. </a:t>
            </a:r>
          </a:p>
        </p:txBody>
      </p:sp>
      <p:sp>
        <p:nvSpPr>
          <p:cNvPr id="7" name="Rectangle 6">
            <a:extLst>
              <a:ext uri="{FF2B5EF4-FFF2-40B4-BE49-F238E27FC236}">
                <a16:creationId xmlns:a16="http://schemas.microsoft.com/office/drawing/2014/main" id="{AEB72530-FB0D-4526-AC47-F8F846C82042}"/>
              </a:ext>
            </a:extLst>
          </p:cNvPr>
          <p:cNvSpPr/>
          <p:nvPr/>
        </p:nvSpPr>
        <p:spPr>
          <a:xfrm>
            <a:off x="1562472" y="147729"/>
            <a:ext cx="8979895"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a:ln/>
                <a:solidFill>
                  <a:schemeClr val="accent3">
                    <a:lumMod val="50000"/>
                  </a:schemeClr>
                </a:solidFill>
                <a:effectLst/>
              </a:rPr>
              <a:t>Personalizing Custom Homepages</a:t>
            </a:r>
          </a:p>
        </p:txBody>
      </p:sp>
      <p:grpSp>
        <p:nvGrpSpPr>
          <p:cNvPr id="9" name="Group 8">
            <a:extLst>
              <a:ext uri="{FF2B5EF4-FFF2-40B4-BE49-F238E27FC236}">
                <a16:creationId xmlns:a16="http://schemas.microsoft.com/office/drawing/2014/main" id="{82CE872C-FAAE-452B-BA6D-BE6F26EA938D}"/>
              </a:ext>
            </a:extLst>
          </p:cNvPr>
          <p:cNvGrpSpPr/>
          <p:nvPr/>
        </p:nvGrpSpPr>
        <p:grpSpPr>
          <a:xfrm>
            <a:off x="10030310" y="1748077"/>
            <a:ext cx="387184" cy="854165"/>
            <a:chOff x="10402315" y="1642569"/>
            <a:chExt cx="387184" cy="854165"/>
          </a:xfrm>
        </p:grpSpPr>
        <p:pic>
          <p:nvPicPr>
            <p:cNvPr id="10" name="Picture 9">
              <a:extLst>
                <a:ext uri="{FF2B5EF4-FFF2-40B4-BE49-F238E27FC236}">
                  <a16:creationId xmlns:a16="http://schemas.microsoft.com/office/drawing/2014/main" id="{129CDD7B-D9FF-4920-820C-77F205B5A2EF}"/>
                </a:ext>
              </a:extLst>
            </p:cNvPr>
            <p:cNvPicPr>
              <a:picLocks/>
            </p:cNvPicPr>
            <p:nvPr/>
          </p:nvPicPr>
          <p:blipFill>
            <a:blip r:embed="rId2"/>
            <a:stretch>
              <a:fillRect/>
            </a:stretch>
          </p:blipFill>
          <p:spPr>
            <a:xfrm>
              <a:off x="10415238" y="2141034"/>
              <a:ext cx="374261" cy="355700"/>
            </a:xfrm>
            <a:prstGeom prst="rect">
              <a:avLst/>
            </a:prstGeom>
          </p:spPr>
        </p:pic>
        <p:pic>
          <p:nvPicPr>
            <p:cNvPr id="5" name="Picture 4">
              <a:extLst>
                <a:ext uri="{FF2B5EF4-FFF2-40B4-BE49-F238E27FC236}">
                  <a16:creationId xmlns:a16="http://schemas.microsoft.com/office/drawing/2014/main" id="{DC568156-6E42-4DCD-84AC-649A0E4E2DA2}"/>
                </a:ext>
              </a:extLst>
            </p:cNvPr>
            <p:cNvPicPr>
              <a:picLocks/>
            </p:cNvPicPr>
            <p:nvPr/>
          </p:nvPicPr>
          <p:blipFill>
            <a:blip r:embed="rId3"/>
            <a:stretch>
              <a:fillRect/>
            </a:stretch>
          </p:blipFill>
          <p:spPr>
            <a:xfrm>
              <a:off x="10402315" y="1642569"/>
              <a:ext cx="374904" cy="356616"/>
            </a:xfrm>
            <a:prstGeom prst="rect">
              <a:avLst/>
            </a:prstGeom>
          </p:spPr>
        </p:pic>
      </p:grpSp>
      <p:pic>
        <p:nvPicPr>
          <p:cNvPr id="8" name="Picture 7">
            <a:extLst>
              <a:ext uri="{FF2B5EF4-FFF2-40B4-BE49-F238E27FC236}">
                <a16:creationId xmlns:a16="http://schemas.microsoft.com/office/drawing/2014/main" id="{844B87F9-A9EC-4CEC-B5E7-828FDA43938E}"/>
              </a:ext>
            </a:extLst>
          </p:cNvPr>
          <p:cNvPicPr>
            <a:picLocks noChangeAspect="1"/>
          </p:cNvPicPr>
          <p:nvPr/>
        </p:nvPicPr>
        <p:blipFill>
          <a:blip r:embed="rId4"/>
          <a:stretch>
            <a:fillRect/>
          </a:stretch>
        </p:blipFill>
        <p:spPr>
          <a:xfrm>
            <a:off x="637909" y="1036241"/>
            <a:ext cx="5458091" cy="5610743"/>
          </a:xfrm>
          <a:prstGeom prst="rect">
            <a:avLst/>
          </a:prstGeom>
          <a:ln>
            <a:solidFill>
              <a:schemeClr val="accent1"/>
            </a:solidFill>
          </a:ln>
        </p:spPr>
      </p:pic>
    </p:spTree>
    <p:extLst>
      <p:ext uri="{BB962C8B-B14F-4D97-AF65-F5344CB8AC3E}">
        <p14:creationId xmlns:p14="http://schemas.microsoft.com/office/powerpoint/2010/main" val="352605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031E9-6D45-484F-B1C6-64FFCFA07D88}"/>
              </a:ext>
            </a:extLst>
          </p:cNvPr>
          <p:cNvSpPr>
            <a:spLocks noGrp="1"/>
          </p:cNvSpPr>
          <p:nvPr>
            <p:ph idx="1"/>
          </p:nvPr>
        </p:nvSpPr>
        <p:spPr>
          <a:xfrm>
            <a:off x="2007221" y="1660849"/>
            <a:ext cx="8664496" cy="4775120"/>
          </a:xfrm>
        </p:spPr>
        <p:txBody>
          <a:bodyPr>
            <a:normAutofit/>
          </a:bodyPr>
          <a:lstStyle/>
          <a:p>
            <a:pPr marL="0" indent="0">
              <a:lnSpc>
                <a:spcPct val="100000"/>
              </a:lnSpc>
              <a:spcBef>
                <a:spcPts val="0"/>
              </a:spcBef>
              <a:buNone/>
            </a:pPr>
            <a:r>
              <a:rPr lang="en-US" dirty="0">
                <a:solidFill>
                  <a:schemeClr val="accent3">
                    <a:lumMod val="50000"/>
                  </a:schemeClr>
                </a:solidFill>
              </a:rPr>
              <a:t>The </a:t>
            </a:r>
            <a:r>
              <a:rPr lang="en-US" dirty="0" err="1">
                <a:solidFill>
                  <a:schemeClr val="accent3">
                    <a:lumMod val="50000"/>
                  </a:schemeClr>
                </a:solidFill>
              </a:rPr>
              <a:t>NavBar</a:t>
            </a:r>
            <a:r>
              <a:rPr lang="en-US" dirty="0">
                <a:solidFill>
                  <a:schemeClr val="accent3">
                    <a:lumMod val="50000"/>
                  </a:schemeClr>
                </a:solidFill>
              </a:rPr>
              <a:t> is, to simplify, a handy-dandy one-click Top Favorites list. You might want to personalize your </a:t>
            </a:r>
            <a:r>
              <a:rPr lang="en-US" dirty="0" err="1">
                <a:solidFill>
                  <a:schemeClr val="accent3">
                    <a:lumMod val="50000"/>
                  </a:schemeClr>
                </a:solidFill>
              </a:rPr>
              <a:t>NavBar</a:t>
            </a:r>
            <a:r>
              <a:rPr lang="en-US" dirty="0">
                <a:solidFill>
                  <a:schemeClr val="accent3">
                    <a:lumMod val="50000"/>
                  </a:schemeClr>
                </a:solidFill>
              </a:rPr>
              <a:t> with pages you navigate to what seems like a zillion times a day. I use it for my most common customer service pages (as shown on the left). </a:t>
            </a:r>
          </a:p>
          <a:p>
            <a:pPr marL="0" indent="0">
              <a:lnSpc>
                <a:spcPct val="100000"/>
              </a:lnSpc>
              <a:spcBef>
                <a:spcPts val="0"/>
              </a:spcBef>
              <a:buNone/>
            </a:pPr>
            <a:endParaRPr lang="en-US" dirty="0">
              <a:solidFill>
                <a:schemeClr val="accent3">
                  <a:lumMod val="50000"/>
                </a:schemeClr>
              </a:solidFill>
            </a:endParaRPr>
          </a:p>
          <a:p>
            <a:pPr marL="0" indent="234950">
              <a:lnSpc>
                <a:spcPct val="100000"/>
              </a:lnSpc>
              <a:spcBef>
                <a:spcPts val="0"/>
              </a:spcBef>
            </a:pPr>
            <a:endParaRPr lang="en-US" dirty="0">
              <a:solidFill>
                <a:schemeClr val="accent3">
                  <a:lumMod val="50000"/>
                </a:schemeClr>
              </a:solidFill>
            </a:endParaRPr>
          </a:p>
          <a:p>
            <a:pPr marL="0" indent="234950">
              <a:lnSpc>
                <a:spcPct val="100000"/>
              </a:lnSpc>
              <a:spcBef>
                <a:spcPts val="0"/>
              </a:spcBef>
            </a:pPr>
            <a:r>
              <a:rPr lang="en-US" dirty="0">
                <a:solidFill>
                  <a:schemeClr val="accent3">
                    <a:lumMod val="50000"/>
                  </a:schemeClr>
                </a:solidFill>
              </a:rPr>
              <a:t>Navigate to the page you want to add to the Nav Bar  </a:t>
            </a:r>
          </a:p>
          <a:p>
            <a:r>
              <a:rPr lang="en-US" dirty="0">
                <a:solidFill>
                  <a:schemeClr val="accent3">
                    <a:lumMod val="50000"/>
                  </a:schemeClr>
                </a:solidFill>
              </a:rPr>
              <a:t>Click the kebab menu</a:t>
            </a:r>
          </a:p>
          <a:p>
            <a:r>
              <a:rPr lang="en-US" dirty="0">
                <a:solidFill>
                  <a:schemeClr val="accent3">
                    <a:lumMod val="50000"/>
                  </a:schemeClr>
                </a:solidFill>
              </a:rPr>
              <a:t>Select </a:t>
            </a:r>
            <a:r>
              <a:rPr lang="en-US" b="1" dirty="0">
                <a:solidFill>
                  <a:schemeClr val="accent3">
                    <a:lumMod val="50000"/>
                  </a:schemeClr>
                </a:solidFill>
              </a:rPr>
              <a:t>Personalize Homepage</a:t>
            </a:r>
          </a:p>
          <a:p>
            <a:pPr>
              <a:lnSpc>
                <a:spcPct val="100000"/>
              </a:lnSpc>
              <a:spcBef>
                <a:spcPts val="0"/>
              </a:spcBef>
            </a:pPr>
            <a:endParaRPr lang="en-US" sz="1400" dirty="0">
              <a:solidFill>
                <a:schemeClr val="accent3">
                  <a:lumMod val="50000"/>
                </a:schemeClr>
              </a:solidFill>
            </a:endParaRPr>
          </a:p>
          <a:p>
            <a:pPr marL="0" indent="0">
              <a:buNone/>
            </a:pPr>
            <a:r>
              <a:rPr lang="en-US" dirty="0">
                <a:solidFill>
                  <a:schemeClr val="accent3">
                    <a:lumMod val="50000"/>
                  </a:schemeClr>
                </a:solidFill>
              </a:rPr>
              <a:t>Pages display as clickable tiles. Here you can delete outdated pages and rearrange the order of the pages.</a:t>
            </a:r>
          </a:p>
          <a:p>
            <a:pPr marL="0" indent="0">
              <a:lnSpc>
                <a:spcPct val="100000"/>
              </a:lnSpc>
              <a:spcBef>
                <a:spcPts val="0"/>
              </a:spcBef>
              <a:buNone/>
            </a:pPr>
            <a:endParaRPr lang="en-US" sz="1400" dirty="0"/>
          </a:p>
        </p:txBody>
      </p:sp>
      <p:sp>
        <p:nvSpPr>
          <p:cNvPr id="7" name="Rectangle 6">
            <a:extLst>
              <a:ext uri="{FF2B5EF4-FFF2-40B4-BE49-F238E27FC236}">
                <a16:creationId xmlns:a16="http://schemas.microsoft.com/office/drawing/2014/main" id="{AEB72530-FB0D-4526-AC47-F8F846C82042}"/>
              </a:ext>
            </a:extLst>
          </p:cNvPr>
          <p:cNvSpPr/>
          <p:nvPr/>
        </p:nvSpPr>
        <p:spPr>
          <a:xfrm>
            <a:off x="4488019" y="147729"/>
            <a:ext cx="3128805"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a:ln/>
                <a:solidFill>
                  <a:schemeClr val="accent3">
                    <a:lumMod val="50000"/>
                  </a:schemeClr>
                </a:solidFill>
                <a:effectLst/>
              </a:rPr>
              <a:t>The </a:t>
            </a:r>
            <a:r>
              <a:rPr lang="en-US" sz="4400" b="1" cap="none" spc="0" dirty="0" err="1">
                <a:ln/>
                <a:solidFill>
                  <a:schemeClr val="accent3">
                    <a:lumMod val="50000"/>
                  </a:schemeClr>
                </a:solidFill>
                <a:effectLst/>
              </a:rPr>
              <a:t>NavBar</a:t>
            </a:r>
            <a:endParaRPr lang="en-US" sz="4400" b="1" cap="none" spc="0" dirty="0">
              <a:ln/>
              <a:solidFill>
                <a:schemeClr val="accent3">
                  <a:lumMod val="50000"/>
                </a:schemeClr>
              </a:solidFill>
              <a:effectLst/>
            </a:endParaRPr>
          </a:p>
        </p:txBody>
      </p:sp>
      <p:pic>
        <p:nvPicPr>
          <p:cNvPr id="10" name="Picture 9">
            <a:extLst>
              <a:ext uri="{FF2B5EF4-FFF2-40B4-BE49-F238E27FC236}">
                <a16:creationId xmlns:a16="http://schemas.microsoft.com/office/drawing/2014/main" id="{129CDD7B-D9FF-4920-820C-77F205B5A2EF}"/>
              </a:ext>
            </a:extLst>
          </p:cNvPr>
          <p:cNvPicPr>
            <a:picLocks/>
          </p:cNvPicPr>
          <p:nvPr/>
        </p:nvPicPr>
        <p:blipFill>
          <a:blip r:embed="rId2"/>
          <a:stretch>
            <a:fillRect/>
          </a:stretch>
        </p:blipFill>
        <p:spPr>
          <a:xfrm>
            <a:off x="4715454" y="3692709"/>
            <a:ext cx="374261" cy="355700"/>
          </a:xfrm>
          <a:prstGeom prst="rect">
            <a:avLst/>
          </a:prstGeom>
        </p:spPr>
      </p:pic>
      <p:pic>
        <p:nvPicPr>
          <p:cNvPr id="4" name="Picture 3">
            <a:extLst>
              <a:ext uri="{FF2B5EF4-FFF2-40B4-BE49-F238E27FC236}">
                <a16:creationId xmlns:a16="http://schemas.microsoft.com/office/drawing/2014/main" id="{E51C525A-BF89-4DA8-A24C-76ADDFB67B87}"/>
              </a:ext>
            </a:extLst>
          </p:cNvPr>
          <p:cNvPicPr>
            <a:picLocks noChangeAspect="1"/>
          </p:cNvPicPr>
          <p:nvPr/>
        </p:nvPicPr>
        <p:blipFill>
          <a:blip r:embed="rId3"/>
          <a:stretch>
            <a:fillRect/>
          </a:stretch>
        </p:blipFill>
        <p:spPr>
          <a:xfrm>
            <a:off x="479501" y="1115122"/>
            <a:ext cx="947855" cy="5419492"/>
          </a:xfrm>
          <a:prstGeom prst="rect">
            <a:avLst/>
          </a:prstGeom>
        </p:spPr>
      </p:pic>
    </p:spTree>
    <p:extLst>
      <p:ext uri="{BB962C8B-B14F-4D97-AF65-F5344CB8AC3E}">
        <p14:creationId xmlns:p14="http://schemas.microsoft.com/office/powerpoint/2010/main" val="2823381766"/>
      </p:ext>
    </p:extLst>
  </p:cSld>
  <p:clrMapOvr>
    <a:masterClrMapping/>
  </p:clrMapOvr>
</p:sld>
</file>

<file path=ppt/theme/theme1.xml><?xml version="1.0" encoding="utf-8"?>
<a:theme xmlns:a="http://schemas.openxmlformats.org/drawingml/2006/main" name="BlocksVTI">
  <a:themeElements>
    <a:clrScheme name="Blocks">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71819B"/>
      </a:hlink>
      <a:folHlink>
        <a:srgbClr val="7E8B85"/>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801</TotalTime>
  <Words>2954</Words>
  <Application>Microsoft Office PowerPoint</Application>
  <PresentationFormat>Widescreen</PresentationFormat>
  <Paragraphs>223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Avenir Next LT Pro Light</vt:lpstr>
      <vt:lpstr>Calibri</vt:lpstr>
      <vt:lpstr>BlocksVTI</vt:lpstr>
      <vt:lpstr>PowerPoint Presentation</vt:lpstr>
      <vt:lpstr>PowerPoint Presentation</vt:lpstr>
      <vt:lpstr>Set Up to Speed Through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Identifying Students for Review </vt:lpstr>
      <vt:lpstr>PowerPoint Presentation</vt:lpstr>
      <vt:lpstr>PowerPoint Presentation</vt:lpstr>
      <vt:lpstr>PowerPoint Presentation</vt:lpstr>
      <vt:lpstr>Pages We Use for File Review</vt:lpstr>
      <vt:lpstr>PowerPoint Presentation</vt:lpstr>
      <vt:lpstr>PowerPoint Presentation</vt:lpstr>
      <vt:lpstr>PowerPoint Presentation</vt:lpstr>
      <vt:lpstr>PowerPoint Presentation</vt:lpstr>
      <vt:lpstr>PowerPoint Presentation</vt:lpstr>
      <vt:lpstr>PowerPoint Presentation</vt:lpstr>
      <vt:lpstr>Reports Before the Start of the Quarter</vt:lpstr>
      <vt:lpstr>PowerPoint Presentation</vt:lpstr>
      <vt:lpstr>Hang On – Help Is On The Way!</vt:lpstr>
    </vt:vector>
  </TitlesOfParts>
  <Company>Community Colleges of Spokane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Gerlach, Sharon</dc:creator>
  <cp:lastModifiedBy>Gerlach, Sharon</cp:lastModifiedBy>
  <cp:revision>5</cp:revision>
  <dcterms:created xsi:type="dcterms:W3CDTF">2022-09-26T18:09:52Z</dcterms:created>
  <dcterms:modified xsi:type="dcterms:W3CDTF">2022-09-28T15:54:18Z</dcterms:modified>
</cp:coreProperties>
</file>