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5.xml" ContentType="application/vnd.openxmlformats-officedocument.presentationml.tags+xml"/>
  <Override PartName="/ppt/notesSlides/notesSlide36.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5"/>
  </p:sldMasterIdLst>
  <p:notesMasterIdLst>
    <p:notesMasterId r:id="rId51"/>
  </p:notesMasterIdLst>
  <p:handoutMasterIdLst>
    <p:handoutMasterId r:id="rId52"/>
  </p:handoutMasterIdLst>
  <p:sldIdLst>
    <p:sldId id="259" r:id="rId6"/>
    <p:sldId id="696" r:id="rId7"/>
    <p:sldId id="697" r:id="rId8"/>
    <p:sldId id="402" r:id="rId9"/>
    <p:sldId id="543" r:id="rId10"/>
    <p:sldId id="262" r:id="rId11"/>
    <p:sldId id="584" r:id="rId12"/>
    <p:sldId id="675" r:id="rId13"/>
    <p:sldId id="676" r:id="rId14"/>
    <p:sldId id="677" r:id="rId15"/>
    <p:sldId id="679" r:id="rId16"/>
    <p:sldId id="694" r:id="rId17"/>
    <p:sldId id="680" r:id="rId18"/>
    <p:sldId id="681" r:id="rId19"/>
    <p:sldId id="682" r:id="rId20"/>
    <p:sldId id="683" r:id="rId21"/>
    <p:sldId id="690" r:id="rId22"/>
    <p:sldId id="689" r:id="rId23"/>
    <p:sldId id="684" r:id="rId24"/>
    <p:sldId id="602" r:id="rId25"/>
    <p:sldId id="685" r:id="rId26"/>
    <p:sldId id="698" r:id="rId27"/>
    <p:sldId id="700" r:id="rId28"/>
    <p:sldId id="701" r:id="rId29"/>
    <p:sldId id="699" r:id="rId30"/>
    <p:sldId id="695" r:id="rId31"/>
    <p:sldId id="715" r:id="rId32"/>
    <p:sldId id="716" r:id="rId33"/>
    <p:sldId id="654" r:id="rId34"/>
    <p:sldId id="702" r:id="rId35"/>
    <p:sldId id="703" r:id="rId36"/>
    <p:sldId id="704" r:id="rId37"/>
    <p:sldId id="705" r:id="rId38"/>
    <p:sldId id="706" r:id="rId39"/>
    <p:sldId id="707" r:id="rId40"/>
    <p:sldId id="708" r:id="rId41"/>
    <p:sldId id="709" r:id="rId42"/>
    <p:sldId id="710" r:id="rId43"/>
    <p:sldId id="711" r:id="rId44"/>
    <p:sldId id="713" r:id="rId45"/>
    <p:sldId id="692" r:id="rId46"/>
    <p:sldId id="714" r:id="rId47"/>
    <p:sldId id="693" r:id="rId48"/>
    <p:sldId id="281" r:id="rId49"/>
    <p:sldId id="261" r:id="rId50"/>
  </p:sldIdLst>
  <p:sldSz cx="9144000" cy="6858000" type="screen4x3"/>
  <p:notesSz cx="6858000" cy="9144000"/>
  <p:custDataLst>
    <p:tags r:id="rId5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7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29" autoAdjust="0"/>
    <p:restoredTop sz="84535" autoAdjust="0"/>
  </p:normalViewPr>
  <p:slideViewPr>
    <p:cSldViewPr snapToGrid="0">
      <p:cViewPr varScale="1">
        <p:scale>
          <a:sx n="97" d="100"/>
          <a:sy n="97" d="100"/>
        </p:scale>
        <p:origin x="1446" y="90"/>
      </p:cViewPr>
      <p:guideLst>
        <p:guide orient="horz" pos="3144"/>
        <p:guide pos="2880"/>
      </p:guideLst>
    </p:cSldViewPr>
  </p:slideViewPr>
  <p:notesTextViewPr>
    <p:cViewPr>
      <p:scale>
        <a:sx n="3" d="2"/>
        <a:sy n="3" d="2"/>
      </p:scale>
      <p:origin x="0" y="0"/>
    </p:cViewPr>
  </p:notesTextViewPr>
  <p:notesViewPr>
    <p:cSldViewPr snapToGrid="0">
      <p:cViewPr varScale="1">
        <p:scale>
          <a:sx n="69" d="100"/>
          <a:sy n="69" d="100"/>
        </p:scale>
        <p:origin x="326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gs" Target="tags/tag1.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A56A96-6030-4A5C-9727-6FF49F210F28}"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DBDF8969-411E-4966-BBDF-2F860BE67AC3}">
      <dgm:prSet phldrT="[Text]"/>
      <dgm:spPr>
        <a:solidFill>
          <a:srgbClr val="FFC000"/>
        </a:solidFill>
      </dgm:spPr>
      <dgm:t>
        <a:bodyPr/>
        <a:lstStyle/>
        <a:p>
          <a:r>
            <a:rPr lang="en-US" dirty="0" smtClean="0"/>
            <a:t>Step 1: Process Loans</a:t>
          </a:r>
          <a:endParaRPr lang="en-US" dirty="0"/>
        </a:p>
      </dgm:t>
    </dgm:pt>
    <dgm:pt modelId="{51B25D96-EFDC-408D-A283-E9D4830CDF6C}" type="parTrans" cxnId="{3990C7E6-F380-4B88-81D1-B8328B1F0CF8}">
      <dgm:prSet/>
      <dgm:spPr/>
      <dgm:t>
        <a:bodyPr/>
        <a:lstStyle/>
        <a:p>
          <a:endParaRPr lang="en-US"/>
        </a:p>
      </dgm:t>
    </dgm:pt>
    <dgm:pt modelId="{8F15993E-A17B-4F6D-8668-BF9A25981E68}" type="sibTrans" cxnId="{3990C7E6-F380-4B88-81D1-B8328B1F0CF8}">
      <dgm:prSet/>
      <dgm:spPr/>
      <dgm:t>
        <a:bodyPr/>
        <a:lstStyle/>
        <a:p>
          <a:endParaRPr lang="en-US"/>
        </a:p>
      </dgm:t>
    </dgm:pt>
    <dgm:pt modelId="{8F2480B4-F798-446E-94DD-2AE9C4BFD20A}">
      <dgm:prSet phldrT="[Text]"/>
      <dgm:spPr/>
      <dgm:t>
        <a:bodyPr/>
        <a:lstStyle/>
        <a:p>
          <a:r>
            <a:rPr lang="en-US" dirty="0" smtClean="0"/>
            <a:t>Step 2: Process Loan Dates</a:t>
          </a:r>
          <a:endParaRPr lang="en-US" dirty="0"/>
        </a:p>
      </dgm:t>
    </dgm:pt>
    <dgm:pt modelId="{075981C5-91AB-4EC7-93FD-2058F7F6D2E7}" type="parTrans" cxnId="{598B70D7-18BB-4EC9-8ED4-7D912D590CA5}">
      <dgm:prSet/>
      <dgm:spPr/>
      <dgm:t>
        <a:bodyPr/>
        <a:lstStyle/>
        <a:p>
          <a:endParaRPr lang="en-US"/>
        </a:p>
      </dgm:t>
    </dgm:pt>
    <dgm:pt modelId="{480ACBFC-EE78-4538-9F6F-978ADBD6427A}" type="sibTrans" cxnId="{598B70D7-18BB-4EC9-8ED4-7D912D590CA5}">
      <dgm:prSet/>
      <dgm:spPr/>
      <dgm:t>
        <a:bodyPr/>
        <a:lstStyle/>
        <a:p>
          <a:endParaRPr lang="en-US"/>
        </a:p>
      </dgm:t>
    </dgm:pt>
    <dgm:pt modelId="{83646559-C22B-4970-A16A-6367ED41F167}">
      <dgm:prSet phldrT="[Text]"/>
      <dgm:spPr/>
      <dgm:t>
        <a:bodyPr/>
        <a:lstStyle/>
        <a:p>
          <a:r>
            <a:rPr lang="en-US" dirty="0" smtClean="0"/>
            <a:t>Step 3: Population Update</a:t>
          </a:r>
          <a:endParaRPr lang="en-US" dirty="0"/>
        </a:p>
      </dgm:t>
    </dgm:pt>
    <dgm:pt modelId="{583F0F74-F86D-4AC8-AA69-6F98E652EC8F}" type="parTrans" cxnId="{C25F9CEA-6AEB-4948-A56E-966ECDECCFAB}">
      <dgm:prSet/>
      <dgm:spPr/>
      <dgm:t>
        <a:bodyPr/>
        <a:lstStyle/>
        <a:p>
          <a:endParaRPr lang="en-US"/>
        </a:p>
      </dgm:t>
    </dgm:pt>
    <dgm:pt modelId="{E357CC8F-1A00-4608-86EC-1D21DB576254}" type="sibTrans" cxnId="{C25F9CEA-6AEB-4948-A56E-966ECDECCFAB}">
      <dgm:prSet/>
      <dgm:spPr/>
      <dgm:t>
        <a:bodyPr/>
        <a:lstStyle/>
        <a:p>
          <a:endParaRPr lang="en-US"/>
        </a:p>
      </dgm:t>
    </dgm:pt>
    <dgm:pt modelId="{63CB647A-C238-4D73-ADB9-272979D432CB}">
      <dgm:prSet phldrT="[Text]"/>
      <dgm:spPr/>
      <dgm:t>
        <a:bodyPr/>
        <a:lstStyle/>
        <a:p>
          <a:r>
            <a:rPr lang="en-US" dirty="0" smtClean="0"/>
            <a:t>Step 4: Process Loans Again</a:t>
          </a:r>
          <a:endParaRPr lang="en-US" dirty="0"/>
        </a:p>
      </dgm:t>
    </dgm:pt>
    <dgm:pt modelId="{529DF9C6-6B99-4763-A071-4A3C29B32E95}" type="parTrans" cxnId="{A11C3371-ABCF-4D67-BF36-BDE225B894DB}">
      <dgm:prSet/>
      <dgm:spPr/>
      <dgm:t>
        <a:bodyPr/>
        <a:lstStyle/>
        <a:p>
          <a:endParaRPr lang="en-US"/>
        </a:p>
      </dgm:t>
    </dgm:pt>
    <dgm:pt modelId="{24D0B0F1-EC40-4EBF-926B-1C3158DDEFB6}" type="sibTrans" cxnId="{A11C3371-ABCF-4D67-BF36-BDE225B894DB}">
      <dgm:prSet/>
      <dgm:spPr/>
      <dgm:t>
        <a:bodyPr/>
        <a:lstStyle/>
        <a:p>
          <a:endParaRPr lang="en-US"/>
        </a:p>
      </dgm:t>
    </dgm:pt>
    <dgm:pt modelId="{6F6F58D2-D3CC-485B-A9B3-4E0D1DA01A36}" type="pres">
      <dgm:prSet presAssocID="{07A56A96-6030-4A5C-9727-6FF49F210F28}" presName="CompostProcess" presStyleCnt="0">
        <dgm:presLayoutVars>
          <dgm:dir/>
          <dgm:resizeHandles val="exact"/>
        </dgm:presLayoutVars>
      </dgm:prSet>
      <dgm:spPr/>
      <dgm:t>
        <a:bodyPr/>
        <a:lstStyle/>
        <a:p>
          <a:endParaRPr lang="en-US"/>
        </a:p>
      </dgm:t>
    </dgm:pt>
    <dgm:pt modelId="{07863E74-B778-45CC-A61F-04A5D8FA1683}" type="pres">
      <dgm:prSet presAssocID="{07A56A96-6030-4A5C-9727-6FF49F210F28}" presName="arrow" presStyleLbl="bgShp" presStyleIdx="0" presStyleCnt="1" custScaleX="117647" custLinFactNeighborX="1388" custLinFactNeighborY="-15371"/>
      <dgm:spPr/>
      <dgm:extLst>
        <a:ext uri="{E40237B7-FDA0-4F09-8148-C483321AD2D9}">
          <dgm14:cNvPr xmlns:dgm14="http://schemas.microsoft.com/office/drawing/2010/diagram" id="0" name="" descr="4 Step Loan process diagram with step 1 highlighted" title="4 Step Loan process diagram"/>
        </a:ext>
      </dgm:extLst>
    </dgm:pt>
    <dgm:pt modelId="{BA9F1908-24A2-4552-8FA5-008CD3DE5596}" type="pres">
      <dgm:prSet presAssocID="{07A56A96-6030-4A5C-9727-6FF49F210F28}" presName="linearProcess" presStyleCnt="0"/>
      <dgm:spPr/>
    </dgm:pt>
    <dgm:pt modelId="{67D1F520-6122-4888-A26A-9546F9237447}" type="pres">
      <dgm:prSet presAssocID="{DBDF8969-411E-4966-BBDF-2F860BE67AC3}" presName="textNode" presStyleLbl="node1" presStyleIdx="0" presStyleCnt="4" custScaleX="50883" custLinFactX="-14324" custLinFactNeighborX="-100000">
        <dgm:presLayoutVars>
          <dgm:bulletEnabled val="1"/>
        </dgm:presLayoutVars>
      </dgm:prSet>
      <dgm:spPr/>
      <dgm:t>
        <a:bodyPr/>
        <a:lstStyle/>
        <a:p>
          <a:endParaRPr lang="en-US"/>
        </a:p>
      </dgm:t>
    </dgm:pt>
    <dgm:pt modelId="{6C5E439A-24E9-45BE-900D-CA72F3917AC2}" type="pres">
      <dgm:prSet presAssocID="{8F15993E-A17B-4F6D-8668-BF9A25981E68}" presName="sibTrans" presStyleCnt="0"/>
      <dgm:spPr/>
    </dgm:pt>
    <dgm:pt modelId="{FD1FE09D-23B8-4C97-BB6E-64FB1A7F7B8F}" type="pres">
      <dgm:prSet presAssocID="{8F2480B4-F798-446E-94DD-2AE9C4BFD20A}" presName="textNode" presStyleLbl="node1" presStyleIdx="1" presStyleCnt="4" custScaleX="50883" custLinFactX="-14324" custLinFactNeighborX="-100000">
        <dgm:presLayoutVars>
          <dgm:bulletEnabled val="1"/>
        </dgm:presLayoutVars>
      </dgm:prSet>
      <dgm:spPr/>
      <dgm:t>
        <a:bodyPr/>
        <a:lstStyle/>
        <a:p>
          <a:endParaRPr lang="en-US"/>
        </a:p>
      </dgm:t>
    </dgm:pt>
    <dgm:pt modelId="{800DA0CD-2A1A-47F9-9372-55128B195DA6}" type="pres">
      <dgm:prSet presAssocID="{480ACBFC-EE78-4538-9F6F-978ADBD6427A}" presName="sibTrans" presStyleCnt="0"/>
      <dgm:spPr/>
    </dgm:pt>
    <dgm:pt modelId="{FB4332B1-39AD-46DE-9F84-6473B176AB2A}" type="pres">
      <dgm:prSet presAssocID="{83646559-C22B-4970-A16A-6367ED41F167}" presName="textNode" presStyleLbl="node1" presStyleIdx="2" presStyleCnt="4" custScaleX="50883" custLinFactX="-14324" custLinFactNeighborX="-100000">
        <dgm:presLayoutVars>
          <dgm:bulletEnabled val="1"/>
        </dgm:presLayoutVars>
      </dgm:prSet>
      <dgm:spPr/>
      <dgm:t>
        <a:bodyPr/>
        <a:lstStyle/>
        <a:p>
          <a:endParaRPr lang="en-US"/>
        </a:p>
      </dgm:t>
    </dgm:pt>
    <dgm:pt modelId="{88C6531C-9D57-4FA4-BB1C-8115E081F714}" type="pres">
      <dgm:prSet presAssocID="{E357CC8F-1A00-4608-86EC-1D21DB576254}" presName="sibTrans" presStyleCnt="0"/>
      <dgm:spPr/>
    </dgm:pt>
    <dgm:pt modelId="{BAD47517-C014-4507-8BBE-DA36E2AB83A8}" type="pres">
      <dgm:prSet presAssocID="{63CB647A-C238-4D73-ADB9-272979D432CB}" presName="textNode" presStyleLbl="node1" presStyleIdx="3" presStyleCnt="4" custScaleX="50883" custLinFactX="-14324" custLinFactNeighborX="-100000">
        <dgm:presLayoutVars>
          <dgm:bulletEnabled val="1"/>
        </dgm:presLayoutVars>
      </dgm:prSet>
      <dgm:spPr/>
      <dgm:t>
        <a:bodyPr/>
        <a:lstStyle/>
        <a:p>
          <a:endParaRPr lang="en-US"/>
        </a:p>
      </dgm:t>
    </dgm:pt>
  </dgm:ptLst>
  <dgm:cxnLst>
    <dgm:cxn modelId="{598B70D7-18BB-4EC9-8ED4-7D912D590CA5}" srcId="{07A56A96-6030-4A5C-9727-6FF49F210F28}" destId="{8F2480B4-F798-446E-94DD-2AE9C4BFD20A}" srcOrd="1" destOrd="0" parTransId="{075981C5-91AB-4EC7-93FD-2058F7F6D2E7}" sibTransId="{480ACBFC-EE78-4538-9F6F-978ADBD6427A}"/>
    <dgm:cxn modelId="{03C72122-6219-43E5-A65C-E844D44FC8A2}" type="presOf" srcId="{83646559-C22B-4970-A16A-6367ED41F167}" destId="{FB4332B1-39AD-46DE-9F84-6473B176AB2A}" srcOrd="0" destOrd="0" presId="urn:microsoft.com/office/officeart/2005/8/layout/hProcess9"/>
    <dgm:cxn modelId="{6D627902-6475-464D-BF65-3F6927509377}" type="presOf" srcId="{DBDF8969-411E-4966-BBDF-2F860BE67AC3}" destId="{67D1F520-6122-4888-A26A-9546F9237447}" srcOrd="0" destOrd="0" presId="urn:microsoft.com/office/officeart/2005/8/layout/hProcess9"/>
    <dgm:cxn modelId="{65F01E35-652F-40AA-9D2A-68B7BBE64025}" type="presOf" srcId="{07A56A96-6030-4A5C-9727-6FF49F210F28}" destId="{6F6F58D2-D3CC-485B-A9B3-4E0D1DA01A36}" srcOrd="0" destOrd="0" presId="urn:microsoft.com/office/officeart/2005/8/layout/hProcess9"/>
    <dgm:cxn modelId="{5F2D39F6-5B50-46DF-B04D-4449FEE70DAA}" type="presOf" srcId="{63CB647A-C238-4D73-ADB9-272979D432CB}" destId="{BAD47517-C014-4507-8BBE-DA36E2AB83A8}" srcOrd="0" destOrd="0" presId="urn:microsoft.com/office/officeart/2005/8/layout/hProcess9"/>
    <dgm:cxn modelId="{322F2F54-732A-4EB0-8C83-7850A6D1AE9E}" type="presOf" srcId="{8F2480B4-F798-446E-94DD-2AE9C4BFD20A}" destId="{FD1FE09D-23B8-4C97-BB6E-64FB1A7F7B8F}" srcOrd="0" destOrd="0" presId="urn:microsoft.com/office/officeart/2005/8/layout/hProcess9"/>
    <dgm:cxn modelId="{3990C7E6-F380-4B88-81D1-B8328B1F0CF8}" srcId="{07A56A96-6030-4A5C-9727-6FF49F210F28}" destId="{DBDF8969-411E-4966-BBDF-2F860BE67AC3}" srcOrd="0" destOrd="0" parTransId="{51B25D96-EFDC-408D-A283-E9D4830CDF6C}" sibTransId="{8F15993E-A17B-4F6D-8668-BF9A25981E68}"/>
    <dgm:cxn modelId="{A11C3371-ABCF-4D67-BF36-BDE225B894DB}" srcId="{07A56A96-6030-4A5C-9727-6FF49F210F28}" destId="{63CB647A-C238-4D73-ADB9-272979D432CB}" srcOrd="3" destOrd="0" parTransId="{529DF9C6-6B99-4763-A071-4A3C29B32E95}" sibTransId="{24D0B0F1-EC40-4EBF-926B-1C3158DDEFB6}"/>
    <dgm:cxn modelId="{C25F9CEA-6AEB-4948-A56E-966ECDECCFAB}" srcId="{07A56A96-6030-4A5C-9727-6FF49F210F28}" destId="{83646559-C22B-4970-A16A-6367ED41F167}" srcOrd="2" destOrd="0" parTransId="{583F0F74-F86D-4AC8-AA69-6F98E652EC8F}" sibTransId="{E357CC8F-1A00-4608-86EC-1D21DB576254}"/>
    <dgm:cxn modelId="{242D9D57-4C03-44C0-9A0D-2E36D5E61761}" type="presParOf" srcId="{6F6F58D2-D3CC-485B-A9B3-4E0D1DA01A36}" destId="{07863E74-B778-45CC-A61F-04A5D8FA1683}" srcOrd="0" destOrd="0" presId="urn:microsoft.com/office/officeart/2005/8/layout/hProcess9"/>
    <dgm:cxn modelId="{E2682C90-B0FB-4D8F-AEC8-8D27EC99A8BA}" type="presParOf" srcId="{6F6F58D2-D3CC-485B-A9B3-4E0D1DA01A36}" destId="{BA9F1908-24A2-4552-8FA5-008CD3DE5596}" srcOrd="1" destOrd="0" presId="urn:microsoft.com/office/officeart/2005/8/layout/hProcess9"/>
    <dgm:cxn modelId="{D68C89EB-3750-46D5-90C0-F7EAE00E4AE4}" type="presParOf" srcId="{BA9F1908-24A2-4552-8FA5-008CD3DE5596}" destId="{67D1F520-6122-4888-A26A-9546F9237447}" srcOrd="0" destOrd="0" presId="urn:microsoft.com/office/officeart/2005/8/layout/hProcess9"/>
    <dgm:cxn modelId="{D0666496-04E9-469B-AB6F-A59A816AA223}" type="presParOf" srcId="{BA9F1908-24A2-4552-8FA5-008CD3DE5596}" destId="{6C5E439A-24E9-45BE-900D-CA72F3917AC2}" srcOrd="1" destOrd="0" presId="urn:microsoft.com/office/officeart/2005/8/layout/hProcess9"/>
    <dgm:cxn modelId="{0F4F7448-3CEE-497F-89B6-6968C0D29731}" type="presParOf" srcId="{BA9F1908-24A2-4552-8FA5-008CD3DE5596}" destId="{FD1FE09D-23B8-4C97-BB6E-64FB1A7F7B8F}" srcOrd="2" destOrd="0" presId="urn:microsoft.com/office/officeart/2005/8/layout/hProcess9"/>
    <dgm:cxn modelId="{CC5E8804-11E2-48CF-9592-1023F785EE30}" type="presParOf" srcId="{BA9F1908-24A2-4552-8FA5-008CD3DE5596}" destId="{800DA0CD-2A1A-47F9-9372-55128B195DA6}" srcOrd="3" destOrd="0" presId="urn:microsoft.com/office/officeart/2005/8/layout/hProcess9"/>
    <dgm:cxn modelId="{D99A3B4F-CD4F-45F3-A5D4-81CE121F168F}" type="presParOf" srcId="{BA9F1908-24A2-4552-8FA5-008CD3DE5596}" destId="{FB4332B1-39AD-46DE-9F84-6473B176AB2A}" srcOrd="4" destOrd="0" presId="urn:microsoft.com/office/officeart/2005/8/layout/hProcess9"/>
    <dgm:cxn modelId="{D995286E-2615-4A12-AE72-718F3BDB0F0A}" type="presParOf" srcId="{BA9F1908-24A2-4552-8FA5-008CD3DE5596}" destId="{88C6531C-9D57-4FA4-BB1C-8115E081F714}" srcOrd="5" destOrd="0" presId="urn:microsoft.com/office/officeart/2005/8/layout/hProcess9"/>
    <dgm:cxn modelId="{74DE41A6-874D-4EEA-9F94-C283520D5E4E}" type="presParOf" srcId="{BA9F1908-24A2-4552-8FA5-008CD3DE5596}" destId="{BAD47517-C014-4507-8BBE-DA36E2AB83A8}"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271DDC46-BC34-4C22-9338-40756B2EABCC}">
      <dgm:prSet phldrT="[Text]"/>
      <dgm:spPr>
        <a:solidFill>
          <a:srgbClr val="0070C0"/>
        </a:solidFill>
        <a:ln>
          <a:solidFill>
            <a:srgbClr val="0070C0"/>
          </a:solidFill>
        </a:ln>
      </dgm:spPr>
      <dgm:t>
        <a:bodyPr/>
        <a:lstStyle/>
        <a:p>
          <a:r>
            <a:rPr lang="en-US" b="0" dirty="0" smtClean="0"/>
            <a:t>Step 1: </a:t>
          </a:r>
          <a:r>
            <a:rPr lang="en-US" b="0" dirty="0" smtClean="0"/>
            <a:t>Award PLUS Loan</a:t>
          </a:r>
          <a:endParaRPr lang="en-US" b="0" dirty="0"/>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a:solidFill>
          <a:srgbClr val="0070C0"/>
        </a:solidFill>
        <a:ln>
          <a:solidFill>
            <a:srgbClr val="0070C0"/>
          </a:solidFill>
        </a:ln>
      </dgm:spPr>
      <dgm:t>
        <a:bodyPr/>
        <a:lstStyle/>
        <a:p>
          <a:r>
            <a:rPr lang="en-US" b="0" dirty="0" smtClean="0"/>
            <a:t>Step 2: </a:t>
          </a:r>
          <a:r>
            <a:rPr lang="en-US" b="0" dirty="0" smtClean="0"/>
            <a:t>Originate PLUS Loan</a:t>
          </a:r>
          <a:endParaRPr lang="en-US" b="0" dirty="0"/>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a:solidFill>
          <a:srgbClr val="0070C0"/>
        </a:solidFill>
        <a:ln>
          <a:solidFill>
            <a:srgbClr val="0070C0"/>
          </a:solidFill>
        </a:ln>
      </dgm:spPr>
      <dgm:t>
        <a:bodyPr/>
        <a:lstStyle/>
        <a:p>
          <a:r>
            <a:rPr lang="en-US" b="0" dirty="0" smtClean="0"/>
            <a:t>Step 3:  </a:t>
          </a:r>
          <a:r>
            <a:rPr lang="en-US" b="0" dirty="0" smtClean="0"/>
            <a:t>Establish Relationship for Parent</a:t>
          </a:r>
          <a:endParaRPr lang="en-US" b="0" dirty="0"/>
        </a:p>
      </dgm:t>
    </dgm:pt>
    <dgm:pt modelId="{0C2203BA-DB3D-4B18-9B82-59A406DDDDB5}" type="sibTrans" cxnId="{4665131D-A18B-48FB-9FB6-7E4881577EE8}">
      <dgm:prSet/>
      <dgm:spPr/>
      <dgm:t>
        <a:bodyPr/>
        <a:lstStyle/>
        <a:p>
          <a:endParaRPr lang="en-US"/>
        </a:p>
      </dgm:t>
    </dgm:pt>
    <dgm:pt modelId="{E76CABA0-3C30-4AEC-868A-776BACD00B3E}" type="parTrans" cxnId="{4665131D-A18B-48FB-9FB6-7E4881577EE8}">
      <dgm:prSet/>
      <dgm:spPr/>
      <dgm:t>
        <a:bodyPr/>
        <a:lstStyle/>
        <a:p>
          <a:endParaRPr lang="en-US"/>
        </a:p>
      </dgm:t>
    </dgm:pt>
    <dgm:pt modelId="{58D76BA9-AD5B-40D4-BBB9-DF74AD0D2386}">
      <dgm:prSet phldrT="[Text]"/>
      <dgm:spPr>
        <a:solidFill>
          <a:srgbClr val="FFC000"/>
        </a:solidFill>
        <a:ln>
          <a:solidFill>
            <a:srgbClr val="FFC000"/>
          </a:solidFill>
        </a:ln>
      </dgm:spPr>
      <dgm:t>
        <a:bodyPr/>
        <a:lstStyle/>
        <a:p>
          <a:r>
            <a:rPr lang="en-US" b="1" dirty="0" smtClean="0"/>
            <a:t>Step </a:t>
          </a:r>
          <a:r>
            <a:rPr lang="en-US" b="1" dirty="0" smtClean="0"/>
            <a:t>4:  Link Parent to PLUS Loan Record</a:t>
          </a:r>
          <a:endParaRPr lang="en-US" b="1" dirty="0"/>
        </a:p>
      </dgm:t>
    </dgm:pt>
    <dgm:pt modelId="{44AA24D8-7772-491A-BA34-AFE8243D610F}" type="parTrans" cxnId="{0D9937A1-A91D-47C5-9737-41A1C17103F9}">
      <dgm:prSet/>
      <dgm:spPr/>
      <dgm:t>
        <a:bodyPr/>
        <a:lstStyle/>
        <a:p>
          <a:endParaRPr lang="en-US"/>
        </a:p>
      </dgm:t>
    </dgm:pt>
    <dgm:pt modelId="{46210A72-428C-4679-AB7B-EC312ED82B85}" type="sibTrans" cxnId="{0D9937A1-A91D-47C5-9737-41A1C17103F9}">
      <dgm:prSet/>
      <dgm:spPr/>
      <dgm:t>
        <a:bodyPr/>
        <a:lstStyle/>
        <a:p>
          <a:endParaRPr lang="en-US"/>
        </a:p>
      </dgm:t>
    </dgm:pt>
    <dgm:pt modelId="{9CAD1F7E-B3FB-438B-99B0-AD93F205738E}">
      <dgm:prSet phldrT="[Text]"/>
      <dgm:spPr>
        <a:solidFill>
          <a:srgbClr val="0070C0"/>
        </a:solidFill>
        <a:ln>
          <a:solidFill>
            <a:srgbClr val="003764"/>
          </a:solidFill>
        </a:ln>
      </dgm:spPr>
      <dgm:t>
        <a:bodyPr/>
        <a:lstStyle/>
        <a:p>
          <a:r>
            <a:rPr lang="en-US" b="0" dirty="0" smtClean="0"/>
            <a:t>Step </a:t>
          </a:r>
          <a:r>
            <a:rPr lang="en-US" b="0" dirty="0" smtClean="0"/>
            <a:t>4:  Re-originate PLUS Loan</a:t>
          </a:r>
          <a:endParaRPr lang="en-US" b="0" dirty="0"/>
        </a:p>
      </dgm:t>
    </dgm:pt>
    <dgm:pt modelId="{F5204B3B-4393-4DB8-8DFA-4DF04093E3D1}" type="parTrans" cxnId="{1A0266DE-A63B-4DE4-8BCD-521FA9A72D60}">
      <dgm:prSet/>
      <dgm:spPr/>
      <dgm:t>
        <a:bodyPr/>
        <a:lstStyle/>
        <a:p>
          <a:endParaRPr lang="en-US"/>
        </a:p>
      </dgm:t>
    </dgm:pt>
    <dgm:pt modelId="{A8DD2D8A-A921-4DEB-A17F-2FDE00DF08EB}" type="sibTrans" cxnId="{1A0266DE-A63B-4DE4-8BCD-521FA9A72D60}">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5">
        <dgm:presLayoutVars>
          <dgm:bulletEnabled val="1"/>
        </dgm:presLayoutVars>
      </dgm:prSet>
      <dgm:spPr/>
      <dgm:t>
        <a:bodyPr/>
        <a:lstStyle/>
        <a:p>
          <a:endParaRPr lang="en-US"/>
        </a:p>
      </dgm:t>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5">
        <dgm:presLayoutVars>
          <dgm:bulletEnabled val="1"/>
        </dgm:presLayoutVars>
      </dgm:prSet>
      <dgm:spPr/>
      <dgm:t>
        <a:bodyPr/>
        <a:lstStyle/>
        <a:p>
          <a:endParaRPr lang="en-US"/>
        </a:p>
      </dgm:t>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5">
        <dgm:presLayoutVars>
          <dgm:bulletEnabled val="1"/>
        </dgm:presLayoutVars>
      </dgm:prSet>
      <dgm:spPr/>
      <dgm:t>
        <a:bodyPr/>
        <a:lstStyle/>
        <a:p>
          <a:endParaRPr lang="en-US"/>
        </a:p>
      </dgm:t>
    </dgm:pt>
    <dgm:pt modelId="{34589B44-61C4-4888-8CA2-DB69E5B7BE9A}" type="pres">
      <dgm:prSet presAssocID="{0C2203BA-DB3D-4B18-9B82-59A406DDDDB5}" presName="sibTrans" presStyleCnt="0"/>
      <dgm:spPr/>
    </dgm:pt>
    <dgm:pt modelId="{F64F22F6-8697-4331-A5F9-44075446F5A7}" type="pres">
      <dgm:prSet presAssocID="{58D76BA9-AD5B-40D4-BBB9-DF74AD0D2386}" presName="textNode" presStyleLbl="node1" presStyleIdx="3" presStyleCnt="5">
        <dgm:presLayoutVars>
          <dgm:bulletEnabled val="1"/>
        </dgm:presLayoutVars>
      </dgm:prSet>
      <dgm:spPr/>
      <dgm:t>
        <a:bodyPr/>
        <a:lstStyle/>
        <a:p>
          <a:endParaRPr lang="en-US"/>
        </a:p>
      </dgm:t>
    </dgm:pt>
    <dgm:pt modelId="{2B5F7E1E-4A86-49FC-B773-FC3C17366421}" type="pres">
      <dgm:prSet presAssocID="{46210A72-428C-4679-AB7B-EC312ED82B85}" presName="sibTrans" presStyleCnt="0"/>
      <dgm:spPr/>
    </dgm:pt>
    <dgm:pt modelId="{07D263EF-F7BB-4BD5-9434-52008277A55D}" type="pres">
      <dgm:prSet presAssocID="{9CAD1F7E-B3FB-438B-99B0-AD93F205738E}" presName="textNode" presStyleLbl="node1" presStyleIdx="4" presStyleCnt="5">
        <dgm:presLayoutVars>
          <dgm:bulletEnabled val="1"/>
        </dgm:presLayoutVars>
      </dgm:prSet>
      <dgm:spPr/>
      <dgm:t>
        <a:bodyPr/>
        <a:lstStyle/>
        <a:p>
          <a:endParaRPr lang="en-US"/>
        </a:p>
      </dgm:t>
    </dgm:pt>
  </dgm:ptLst>
  <dgm:cxnLst>
    <dgm:cxn modelId="{0D9937A1-A91D-47C5-9737-41A1C17103F9}" srcId="{1C7648D5-25B0-483F-9CBC-048735DDE692}" destId="{58D76BA9-AD5B-40D4-BBB9-DF74AD0D2386}" srcOrd="3" destOrd="0" parTransId="{44AA24D8-7772-491A-BA34-AFE8243D610F}" sibTransId="{46210A72-428C-4679-AB7B-EC312ED82B85}"/>
    <dgm:cxn modelId="{76CA9CEF-7509-4F50-956E-2D7A5ACB4B5B}" type="presOf" srcId="{271DDC46-BC34-4C22-9338-40756B2EABCC}" destId="{B4BC7DC2-56D2-4148-B04B-93428D49ECB2}" srcOrd="0" destOrd="0" presId="urn:microsoft.com/office/officeart/2005/8/layout/hProcess9"/>
    <dgm:cxn modelId="{E67F0565-B91B-41AE-98C0-4DE0C5EDA711}" type="presOf" srcId="{1C7648D5-25B0-483F-9CBC-048735DDE692}" destId="{BB73E8C4-7680-4080-8AD4-59D47561051B}" srcOrd="0" destOrd="0" presId="urn:microsoft.com/office/officeart/2005/8/layout/hProcess9"/>
    <dgm:cxn modelId="{4665131D-A18B-48FB-9FB6-7E4881577EE8}" srcId="{1C7648D5-25B0-483F-9CBC-048735DDE692}" destId="{E5F25171-371A-4FB0-BE92-72288DE7DC0C}" srcOrd="2" destOrd="0" parTransId="{E76CABA0-3C30-4AEC-868A-776BACD00B3E}" sibTransId="{0C2203BA-DB3D-4B18-9B82-59A406DDDDB5}"/>
    <dgm:cxn modelId="{8B45F17F-F0FC-4FEC-BB03-94755E48025F}" srcId="{1C7648D5-25B0-483F-9CBC-048735DDE692}" destId="{31FB84C5-EEFE-449C-AA45-E3BBB2C62D54}" srcOrd="1" destOrd="0" parTransId="{6F78CC53-8E67-4D73-BA32-DE811C2F0191}" sibTransId="{C7FEA775-3690-4A58-A997-45BC574ABE9D}"/>
    <dgm:cxn modelId="{4A907DEC-FF70-4E45-8D09-88FEE20B6500}" srcId="{1C7648D5-25B0-483F-9CBC-048735DDE692}" destId="{271DDC46-BC34-4C22-9338-40756B2EABCC}" srcOrd="0" destOrd="0" parTransId="{3153B4E4-EF27-418E-B286-E1B91A8DA495}" sibTransId="{540A2794-D837-44EE-A24F-F2634BFBA319}"/>
    <dgm:cxn modelId="{C7F26B52-FBA7-4625-AB22-5FC8226F0AE3}" type="presOf" srcId="{9CAD1F7E-B3FB-438B-99B0-AD93F205738E}" destId="{07D263EF-F7BB-4BD5-9434-52008277A55D}" srcOrd="0" destOrd="0" presId="urn:microsoft.com/office/officeart/2005/8/layout/hProcess9"/>
    <dgm:cxn modelId="{B18A95ED-5FE0-4CCE-8937-CFC2323150F6}" type="presOf" srcId="{58D76BA9-AD5B-40D4-BBB9-DF74AD0D2386}" destId="{F64F22F6-8697-4331-A5F9-44075446F5A7}" srcOrd="0" destOrd="0" presId="urn:microsoft.com/office/officeart/2005/8/layout/hProcess9"/>
    <dgm:cxn modelId="{5F672060-60B4-4D11-B31A-5D0F0756054A}" type="presOf" srcId="{31FB84C5-EEFE-449C-AA45-E3BBB2C62D54}" destId="{8254774E-2048-458A-967A-6F55C8FB5055}" srcOrd="0" destOrd="0" presId="urn:microsoft.com/office/officeart/2005/8/layout/hProcess9"/>
    <dgm:cxn modelId="{1A0266DE-A63B-4DE4-8BCD-521FA9A72D60}" srcId="{1C7648D5-25B0-483F-9CBC-048735DDE692}" destId="{9CAD1F7E-B3FB-438B-99B0-AD93F205738E}" srcOrd="4" destOrd="0" parTransId="{F5204B3B-4393-4DB8-8DFA-4DF04093E3D1}" sibTransId="{A8DD2D8A-A921-4DEB-A17F-2FDE00DF08EB}"/>
    <dgm:cxn modelId="{00DCBDE2-3A5E-4F7A-B720-142C56A9ACEC}" type="presOf" srcId="{E5F25171-371A-4FB0-BE92-72288DE7DC0C}" destId="{EE8AB6D9-EB7F-4432-B306-508128C5E489}"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 modelId="{0B335FC5-81EA-4C89-8240-0D571BA52226}" type="presParOf" srcId="{86CA7D95-ADC9-4F08-AA5C-96CB6089358A}" destId="{34589B44-61C4-4888-8CA2-DB69E5B7BE9A}" srcOrd="5" destOrd="0" presId="urn:microsoft.com/office/officeart/2005/8/layout/hProcess9"/>
    <dgm:cxn modelId="{E14C79EB-E5F9-4B71-8436-8F02B9EA919C}" type="presParOf" srcId="{86CA7D95-ADC9-4F08-AA5C-96CB6089358A}" destId="{F64F22F6-8697-4331-A5F9-44075446F5A7}" srcOrd="6" destOrd="0" presId="urn:microsoft.com/office/officeart/2005/8/layout/hProcess9"/>
    <dgm:cxn modelId="{15CDEC7C-EC66-472B-A10C-F91E20A4FB77}" type="presParOf" srcId="{86CA7D95-ADC9-4F08-AA5C-96CB6089358A}" destId="{2B5F7E1E-4A86-49FC-B773-FC3C17366421}" srcOrd="7" destOrd="0" presId="urn:microsoft.com/office/officeart/2005/8/layout/hProcess9"/>
    <dgm:cxn modelId="{092F7E22-2937-4DC8-916D-95F118569C92}" type="presParOf" srcId="{86CA7D95-ADC9-4F08-AA5C-96CB6089358A}" destId="{07D263EF-F7BB-4BD5-9434-52008277A55D}"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271DDC46-BC34-4C22-9338-40756B2EABCC}">
      <dgm:prSet phldrT="[Text]"/>
      <dgm:spPr>
        <a:solidFill>
          <a:srgbClr val="0070C0"/>
        </a:solidFill>
        <a:ln>
          <a:solidFill>
            <a:srgbClr val="0070C0"/>
          </a:solidFill>
        </a:ln>
      </dgm:spPr>
      <dgm:t>
        <a:bodyPr/>
        <a:lstStyle/>
        <a:p>
          <a:r>
            <a:rPr lang="en-US" b="0" dirty="0" smtClean="0"/>
            <a:t>Step 1: </a:t>
          </a:r>
          <a:r>
            <a:rPr lang="en-US" b="0" dirty="0" smtClean="0"/>
            <a:t>Award PLUS Loan</a:t>
          </a:r>
          <a:endParaRPr lang="en-US" b="0" dirty="0"/>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a:solidFill>
          <a:srgbClr val="0070C0"/>
        </a:solidFill>
        <a:ln>
          <a:solidFill>
            <a:srgbClr val="0070C0"/>
          </a:solidFill>
        </a:ln>
      </dgm:spPr>
      <dgm:t>
        <a:bodyPr/>
        <a:lstStyle/>
        <a:p>
          <a:r>
            <a:rPr lang="en-US" b="0" dirty="0" smtClean="0"/>
            <a:t>Step 2: </a:t>
          </a:r>
          <a:r>
            <a:rPr lang="en-US" b="0" dirty="0" smtClean="0"/>
            <a:t>Originate PLUS Loan</a:t>
          </a:r>
          <a:endParaRPr lang="en-US" b="0" dirty="0"/>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a:solidFill>
          <a:srgbClr val="0070C0"/>
        </a:solidFill>
        <a:ln>
          <a:solidFill>
            <a:srgbClr val="0070C0"/>
          </a:solidFill>
        </a:ln>
      </dgm:spPr>
      <dgm:t>
        <a:bodyPr/>
        <a:lstStyle/>
        <a:p>
          <a:r>
            <a:rPr lang="en-US" b="0" dirty="0" smtClean="0"/>
            <a:t>Step 3:  </a:t>
          </a:r>
          <a:r>
            <a:rPr lang="en-US" b="0" dirty="0" smtClean="0"/>
            <a:t>Establish Relationship for Parent</a:t>
          </a:r>
          <a:endParaRPr lang="en-US" b="0" dirty="0"/>
        </a:p>
      </dgm:t>
    </dgm:pt>
    <dgm:pt modelId="{0C2203BA-DB3D-4B18-9B82-59A406DDDDB5}" type="sibTrans" cxnId="{4665131D-A18B-48FB-9FB6-7E4881577EE8}">
      <dgm:prSet/>
      <dgm:spPr/>
      <dgm:t>
        <a:bodyPr/>
        <a:lstStyle/>
        <a:p>
          <a:endParaRPr lang="en-US"/>
        </a:p>
      </dgm:t>
    </dgm:pt>
    <dgm:pt modelId="{E76CABA0-3C30-4AEC-868A-776BACD00B3E}" type="parTrans" cxnId="{4665131D-A18B-48FB-9FB6-7E4881577EE8}">
      <dgm:prSet/>
      <dgm:spPr/>
      <dgm:t>
        <a:bodyPr/>
        <a:lstStyle/>
        <a:p>
          <a:endParaRPr lang="en-US"/>
        </a:p>
      </dgm:t>
    </dgm:pt>
    <dgm:pt modelId="{58D76BA9-AD5B-40D4-BBB9-DF74AD0D2386}">
      <dgm:prSet phldrT="[Text]"/>
      <dgm:spPr>
        <a:solidFill>
          <a:srgbClr val="0070C0"/>
        </a:solidFill>
        <a:ln>
          <a:solidFill>
            <a:srgbClr val="0070C0"/>
          </a:solidFill>
        </a:ln>
      </dgm:spPr>
      <dgm:t>
        <a:bodyPr/>
        <a:lstStyle/>
        <a:p>
          <a:r>
            <a:rPr lang="en-US" b="0" dirty="0" smtClean="0"/>
            <a:t>Step </a:t>
          </a:r>
          <a:r>
            <a:rPr lang="en-US" b="0" dirty="0" smtClean="0"/>
            <a:t>4:  Link Parent to PLUS Loan Record</a:t>
          </a:r>
          <a:endParaRPr lang="en-US" b="0" dirty="0"/>
        </a:p>
      </dgm:t>
    </dgm:pt>
    <dgm:pt modelId="{44AA24D8-7772-491A-BA34-AFE8243D610F}" type="parTrans" cxnId="{0D9937A1-A91D-47C5-9737-41A1C17103F9}">
      <dgm:prSet/>
      <dgm:spPr/>
      <dgm:t>
        <a:bodyPr/>
        <a:lstStyle/>
        <a:p>
          <a:endParaRPr lang="en-US"/>
        </a:p>
      </dgm:t>
    </dgm:pt>
    <dgm:pt modelId="{46210A72-428C-4679-AB7B-EC312ED82B85}" type="sibTrans" cxnId="{0D9937A1-A91D-47C5-9737-41A1C17103F9}">
      <dgm:prSet/>
      <dgm:spPr/>
      <dgm:t>
        <a:bodyPr/>
        <a:lstStyle/>
        <a:p>
          <a:endParaRPr lang="en-US"/>
        </a:p>
      </dgm:t>
    </dgm:pt>
    <dgm:pt modelId="{9CAD1F7E-B3FB-438B-99B0-AD93F205738E}">
      <dgm:prSet phldrT="[Text]"/>
      <dgm:spPr>
        <a:solidFill>
          <a:srgbClr val="FFC000"/>
        </a:solidFill>
        <a:ln>
          <a:solidFill>
            <a:srgbClr val="FFC000"/>
          </a:solidFill>
        </a:ln>
      </dgm:spPr>
      <dgm:t>
        <a:bodyPr/>
        <a:lstStyle/>
        <a:p>
          <a:r>
            <a:rPr lang="en-US" b="1" dirty="0" smtClean="0"/>
            <a:t>Step </a:t>
          </a:r>
          <a:r>
            <a:rPr lang="en-US" b="1" dirty="0" smtClean="0"/>
            <a:t>4:  Re-originate PLUS Loan</a:t>
          </a:r>
          <a:endParaRPr lang="en-US" b="1" dirty="0"/>
        </a:p>
      </dgm:t>
    </dgm:pt>
    <dgm:pt modelId="{F5204B3B-4393-4DB8-8DFA-4DF04093E3D1}" type="parTrans" cxnId="{1A0266DE-A63B-4DE4-8BCD-521FA9A72D60}">
      <dgm:prSet/>
      <dgm:spPr/>
      <dgm:t>
        <a:bodyPr/>
        <a:lstStyle/>
        <a:p>
          <a:endParaRPr lang="en-US"/>
        </a:p>
      </dgm:t>
    </dgm:pt>
    <dgm:pt modelId="{A8DD2D8A-A921-4DEB-A17F-2FDE00DF08EB}" type="sibTrans" cxnId="{1A0266DE-A63B-4DE4-8BCD-521FA9A72D60}">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5">
        <dgm:presLayoutVars>
          <dgm:bulletEnabled val="1"/>
        </dgm:presLayoutVars>
      </dgm:prSet>
      <dgm:spPr/>
      <dgm:t>
        <a:bodyPr/>
        <a:lstStyle/>
        <a:p>
          <a:endParaRPr lang="en-US"/>
        </a:p>
      </dgm:t>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5">
        <dgm:presLayoutVars>
          <dgm:bulletEnabled val="1"/>
        </dgm:presLayoutVars>
      </dgm:prSet>
      <dgm:spPr/>
      <dgm:t>
        <a:bodyPr/>
        <a:lstStyle/>
        <a:p>
          <a:endParaRPr lang="en-US"/>
        </a:p>
      </dgm:t>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5">
        <dgm:presLayoutVars>
          <dgm:bulletEnabled val="1"/>
        </dgm:presLayoutVars>
      </dgm:prSet>
      <dgm:spPr/>
      <dgm:t>
        <a:bodyPr/>
        <a:lstStyle/>
        <a:p>
          <a:endParaRPr lang="en-US"/>
        </a:p>
      </dgm:t>
    </dgm:pt>
    <dgm:pt modelId="{34589B44-61C4-4888-8CA2-DB69E5B7BE9A}" type="pres">
      <dgm:prSet presAssocID="{0C2203BA-DB3D-4B18-9B82-59A406DDDDB5}" presName="sibTrans" presStyleCnt="0"/>
      <dgm:spPr/>
    </dgm:pt>
    <dgm:pt modelId="{F64F22F6-8697-4331-A5F9-44075446F5A7}" type="pres">
      <dgm:prSet presAssocID="{58D76BA9-AD5B-40D4-BBB9-DF74AD0D2386}" presName="textNode" presStyleLbl="node1" presStyleIdx="3" presStyleCnt="5">
        <dgm:presLayoutVars>
          <dgm:bulletEnabled val="1"/>
        </dgm:presLayoutVars>
      </dgm:prSet>
      <dgm:spPr/>
      <dgm:t>
        <a:bodyPr/>
        <a:lstStyle/>
        <a:p>
          <a:endParaRPr lang="en-US"/>
        </a:p>
      </dgm:t>
    </dgm:pt>
    <dgm:pt modelId="{2B5F7E1E-4A86-49FC-B773-FC3C17366421}" type="pres">
      <dgm:prSet presAssocID="{46210A72-428C-4679-AB7B-EC312ED82B85}" presName="sibTrans" presStyleCnt="0"/>
      <dgm:spPr/>
    </dgm:pt>
    <dgm:pt modelId="{07D263EF-F7BB-4BD5-9434-52008277A55D}" type="pres">
      <dgm:prSet presAssocID="{9CAD1F7E-B3FB-438B-99B0-AD93F205738E}" presName="textNode" presStyleLbl="node1" presStyleIdx="4" presStyleCnt="5">
        <dgm:presLayoutVars>
          <dgm:bulletEnabled val="1"/>
        </dgm:presLayoutVars>
      </dgm:prSet>
      <dgm:spPr/>
      <dgm:t>
        <a:bodyPr/>
        <a:lstStyle/>
        <a:p>
          <a:endParaRPr lang="en-US"/>
        </a:p>
      </dgm:t>
    </dgm:pt>
  </dgm:ptLst>
  <dgm:cxnLst>
    <dgm:cxn modelId="{0D9937A1-A91D-47C5-9737-41A1C17103F9}" srcId="{1C7648D5-25B0-483F-9CBC-048735DDE692}" destId="{58D76BA9-AD5B-40D4-BBB9-DF74AD0D2386}" srcOrd="3" destOrd="0" parTransId="{44AA24D8-7772-491A-BA34-AFE8243D610F}" sibTransId="{46210A72-428C-4679-AB7B-EC312ED82B85}"/>
    <dgm:cxn modelId="{76CA9CEF-7509-4F50-956E-2D7A5ACB4B5B}" type="presOf" srcId="{271DDC46-BC34-4C22-9338-40756B2EABCC}" destId="{B4BC7DC2-56D2-4148-B04B-93428D49ECB2}" srcOrd="0" destOrd="0" presId="urn:microsoft.com/office/officeart/2005/8/layout/hProcess9"/>
    <dgm:cxn modelId="{E67F0565-B91B-41AE-98C0-4DE0C5EDA711}" type="presOf" srcId="{1C7648D5-25B0-483F-9CBC-048735DDE692}" destId="{BB73E8C4-7680-4080-8AD4-59D47561051B}" srcOrd="0" destOrd="0" presId="urn:microsoft.com/office/officeart/2005/8/layout/hProcess9"/>
    <dgm:cxn modelId="{4665131D-A18B-48FB-9FB6-7E4881577EE8}" srcId="{1C7648D5-25B0-483F-9CBC-048735DDE692}" destId="{E5F25171-371A-4FB0-BE92-72288DE7DC0C}" srcOrd="2" destOrd="0" parTransId="{E76CABA0-3C30-4AEC-868A-776BACD00B3E}" sibTransId="{0C2203BA-DB3D-4B18-9B82-59A406DDDDB5}"/>
    <dgm:cxn modelId="{8B45F17F-F0FC-4FEC-BB03-94755E48025F}" srcId="{1C7648D5-25B0-483F-9CBC-048735DDE692}" destId="{31FB84C5-EEFE-449C-AA45-E3BBB2C62D54}" srcOrd="1" destOrd="0" parTransId="{6F78CC53-8E67-4D73-BA32-DE811C2F0191}" sibTransId="{C7FEA775-3690-4A58-A997-45BC574ABE9D}"/>
    <dgm:cxn modelId="{4A907DEC-FF70-4E45-8D09-88FEE20B6500}" srcId="{1C7648D5-25B0-483F-9CBC-048735DDE692}" destId="{271DDC46-BC34-4C22-9338-40756B2EABCC}" srcOrd="0" destOrd="0" parTransId="{3153B4E4-EF27-418E-B286-E1B91A8DA495}" sibTransId="{540A2794-D837-44EE-A24F-F2634BFBA319}"/>
    <dgm:cxn modelId="{C7F26B52-FBA7-4625-AB22-5FC8226F0AE3}" type="presOf" srcId="{9CAD1F7E-B3FB-438B-99B0-AD93F205738E}" destId="{07D263EF-F7BB-4BD5-9434-52008277A55D}" srcOrd="0" destOrd="0" presId="urn:microsoft.com/office/officeart/2005/8/layout/hProcess9"/>
    <dgm:cxn modelId="{B18A95ED-5FE0-4CCE-8937-CFC2323150F6}" type="presOf" srcId="{58D76BA9-AD5B-40D4-BBB9-DF74AD0D2386}" destId="{F64F22F6-8697-4331-A5F9-44075446F5A7}" srcOrd="0" destOrd="0" presId="urn:microsoft.com/office/officeart/2005/8/layout/hProcess9"/>
    <dgm:cxn modelId="{5F672060-60B4-4D11-B31A-5D0F0756054A}" type="presOf" srcId="{31FB84C5-EEFE-449C-AA45-E3BBB2C62D54}" destId="{8254774E-2048-458A-967A-6F55C8FB5055}" srcOrd="0" destOrd="0" presId="urn:microsoft.com/office/officeart/2005/8/layout/hProcess9"/>
    <dgm:cxn modelId="{1A0266DE-A63B-4DE4-8BCD-521FA9A72D60}" srcId="{1C7648D5-25B0-483F-9CBC-048735DDE692}" destId="{9CAD1F7E-B3FB-438B-99B0-AD93F205738E}" srcOrd="4" destOrd="0" parTransId="{F5204B3B-4393-4DB8-8DFA-4DF04093E3D1}" sibTransId="{A8DD2D8A-A921-4DEB-A17F-2FDE00DF08EB}"/>
    <dgm:cxn modelId="{00DCBDE2-3A5E-4F7A-B720-142C56A9ACEC}" type="presOf" srcId="{E5F25171-371A-4FB0-BE92-72288DE7DC0C}" destId="{EE8AB6D9-EB7F-4432-B306-508128C5E489}"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 modelId="{0B335FC5-81EA-4C89-8240-0D571BA52226}" type="presParOf" srcId="{86CA7D95-ADC9-4F08-AA5C-96CB6089358A}" destId="{34589B44-61C4-4888-8CA2-DB69E5B7BE9A}" srcOrd="5" destOrd="0" presId="urn:microsoft.com/office/officeart/2005/8/layout/hProcess9"/>
    <dgm:cxn modelId="{E14C79EB-E5F9-4B71-8436-8F02B9EA919C}" type="presParOf" srcId="{86CA7D95-ADC9-4F08-AA5C-96CB6089358A}" destId="{F64F22F6-8697-4331-A5F9-44075446F5A7}" srcOrd="6" destOrd="0" presId="urn:microsoft.com/office/officeart/2005/8/layout/hProcess9"/>
    <dgm:cxn modelId="{15CDEC7C-EC66-472B-A10C-F91E20A4FB77}" type="presParOf" srcId="{86CA7D95-ADC9-4F08-AA5C-96CB6089358A}" destId="{2B5F7E1E-4A86-49FC-B773-FC3C17366421}" srcOrd="7" destOrd="0" presId="urn:microsoft.com/office/officeart/2005/8/layout/hProcess9"/>
    <dgm:cxn modelId="{092F7E22-2937-4DC8-916D-95F118569C92}" type="presParOf" srcId="{86CA7D95-ADC9-4F08-AA5C-96CB6089358A}" destId="{07D263EF-F7BB-4BD5-9434-52008277A55D}"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7A56A96-6030-4A5C-9727-6FF49F210F28}"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DBDF8969-411E-4966-BBDF-2F860BE67AC3}">
      <dgm:prSet phldrT="[Text]"/>
      <dgm:spPr/>
      <dgm:t>
        <a:bodyPr/>
        <a:lstStyle/>
        <a:p>
          <a:r>
            <a:rPr lang="en-US" dirty="0" smtClean="0"/>
            <a:t>Step 1: Process Loans</a:t>
          </a:r>
          <a:endParaRPr lang="en-US" dirty="0"/>
        </a:p>
      </dgm:t>
    </dgm:pt>
    <dgm:pt modelId="{51B25D96-EFDC-408D-A283-E9D4830CDF6C}" type="parTrans" cxnId="{3990C7E6-F380-4B88-81D1-B8328B1F0CF8}">
      <dgm:prSet/>
      <dgm:spPr/>
      <dgm:t>
        <a:bodyPr/>
        <a:lstStyle/>
        <a:p>
          <a:endParaRPr lang="en-US"/>
        </a:p>
      </dgm:t>
    </dgm:pt>
    <dgm:pt modelId="{8F15993E-A17B-4F6D-8668-BF9A25981E68}" type="sibTrans" cxnId="{3990C7E6-F380-4B88-81D1-B8328B1F0CF8}">
      <dgm:prSet/>
      <dgm:spPr/>
      <dgm:t>
        <a:bodyPr/>
        <a:lstStyle/>
        <a:p>
          <a:endParaRPr lang="en-US"/>
        </a:p>
      </dgm:t>
    </dgm:pt>
    <dgm:pt modelId="{8F2480B4-F798-446E-94DD-2AE9C4BFD20A}">
      <dgm:prSet phldrT="[Text]"/>
      <dgm:spPr>
        <a:solidFill>
          <a:srgbClr val="FFC000"/>
        </a:solidFill>
      </dgm:spPr>
      <dgm:t>
        <a:bodyPr/>
        <a:lstStyle/>
        <a:p>
          <a:r>
            <a:rPr lang="en-US" dirty="0" smtClean="0"/>
            <a:t>Step 2: Process Loan Dates</a:t>
          </a:r>
          <a:endParaRPr lang="en-US" dirty="0"/>
        </a:p>
      </dgm:t>
    </dgm:pt>
    <dgm:pt modelId="{075981C5-91AB-4EC7-93FD-2058F7F6D2E7}" type="parTrans" cxnId="{598B70D7-18BB-4EC9-8ED4-7D912D590CA5}">
      <dgm:prSet/>
      <dgm:spPr/>
      <dgm:t>
        <a:bodyPr/>
        <a:lstStyle/>
        <a:p>
          <a:endParaRPr lang="en-US"/>
        </a:p>
      </dgm:t>
    </dgm:pt>
    <dgm:pt modelId="{480ACBFC-EE78-4538-9F6F-978ADBD6427A}" type="sibTrans" cxnId="{598B70D7-18BB-4EC9-8ED4-7D912D590CA5}">
      <dgm:prSet/>
      <dgm:spPr/>
      <dgm:t>
        <a:bodyPr/>
        <a:lstStyle/>
        <a:p>
          <a:endParaRPr lang="en-US"/>
        </a:p>
      </dgm:t>
    </dgm:pt>
    <dgm:pt modelId="{83646559-C22B-4970-A16A-6367ED41F167}">
      <dgm:prSet phldrT="[Text]"/>
      <dgm:spPr/>
      <dgm:t>
        <a:bodyPr/>
        <a:lstStyle/>
        <a:p>
          <a:r>
            <a:rPr lang="en-US" dirty="0" smtClean="0"/>
            <a:t>Step 3: Population Update</a:t>
          </a:r>
          <a:endParaRPr lang="en-US" dirty="0"/>
        </a:p>
      </dgm:t>
    </dgm:pt>
    <dgm:pt modelId="{583F0F74-F86D-4AC8-AA69-6F98E652EC8F}" type="parTrans" cxnId="{C25F9CEA-6AEB-4948-A56E-966ECDECCFAB}">
      <dgm:prSet/>
      <dgm:spPr/>
      <dgm:t>
        <a:bodyPr/>
        <a:lstStyle/>
        <a:p>
          <a:endParaRPr lang="en-US"/>
        </a:p>
      </dgm:t>
    </dgm:pt>
    <dgm:pt modelId="{E357CC8F-1A00-4608-86EC-1D21DB576254}" type="sibTrans" cxnId="{C25F9CEA-6AEB-4948-A56E-966ECDECCFAB}">
      <dgm:prSet/>
      <dgm:spPr/>
      <dgm:t>
        <a:bodyPr/>
        <a:lstStyle/>
        <a:p>
          <a:endParaRPr lang="en-US"/>
        </a:p>
      </dgm:t>
    </dgm:pt>
    <dgm:pt modelId="{63CB647A-C238-4D73-ADB9-272979D432CB}">
      <dgm:prSet phldrT="[Text]"/>
      <dgm:spPr/>
      <dgm:t>
        <a:bodyPr/>
        <a:lstStyle/>
        <a:p>
          <a:r>
            <a:rPr lang="en-US" dirty="0" smtClean="0"/>
            <a:t>Step 4: Process Loans Again</a:t>
          </a:r>
          <a:endParaRPr lang="en-US" dirty="0"/>
        </a:p>
      </dgm:t>
    </dgm:pt>
    <dgm:pt modelId="{529DF9C6-6B99-4763-A071-4A3C29B32E95}" type="parTrans" cxnId="{A11C3371-ABCF-4D67-BF36-BDE225B894DB}">
      <dgm:prSet/>
      <dgm:spPr/>
      <dgm:t>
        <a:bodyPr/>
        <a:lstStyle/>
        <a:p>
          <a:endParaRPr lang="en-US"/>
        </a:p>
      </dgm:t>
    </dgm:pt>
    <dgm:pt modelId="{24D0B0F1-EC40-4EBF-926B-1C3158DDEFB6}" type="sibTrans" cxnId="{A11C3371-ABCF-4D67-BF36-BDE225B894DB}">
      <dgm:prSet/>
      <dgm:spPr/>
      <dgm:t>
        <a:bodyPr/>
        <a:lstStyle/>
        <a:p>
          <a:endParaRPr lang="en-US"/>
        </a:p>
      </dgm:t>
    </dgm:pt>
    <dgm:pt modelId="{6F6F58D2-D3CC-485B-A9B3-4E0D1DA01A36}" type="pres">
      <dgm:prSet presAssocID="{07A56A96-6030-4A5C-9727-6FF49F210F28}" presName="CompostProcess" presStyleCnt="0">
        <dgm:presLayoutVars>
          <dgm:dir/>
          <dgm:resizeHandles val="exact"/>
        </dgm:presLayoutVars>
      </dgm:prSet>
      <dgm:spPr/>
      <dgm:t>
        <a:bodyPr/>
        <a:lstStyle/>
        <a:p>
          <a:endParaRPr lang="en-US"/>
        </a:p>
      </dgm:t>
    </dgm:pt>
    <dgm:pt modelId="{07863E74-B778-45CC-A61F-04A5D8FA1683}" type="pres">
      <dgm:prSet presAssocID="{07A56A96-6030-4A5C-9727-6FF49F210F28}" presName="arrow" presStyleLbl="bgShp" presStyleIdx="0" presStyleCnt="1" custScaleX="117647" custLinFactNeighborX="1388" custLinFactNeighborY="-15371"/>
      <dgm:spPr/>
      <dgm:extLst>
        <a:ext uri="{E40237B7-FDA0-4F09-8148-C483321AD2D9}">
          <dgm14:cNvPr xmlns:dgm14="http://schemas.microsoft.com/office/drawing/2010/diagram" id="0" name="" descr="4 step loan process flow with step 2 highlighted" title="4 step loan process flow with step 2 highlighted"/>
        </a:ext>
      </dgm:extLst>
    </dgm:pt>
    <dgm:pt modelId="{BA9F1908-24A2-4552-8FA5-008CD3DE5596}" type="pres">
      <dgm:prSet presAssocID="{07A56A96-6030-4A5C-9727-6FF49F210F28}" presName="linearProcess" presStyleCnt="0"/>
      <dgm:spPr/>
    </dgm:pt>
    <dgm:pt modelId="{67D1F520-6122-4888-A26A-9546F9237447}" type="pres">
      <dgm:prSet presAssocID="{DBDF8969-411E-4966-BBDF-2F860BE67AC3}" presName="textNode" presStyleLbl="node1" presStyleIdx="0" presStyleCnt="4" custScaleX="50883" custLinFactX="-14324" custLinFactNeighborX="-100000">
        <dgm:presLayoutVars>
          <dgm:bulletEnabled val="1"/>
        </dgm:presLayoutVars>
      </dgm:prSet>
      <dgm:spPr/>
      <dgm:t>
        <a:bodyPr/>
        <a:lstStyle/>
        <a:p>
          <a:endParaRPr lang="en-US"/>
        </a:p>
      </dgm:t>
    </dgm:pt>
    <dgm:pt modelId="{6C5E439A-24E9-45BE-900D-CA72F3917AC2}" type="pres">
      <dgm:prSet presAssocID="{8F15993E-A17B-4F6D-8668-BF9A25981E68}" presName="sibTrans" presStyleCnt="0"/>
      <dgm:spPr/>
    </dgm:pt>
    <dgm:pt modelId="{FD1FE09D-23B8-4C97-BB6E-64FB1A7F7B8F}" type="pres">
      <dgm:prSet presAssocID="{8F2480B4-F798-446E-94DD-2AE9C4BFD20A}" presName="textNode" presStyleLbl="node1" presStyleIdx="1" presStyleCnt="4" custScaleX="50883" custLinFactX="-14324" custLinFactNeighborX="-100000">
        <dgm:presLayoutVars>
          <dgm:bulletEnabled val="1"/>
        </dgm:presLayoutVars>
      </dgm:prSet>
      <dgm:spPr/>
      <dgm:t>
        <a:bodyPr/>
        <a:lstStyle/>
        <a:p>
          <a:endParaRPr lang="en-US"/>
        </a:p>
      </dgm:t>
    </dgm:pt>
    <dgm:pt modelId="{800DA0CD-2A1A-47F9-9372-55128B195DA6}" type="pres">
      <dgm:prSet presAssocID="{480ACBFC-EE78-4538-9F6F-978ADBD6427A}" presName="sibTrans" presStyleCnt="0"/>
      <dgm:spPr/>
    </dgm:pt>
    <dgm:pt modelId="{FB4332B1-39AD-46DE-9F84-6473B176AB2A}" type="pres">
      <dgm:prSet presAssocID="{83646559-C22B-4970-A16A-6367ED41F167}" presName="textNode" presStyleLbl="node1" presStyleIdx="2" presStyleCnt="4" custScaleX="50883" custLinFactX="-14324" custLinFactNeighborX="-100000">
        <dgm:presLayoutVars>
          <dgm:bulletEnabled val="1"/>
        </dgm:presLayoutVars>
      </dgm:prSet>
      <dgm:spPr/>
      <dgm:t>
        <a:bodyPr/>
        <a:lstStyle/>
        <a:p>
          <a:endParaRPr lang="en-US"/>
        </a:p>
      </dgm:t>
    </dgm:pt>
    <dgm:pt modelId="{88C6531C-9D57-4FA4-BB1C-8115E081F714}" type="pres">
      <dgm:prSet presAssocID="{E357CC8F-1A00-4608-86EC-1D21DB576254}" presName="sibTrans" presStyleCnt="0"/>
      <dgm:spPr/>
    </dgm:pt>
    <dgm:pt modelId="{BAD47517-C014-4507-8BBE-DA36E2AB83A8}" type="pres">
      <dgm:prSet presAssocID="{63CB647A-C238-4D73-ADB9-272979D432CB}" presName="textNode" presStyleLbl="node1" presStyleIdx="3" presStyleCnt="4" custScaleX="50883" custLinFactX="-14324" custLinFactNeighborX="-100000">
        <dgm:presLayoutVars>
          <dgm:bulletEnabled val="1"/>
        </dgm:presLayoutVars>
      </dgm:prSet>
      <dgm:spPr/>
      <dgm:t>
        <a:bodyPr/>
        <a:lstStyle/>
        <a:p>
          <a:endParaRPr lang="en-US"/>
        </a:p>
      </dgm:t>
    </dgm:pt>
  </dgm:ptLst>
  <dgm:cxnLst>
    <dgm:cxn modelId="{598B70D7-18BB-4EC9-8ED4-7D912D590CA5}" srcId="{07A56A96-6030-4A5C-9727-6FF49F210F28}" destId="{8F2480B4-F798-446E-94DD-2AE9C4BFD20A}" srcOrd="1" destOrd="0" parTransId="{075981C5-91AB-4EC7-93FD-2058F7F6D2E7}" sibTransId="{480ACBFC-EE78-4538-9F6F-978ADBD6427A}"/>
    <dgm:cxn modelId="{03C72122-6219-43E5-A65C-E844D44FC8A2}" type="presOf" srcId="{83646559-C22B-4970-A16A-6367ED41F167}" destId="{FB4332B1-39AD-46DE-9F84-6473B176AB2A}" srcOrd="0" destOrd="0" presId="urn:microsoft.com/office/officeart/2005/8/layout/hProcess9"/>
    <dgm:cxn modelId="{6D627902-6475-464D-BF65-3F6927509377}" type="presOf" srcId="{DBDF8969-411E-4966-BBDF-2F860BE67AC3}" destId="{67D1F520-6122-4888-A26A-9546F9237447}" srcOrd="0" destOrd="0" presId="urn:microsoft.com/office/officeart/2005/8/layout/hProcess9"/>
    <dgm:cxn modelId="{65F01E35-652F-40AA-9D2A-68B7BBE64025}" type="presOf" srcId="{07A56A96-6030-4A5C-9727-6FF49F210F28}" destId="{6F6F58D2-D3CC-485B-A9B3-4E0D1DA01A36}" srcOrd="0" destOrd="0" presId="urn:microsoft.com/office/officeart/2005/8/layout/hProcess9"/>
    <dgm:cxn modelId="{5F2D39F6-5B50-46DF-B04D-4449FEE70DAA}" type="presOf" srcId="{63CB647A-C238-4D73-ADB9-272979D432CB}" destId="{BAD47517-C014-4507-8BBE-DA36E2AB83A8}" srcOrd="0" destOrd="0" presId="urn:microsoft.com/office/officeart/2005/8/layout/hProcess9"/>
    <dgm:cxn modelId="{322F2F54-732A-4EB0-8C83-7850A6D1AE9E}" type="presOf" srcId="{8F2480B4-F798-446E-94DD-2AE9C4BFD20A}" destId="{FD1FE09D-23B8-4C97-BB6E-64FB1A7F7B8F}" srcOrd="0" destOrd="0" presId="urn:microsoft.com/office/officeart/2005/8/layout/hProcess9"/>
    <dgm:cxn modelId="{3990C7E6-F380-4B88-81D1-B8328B1F0CF8}" srcId="{07A56A96-6030-4A5C-9727-6FF49F210F28}" destId="{DBDF8969-411E-4966-BBDF-2F860BE67AC3}" srcOrd="0" destOrd="0" parTransId="{51B25D96-EFDC-408D-A283-E9D4830CDF6C}" sibTransId="{8F15993E-A17B-4F6D-8668-BF9A25981E68}"/>
    <dgm:cxn modelId="{A11C3371-ABCF-4D67-BF36-BDE225B894DB}" srcId="{07A56A96-6030-4A5C-9727-6FF49F210F28}" destId="{63CB647A-C238-4D73-ADB9-272979D432CB}" srcOrd="3" destOrd="0" parTransId="{529DF9C6-6B99-4763-A071-4A3C29B32E95}" sibTransId="{24D0B0F1-EC40-4EBF-926B-1C3158DDEFB6}"/>
    <dgm:cxn modelId="{C25F9CEA-6AEB-4948-A56E-966ECDECCFAB}" srcId="{07A56A96-6030-4A5C-9727-6FF49F210F28}" destId="{83646559-C22B-4970-A16A-6367ED41F167}" srcOrd="2" destOrd="0" parTransId="{583F0F74-F86D-4AC8-AA69-6F98E652EC8F}" sibTransId="{E357CC8F-1A00-4608-86EC-1D21DB576254}"/>
    <dgm:cxn modelId="{242D9D57-4C03-44C0-9A0D-2E36D5E61761}" type="presParOf" srcId="{6F6F58D2-D3CC-485B-A9B3-4E0D1DA01A36}" destId="{07863E74-B778-45CC-A61F-04A5D8FA1683}" srcOrd="0" destOrd="0" presId="urn:microsoft.com/office/officeart/2005/8/layout/hProcess9"/>
    <dgm:cxn modelId="{E2682C90-B0FB-4D8F-AEC8-8D27EC99A8BA}" type="presParOf" srcId="{6F6F58D2-D3CC-485B-A9B3-4E0D1DA01A36}" destId="{BA9F1908-24A2-4552-8FA5-008CD3DE5596}" srcOrd="1" destOrd="0" presId="urn:microsoft.com/office/officeart/2005/8/layout/hProcess9"/>
    <dgm:cxn modelId="{D68C89EB-3750-46D5-90C0-F7EAE00E4AE4}" type="presParOf" srcId="{BA9F1908-24A2-4552-8FA5-008CD3DE5596}" destId="{67D1F520-6122-4888-A26A-9546F9237447}" srcOrd="0" destOrd="0" presId="urn:microsoft.com/office/officeart/2005/8/layout/hProcess9"/>
    <dgm:cxn modelId="{D0666496-04E9-469B-AB6F-A59A816AA223}" type="presParOf" srcId="{BA9F1908-24A2-4552-8FA5-008CD3DE5596}" destId="{6C5E439A-24E9-45BE-900D-CA72F3917AC2}" srcOrd="1" destOrd="0" presId="urn:microsoft.com/office/officeart/2005/8/layout/hProcess9"/>
    <dgm:cxn modelId="{0F4F7448-3CEE-497F-89B6-6968C0D29731}" type="presParOf" srcId="{BA9F1908-24A2-4552-8FA5-008CD3DE5596}" destId="{FD1FE09D-23B8-4C97-BB6E-64FB1A7F7B8F}" srcOrd="2" destOrd="0" presId="urn:microsoft.com/office/officeart/2005/8/layout/hProcess9"/>
    <dgm:cxn modelId="{CC5E8804-11E2-48CF-9592-1023F785EE30}" type="presParOf" srcId="{BA9F1908-24A2-4552-8FA5-008CD3DE5596}" destId="{800DA0CD-2A1A-47F9-9372-55128B195DA6}" srcOrd="3" destOrd="0" presId="urn:microsoft.com/office/officeart/2005/8/layout/hProcess9"/>
    <dgm:cxn modelId="{D99A3B4F-CD4F-45F3-A5D4-81CE121F168F}" type="presParOf" srcId="{BA9F1908-24A2-4552-8FA5-008CD3DE5596}" destId="{FB4332B1-39AD-46DE-9F84-6473B176AB2A}" srcOrd="4" destOrd="0" presId="urn:microsoft.com/office/officeart/2005/8/layout/hProcess9"/>
    <dgm:cxn modelId="{D995286E-2615-4A12-AE72-718F3BDB0F0A}" type="presParOf" srcId="{BA9F1908-24A2-4552-8FA5-008CD3DE5596}" destId="{88C6531C-9D57-4FA4-BB1C-8115E081F714}" srcOrd="5" destOrd="0" presId="urn:microsoft.com/office/officeart/2005/8/layout/hProcess9"/>
    <dgm:cxn modelId="{74DE41A6-874D-4EEA-9F94-C283520D5E4E}" type="presParOf" srcId="{BA9F1908-24A2-4552-8FA5-008CD3DE5596}" destId="{BAD47517-C014-4507-8BBE-DA36E2AB83A8}"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A56A96-6030-4A5C-9727-6FF49F210F28}"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DBDF8969-411E-4966-BBDF-2F860BE67AC3}">
      <dgm:prSet phldrT="[Text]"/>
      <dgm:spPr/>
      <dgm:t>
        <a:bodyPr/>
        <a:lstStyle/>
        <a:p>
          <a:r>
            <a:rPr lang="en-US" dirty="0" smtClean="0"/>
            <a:t>Step 1: Process Loans</a:t>
          </a:r>
          <a:endParaRPr lang="en-US" dirty="0"/>
        </a:p>
      </dgm:t>
    </dgm:pt>
    <dgm:pt modelId="{51B25D96-EFDC-408D-A283-E9D4830CDF6C}" type="parTrans" cxnId="{3990C7E6-F380-4B88-81D1-B8328B1F0CF8}">
      <dgm:prSet/>
      <dgm:spPr/>
      <dgm:t>
        <a:bodyPr/>
        <a:lstStyle/>
        <a:p>
          <a:endParaRPr lang="en-US"/>
        </a:p>
      </dgm:t>
    </dgm:pt>
    <dgm:pt modelId="{8F15993E-A17B-4F6D-8668-BF9A25981E68}" type="sibTrans" cxnId="{3990C7E6-F380-4B88-81D1-B8328B1F0CF8}">
      <dgm:prSet/>
      <dgm:spPr/>
      <dgm:t>
        <a:bodyPr/>
        <a:lstStyle/>
        <a:p>
          <a:endParaRPr lang="en-US"/>
        </a:p>
      </dgm:t>
    </dgm:pt>
    <dgm:pt modelId="{8F2480B4-F798-446E-94DD-2AE9C4BFD20A}">
      <dgm:prSet phldrT="[Text]"/>
      <dgm:spPr/>
      <dgm:t>
        <a:bodyPr/>
        <a:lstStyle/>
        <a:p>
          <a:r>
            <a:rPr lang="en-US" dirty="0" smtClean="0"/>
            <a:t>Step 2: Process Loan Dates</a:t>
          </a:r>
          <a:endParaRPr lang="en-US" dirty="0"/>
        </a:p>
      </dgm:t>
    </dgm:pt>
    <dgm:pt modelId="{075981C5-91AB-4EC7-93FD-2058F7F6D2E7}" type="parTrans" cxnId="{598B70D7-18BB-4EC9-8ED4-7D912D590CA5}">
      <dgm:prSet/>
      <dgm:spPr/>
      <dgm:t>
        <a:bodyPr/>
        <a:lstStyle/>
        <a:p>
          <a:endParaRPr lang="en-US"/>
        </a:p>
      </dgm:t>
    </dgm:pt>
    <dgm:pt modelId="{480ACBFC-EE78-4538-9F6F-978ADBD6427A}" type="sibTrans" cxnId="{598B70D7-18BB-4EC9-8ED4-7D912D590CA5}">
      <dgm:prSet/>
      <dgm:spPr/>
      <dgm:t>
        <a:bodyPr/>
        <a:lstStyle/>
        <a:p>
          <a:endParaRPr lang="en-US"/>
        </a:p>
      </dgm:t>
    </dgm:pt>
    <dgm:pt modelId="{83646559-C22B-4970-A16A-6367ED41F167}">
      <dgm:prSet phldrT="[Text]"/>
      <dgm:spPr>
        <a:solidFill>
          <a:srgbClr val="FFC000"/>
        </a:solidFill>
      </dgm:spPr>
      <dgm:t>
        <a:bodyPr/>
        <a:lstStyle/>
        <a:p>
          <a:r>
            <a:rPr lang="en-US" dirty="0" smtClean="0"/>
            <a:t>Step 3: Population Update</a:t>
          </a:r>
          <a:endParaRPr lang="en-US" dirty="0"/>
        </a:p>
      </dgm:t>
    </dgm:pt>
    <dgm:pt modelId="{583F0F74-F86D-4AC8-AA69-6F98E652EC8F}" type="parTrans" cxnId="{C25F9CEA-6AEB-4948-A56E-966ECDECCFAB}">
      <dgm:prSet/>
      <dgm:spPr/>
      <dgm:t>
        <a:bodyPr/>
        <a:lstStyle/>
        <a:p>
          <a:endParaRPr lang="en-US"/>
        </a:p>
      </dgm:t>
    </dgm:pt>
    <dgm:pt modelId="{E357CC8F-1A00-4608-86EC-1D21DB576254}" type="sibTrans" cxnId="{C25F9CEA-6AEB-4948-A56E-966ECDECCFAB}">
      <dgm:prSet/>
      <dgm:spPr/>
      <dgm:t>
        <a:bodyPr/>
        <a:lstStyle/>
        <a:p>
          <a:endParaRPr lang="en-US"/>
        </a:p>
      </dgm:t>
    </dgm:pt>
    <dgm:pt modelId="{63CB647A-C238-4D73-ADB9-272979D432CB}">
      <dgm:prSet phldrT="[Text]"/>
      <dgm:spPr/>
      <dgm:t>
        <a:bodyPr/>
        <a:lstStyle/>
        <a:p>
          <a:r>
            <a:rPr lang="en-US" dirty="0" smtClean="0"/>
            <a:t>Step 4: Process Loans Again</a:t>
          </a:r>
          <a:endParaRPr lang="en-US" dirty="0"/>
        </a:p>
      </dgm:t>
    </dgm:pt>
    <dgm:pt modelId="{529DF9C6-6B99-4763-A071-4A3C29B32E95}" type="parTrans" cxnId="{A11C3371-ABCF-4D67-BF36-BDE225B894DB}">
      <dgm:prSet/>
      <dgm:spPr/>
      <dgm:t>
        <a:bodyPr/>
        <a:lstStyle/>
        <a:p>
          <a:endParaRPr lang="en-US"/>
        </a:p>
      </dgm:t>
    </dgm:pt>
    <dgm:pt modelId="{24D0B0F1-EC40-4EBF-926B-1C3158DDEFB6}" type="sibTrans" cxnId="{A11C3371-ABCF-4D67-BF36-BDE225B894DB}">
      <dgm:prSet/>
      <dgm:spPr/>
      <dgm:t>
        <a:bodyPr/>
        <a:lstStyle/>
        <a:p>
          <a:endParaRPr lang="en-US"/>
        </a:p>
      </dgm:t>
    </dgm:pt>
    <dgm:pt modelId="{6F6F58D2-D3CC-485B-A9B3-4E0D1DA01A36}" type="pres">
      <dgm:prSet presAssocID="{07A56A96-6030-4A5C-9727-6FF49F210F28}" presName="CompostProcess" presStyleCnt="0">
        <dgm:presLayoutVars>
          <dgm:dir/>
          <dgm:resizeHandles val="exact"/>
        </dgm:presLayoutVars>
      </dgm:prSet>
      <dgm:spPr/>
      <dgm:t>
        <a:bodyPr/>
        <a:lstStyle/>
        <a:p>
          <a:endParaRPr lang="en-US"/>
        </a:p>
      </dgm:t>
    </dgm:pt>
    <dgm:pt modelId="{07863E74-B778-45CC-A61F-04A5D8FA1683}" type="pres">
      <dgm:prSet presAssocID="{07A56A96-6030-4A5C-9727-6FF49F210F28}" presName="arrow" presStyleLbl="bgShp" presStyleIdx="0" presStyleCnt="1" custScaleX="117647" custLinFactNeighborX="1388" custLinFactNeighborY="-15371"/>
      <dgm:spPr/>
      <dgm:extLst>
        <a:ext uri="{E40237B7-FDA0-4F09-8148-C483321AD2D9}">
          <dgm14:cNvPr xmlns:dgm14="http://schemas.microsoft.com/office/drawing/2010/diagram" id="0" name="" descr="4 Step loan process flow with step 3 highlighted " title="4 Step loan process flow with step 3 highlighted "/>
        </a:ext>
      </dgm:extLst>
    </dgm:pt>
    <dgm:pt modelId="{BA9F1908-24A2-4552-8FA5-008CD3DE5596}" type="pres">
      <dgm:prSet presAssocID="{07A56A96-6030-4A5C-9727-6FF49F210F28}" presName="linearProcess" presStyleCnt="0"/>
      <dgm:spPr/>
    </dgm:pt>
    <dgm:pt modelId="{67D1F520-6122-4888-A26A-9546F9237447}" type="pres">
      <dgm:prSet presAssocID="{DBDF8969-411E-4966-BBDF-2F860BE67AC3}" presName="textNode" presStyleLbl="node1" presStyleIdx="0" presStyleCnt="4" custScaleX="50883" custLinFactX="-14324" custLinFactNeighborX="-100000">
        <dgm:presLayoutVars>
          <dgm:bulletEnabled val="1"/>
        </dgm:presLayoutVars>
      </dgm:prSet>
      <dgm:spPr/>
      <dgm:t>
        <a:bodyPr/>
        <a:lstStyle/>
        <a:p>
          <a:endParaRPr lang="en-US"/>
        </a:p>
      </dgm:t>
    </dgm:pt>
    <dgm:pt modelId="{6C5E439A-24E9-45BE-900D-CA72F3917AC2}" type="pres">
      <dgm:prSet presAssocID="{8F15993E-A17B-4F6D-8668-BF9A25981E68}" presName="sibTrans" presStyleCnt="0"/>
      <dgm:spPr/>
    </dgm:pt>
    <dgm:pt modelId="{FD1FE09D-23B8-4C97-BB6E-64FB1A7F7B8F}" type="pres">
      <dgm:prSet presAssocID="{8F2480B4-F798-446E-94DD-2AE9C4BFD20A}" presName="textNode" presStyleLbl="node1" presStyleIdx="1" presStyleCnt="4" custScaleX="50883" custLinFactX="-14324" custLinFactNeighborX="-100000">
        <dgm:presLayoutVars>
          <dgm:bulletEnabled val="1"/>
        </dgm:presLayoutVars>
      </dgm:prSet>
      <dgm:spPr/>
      <dgm:t>
        <a:bodyPr/>
        <a:lstStyle/>
        <a:p>
          <a:endParaRPr lang="en-US"/>
        </a:p>
      </dgm:t>
    </dgm:pt>
    <dgm:pt modelId="{800DA0CD-2A1A-47F9-9372-55128B195DA6}" type="pres">
      <dgm:prSet presAssocID="{480ACBFC-EE78-4538-9F6F-978ADBD6427A}" presName="sibTrans" presStyleCnt="0"/>
      <dgm:spPr/>
    </dgm:pt>
    <dgm:pt modelId="{FB4332B1-39AD-46DE-9F84-6473B176AB2A}" type="pres">
      <dgm:prSet presAssocID="{83646559-C22B-4970-A16A-6367ED41F167}" presName="textNode" presStyleLbl="node1" presStyleIdx="2" presStyleCnt="4" custScaleX="50883" custLinFactX="-14324" custLinFactNeighborX="-100000">
        <dgm:presLayoutVars>
          <dgm:bulletEnabled val="1"/>
        </dgm:presLayoutVars>
      </dgm:prSet>
      <dgm:spPr/>
      <dgm:t>
        <a:bodyPr/>
        <a:lstStyle/>
        <a:p>
          <a:endParaRPr lang="en-US"/>
        </a:p>
      </dgm:t>
    </dgm:pt>
    <dgm:pt modelId="{88C6531C-9D57-4FA4-BB1C-8115E081F714}" type="pres">
      <dgm:prSet presAssocID="{E357CC8F-1A00-4608-86EC-1D21DB576254}" presName="sibTrans" presStyleCnt="0"/>
      <dgm:spPr/>
    </dgm:pt>
    <dgm:pt modelId="{BAD47517-C014-4507-8BBE-DA36E2AB83A8}" type="pres">
      <dgm:prSet presAssocID="{63CB647A-C238-4D73-ADB9-272979D432CB}" presName="textNode" presStyleLbl="node1" presStyleIdx="3" presStyleCnt="4" custScaleX="50883" custLinFactX="-14324" custLinFactNeighborX="-100000">
        <dgm:presLayoutVars>
          <dgm:bulletEnabled val="1"/>
        </dgm:presLayoutVars>
      </dgm:prSet>
      <dgm:spPr/>
      <dgm:t>
        <a:bodyPr/>
        <a:lstStyle/>
        <a:p>
          <a:endParaRPr lang="en-US"/>
        </a:p>
      </dgm:t>
    </dgm:pt>
  </dgm:ptLst>
  <dgm:cxnLst>
    <dgm:cxn modelId="{598B70D7-18BB-4EC9-8ED4-7D912D590CA5}" srcId="{07A56A96-6030-4A5C-9727-6FF49F210F28}" destId="{8F2480B4-F798-446E-94DD-2AE9C4BFD20A}" srcOrd="1" destOrd="0" parTransId="{075981C5-91AB-4EC7-93FD-2058F7F6D2E7}" sibTransId="{480ACBFC-EE78-4538-9F6F-978ADBD6427A}"/>
    <dgm:cxn modelId="{03C72122-6219-43E5-A65C-E844D44FC8A2}" type="presOf" srcId="{83646559-C22B-4970-A16A-6367ED41F167}" destId="{FB4332B1-39AD-46DE-9F84-6473B176AB2A}" srcOrd="0" destOrd="0" presId="urn:microsoft.com/office/officeart/2005/8/layout/hProcess9"/>
    <dgm:cxn modelId="{6D627902-6475-464D-BF65-3F6927509377}" type="presOf" srcId="{DBDF8969-411E-4966-BBDF-2F860BE67AC3}" destId="{67D1F520-6122-4888-A26A-9546F9237447}" srcOrd="0" destOrd="0" presId="urn:microsoft.com/office/officeart/2005/8/layout/hProcess9"/>
    <dgm:cxn modelId="{65F01E35-652F-40AA-9D2A-68B7BBE64025}" type="presOf" srcId="{07A56A96-6030-4A5C-9727-6FF49F210F28}" destId="{6F6F58D2-D3CC-485B-A9B3-4E0D1DA01A36}" srcOrd="0" destOrd="0" presId="urn:microsoft.com/office/officeart/2005/8/layout/hProcess9"/>
    <dgm:cxn modelId="{5F2D39F6-5B50-46DF-B04D-4449FEE70DAA}" type="presOf" srcId="{63CB647A-C238-4D73-ADB9-272979D432CB}" destId="{BAD47517-C014-4507-8BBE-DA36E2AB83A8}" srcOrd="0" destOrd="0" presId="urn:microsoft.com/office/officeart/2005/8/layout/hProcess9"/>
    <dgm:cxn modelId="{322F2F54-732A-4EB0-8C83-7850A6D1AE9E}" type="presOf" srcId="{8F2480B4-F798-446E-94DD-2AE9C4BFD20A}" destId="{FD1FE09D-23B8-4C97-BB6E-64FB1A7F7B8F}" srcOrd="0" destOrd="0" presId="urn:microsoft.com/office/officeart/2005/8/layout/hProcess9"/>
    <dgm:cxn modelId="{3990C7E6-F380-4B88-81D1-B8328B1F0CF8}" srcId="{07A56A96-6030-4A5C-9727-6FF49F210F28}" destId="{DBDF8969-411E-4966-BBDF-2F860BE67AC3}" srcOrd="0" destOrd="0" parTransId="{51B25D96-EFDC-408D-A283-E9D4830CDF6C}" sibTransId="{8F15993E-A17B-4F6D-8668-BF9A25981E68}"/>
    <dgm:cxn modelId="{A11C3371-ABCF-4D67-BF36-BDE225B894DB}" srcId="{07A56A96-6030-4A5C-9727-6FF49F210F28}" destId="{63CB647A-C238-4D73-ADB9-272979D432CB}" srcOrd="3" destOrd="0" parTransId="{529DF9C6-6B99-4763-A071-4A3C29B32E95}" sibTransId="{24D0B0F1-EC40-4EBF-926B-1C3158DDEFB6}"/>
    <dgm:cxn modelId="{C25F9CEA-6AEB-4948-A56E-966ECDECCFAB}" srcId="{07A56A96-6030-4A5C-9727-6FF49F210F28}" destId="{83646559-C22B-4970-A16A-6367ED41F167}" srcOrd="2" destOrd="0" parTransId="{583F0F74-F86D-4AC8-AA69-6F98E652EC8F}" sibTransId="{E357CC8F-1A00-4608-86EC-1D21DB576254}"/>
    <dgm:cxn modelId="{242D9D57-4C03-44C0-9A0D-2E36D5E61761}" type="presParOf" srcId="{6F6F58D2-D3CC-485B-A9B3-4E0D1DA01A36}" destId="{07863E74-B778-45CC-A61F-04A5D8FA1683}" srcOrd="0" destOrd="0" presId="urn:microsoft.com/office/officeart/2005/8/layout/hProcess9"/>
    <dgm:cxn modelId="{E2682C90-B0FB-4D8F-AEC8-8D27EC99A8BA}" type="presParOf" srcId="{6F6F58D2-D3CC-485B-A9B3-4E0D1DA01A36}" destId="{BA9F1908-24A2-4552-8FA5-008CD3DE5596}" srcOrd="1" destOrd="0" presId="urn:microsoft.com/office/officeart/2005/8/layout/hProcess9"/>
    <dgm:cxn modelId="{D68C89EB-3750-46D5-90C0-F7EAE00E4AE4}" type="presParOf" srcId="{BA9F1908-24A2-4552-8FA5-008CD3DE5596}" destId="{67D1F520-6122-4888-A26A-9546F9237447}" srcOrd="0" destOrd="0" presId="urn:microsoft.com/office/officeart/2005/8/layout/hProcess9"/>
    <dgm:cxn modelId="{D0666496-04E9-469B-AB6F-A59A816AA223}" type="presParOf" srcId="{BA9F1908-24A2-4552-8FA5-008CD3DE5596}" destId="{6C5E439A-24E9-45BE-900D-CA72F3917AC2}" srcOrd="1" destOrd="0" presId="urn:microsoft.com/office/officeart/2005/8/layout/hProcess9"/>
    <dgm:cxn modelId="{0F4F7448-3CEE-497F-89B6-6968C0D29731}" type="presParOf" srcId="{BA9F1908-24A2-4552-8FA5-008CD3DE5596}" destId="{FD1FE09D-23B8-4C97-BB6E-64FB1A7F7B8F}" srcOrd="2" destOrd="0" presId="urn:microsoft.com/office/officeart/2005/8/layout/hProcess9"/>
    <dgm:cxn modelId="{CC5E8804-11E2-48CF-9592-1023F785EE30}" type="presParOf" srcId="{BA9F1908-24A2-4552-8FA5-008CD3DE5596}" destId="{800DA0CD-2A1A-47F9-9372-55128B195DA6}" srcOrd="3" destOrd="0" presId="urn:microsoft.com/office/officeart/2005/8/layout/hProcess9"/>
    <dgm:cxn modelId="{D99A3B4F-CD4F-45F3-A5D4-81CE121F168F}" type="presParOf" srcId="{BA9F1908-24A2-4552-8FA5-008CD3DE5596}" destId="{FB4332B1-39AD-46DE-9F84-6473B176AB2A}" srcOrd="4" destOrd="0" presId="urn:microsoft.com/office/officeart/2005/8/layout/hProcess9"/>
    <dgm:cxn modelId="{D995286E-2615-4A12-AE72-718F3BDB0F0A}" type="presParOf" srcId="{BA9F1908-24A2-4552-8FA5-008CD3DE5596}" destId="{88C6531C-9D57-4FA4-BB1C-8115E081F714}" srcOrd="5" destOrd="0" presId="urn:microsoft.com/office/officeart/2005/8/layout/hProcess9"/>
    <dgm:cxn modelId="{74DE41A6-874D-4EEA-9F94-C283520D5E4E}" type="presParOf" srcId="{BA9F1908-24A2-4552-8FA5-008CD3DE5596}" destId="{BAD47517-C014-4507-8BBE-DA36E2AB83A8}"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A56A96-6030-4A5C-9727-6FF49F210F28}"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DBDF8969-411E-4966-BBDF-2F860BE67AC3}">
      <dgm:prSet phldrT="[Text]"/>
      <dgm:spPr/>
      <dgm:t>
        <a:bodyPr/>
        <a:lstStyle/>
        <a:p>
          <a:r>
            <a:rPr lang="en-US" dirty="0" smtClean="0"/>
            <a:t>Step 1: Process Loans</a:t>
          </a:r>
          <a:endParaRPr lang="en-US" dirty="0"/>
        </a:p>
      </dgm:t>
    </dgm:pt>
    <dgm:pt modelId="{51B25D96-EFDC-408D-A283-E9D4830CDF6C}" type="parTrans" cxnId="{3990C7E6-F380-4B88-81D1-B8328B1F0CF8}">
      <dgm:prSet/>
      <dgm:spPr/>
      <dgm:t>
        <a:bodyPr/>
        <a:lstStyle/>
        <a:p>
          <a:endParaRPr lang="en-US"/>
        </a:p>
      </dgm:t>
    </dgm:pt>
    <dgm:pt modelId="{8F15993E-A17B-4F6D-8668-BF9A25981E68}" type="sibTrans" cxnId="{3990C7E6-F380-4B88-81D1-B8328B1F0CF8}">
      <dgm:prSet/>
      <dgm:spPr/>
      <dgm:t>
        <a:bodyPr/>
        <a:lstStyle/>
        <a:p>
          <a:endParaRPr lang="en-US"/>
        </a:p>
      </dgm:t>
    </dgm:pt>
    <dgm:pt modelId="{8F2480B4-F798-446E-94DD-2AE9C4BFD20A}">
      <dgm:prSet phldrT="[Text]"/>
      <dgm:spPr/>
      <dgm:t>
        <a:bodyPr/>
        <a:lstStyle/>
        <a:p>
          <a:r>
            <a:rPr lang="en-US" dirty="0" smtClean="0"/>
            <a:t>Step 2: Process Loan Dates</a:t>
          </a:r>
          <a:endParaRPr lang="en-US" dirty="0"/>
        </a:p>
      </dgm:t>
    </dgm:pt>
    <dgm:pt modelId="{075981C5-91AB-4EC7-93FD-2058F7F6D2E7}" type="parTrans" cxnId="{598B70D7-18BB-4EC9-8ED4-7D912D590CA5}">
      <dgm:prSet/>
      <dgm:spPr/>
      <dgm:t>
        <a:bodyPr/>
        <a:lstStyle/>
        <a:p>
          <a:endParaRPr lang="en-US"/>
        </a:p>
      </dgm:t>
    </dgm:pt>
    <dgm:pt modelId="{480ACBFC-EE78-4538-9F6F-978ADBD6427A}" type="sibTrans" cxnId="{598B70D7-18BB-4EC9-8ED4-7D912D590CA5}">
      <dgm:prSet/>
      <dgm:spPr/>
      <dgm:t>
        <a:bodyPr/>
        <a:lstStyle/>
        <a:p>
          <a:endParaRPr lang="en-US"/>
        </a:p>
      </dgm:t>
    </dgm:pt>
    <dgm:pt modelId="{83646559-C22B-4970-A16A-6367ED41F167}">
      <dgm:prSet phldrT="[Text]"/>
      <dgm:spPr/>
      <dgm:t>
        <a:bodyPr/>
        <a:lstStyle/>
        <a:p>
          <a:r>
            <a:rPr lang="en-US" dirty="0" smtClean="0"/>
            <a:t>Step 3: Population Update</a:t>
          </a:r>
          <a:endParaRPr lang="en-US" dirty="0"/>
        </a:p>
      </dgm:t>
    </dgm:pt>
    <dgm:pt modelId="{583F0F74-F86D-4AC8-AA69-6F98E652EC8F}" type="parTrans" cxnId="{C25F9CEA-6AEB-4948-A56E-966ECDECCFAB}">
      <dgm:prSet/>
      <dgm:spPr/>
      <dgm:t>
        <a:bodyPr/>
        <a:lstStyle/>
        <a:p>
          <a:endParaRPr lang="en-US"/>
        </a:p>
      </dgm:t>
    </dgm:pt>
    <dgm:pt modelId="{E357CC8F-1A00-4608-86EC-1D21DB576254}" type="sibTrans" cxnId="{C25F9CEA-6AEB-4948-A56E-966ECDECCFAB}">
      <dgm:prSet/>
      <dgm:spPr/>
      <dgm:t>
        <a:bodyPr/>
        <a:lstStyle/>
        <a:p>
          <a:endParaRPr lang="en-US"/>
        </a:p>
      </dgm:t>
    </dgm:pt>
    <dgm:pt modelId="{63CB647A-C238-4D73-ADB9-272979D432CB}">
      <dgm:prSet phldrT="[Text]"/>
      <dgm:spPr>
        <a:solidFill>
          <a:srgbClr val="FFC000"/>
        </a:solidFill>
      </dgm:spPr>
      <dgm:t>
        <a:bodyPr/>
        <a:lstStyle/>
        <a:p>
          <a:r>
            <a:rPr lang="en-US" dirty="0" smtClean="0"/>
            <a:t>Step 4: Process Loans Again</a:t>
          </a:r>
          <a:endParaRPr lang="en-US" dirty="0"/>
        </a:p>
      </dgm:t>
    </dgm:pt>
    <dgm:pt modelId="{529DF9C6-6B99-4763-A071-4A3C29B32E95}" type="parTrans" cxnId="{A11C3371-ABCF-4D67-BF36-BDE225B894DB}">
      <dgm:prSet/>
      <dgm:spPr/>
      <dgm:t>
        <a:bodyPr/>
        <a:lstStyle/>
        <a:p>
          <a:endParaRPr lang="en-US"/>
        </a:p>
      </dgm:t>
    </dgm:pt>
    <dgm:pt modelId="{24D0B0F1-EC40-4EBF-926B-1C3158DDEFB6}" type="sibTrans" cxnId="{A11C3371-ABCF-4D67-BF36-BDE225B894DB}">
      <dgm:prSet/>
      <dgm:spPr/>
      <dgm:t>
        <a:bodyPr/>
        <a:lstStyle/>
        <a:p>
          <a:endParaRPr lang="en-US"/>
        </a:p>
      </dgm:t>
    </dgm:pt>
    <dgm:pt modelId="{6F6F58D2-D3CC-485B-A9B3-4E0D1DA01A36}" type="pres">
      <dgm:prSet presAssocID="{07A56A96-6030-4A5C-9727-6FF49F210F28}" presName="CompostProcess" presStyleCnt="0">
        <dgm:presLayoutVars>
          <dgm:dir/>
          <dgm:resizeHandles val="exact"/>
        </dgm:presLayoutVars>
      </dgm:prSet>
      <dgm:spPr/>
      <dgm:t>
        <a:bodyPr/>
        <a:lstStyle/>
        <a:p>
          <a:endParaRPr lang="en-US"/>
        </a:p>
      </dgm:t>
    </dgm:pt>
    <dgm:pt modelId="{07863E74-B778-45CC-A61F-04A5D8FA1683}" type="pres">
      <dgm:prSet presAssocID="{07A56A96-6030-4A5C-9727-6FF49F210F28}" presName="arrow" presStyleLbl="bgShp" presStyleIdx="0" presStyleCnt="1" custScaleX="117647" custLinFactNeighborX="1388" custLinFactNeighborY="-15371"/>
      <dgm:spPr/>
      <dgm:extLst>
        <a:ext uri="{E40237B7-FDA0-4F09-8148-C483321AD2D9}">
          <dgm14:cNvPr xmlns:dgm14="http://schemas.microsoft.com/office/drawing/2010/diagram" id="0" name="" descr="4 step loan process flow with step 4 highlighted" title="4 step loan process flow "/>
        </a:ext>
      </dgm:extLst>
    </dgm:pt>
    <dgm:pt modelId="{BA9F1908-24A2-4552-8FA5-008CD3DE5596}" type="pres">
      <dgm:prSet presAssocID="{07A56A96-6030-4A5C-9727-6FF49F210F28}" presName="linearProcess" presStyleCnt="0"/>
      <dgm:spPr/>
    </dgm:pt>
    <dgm:pt modelId="{67D1F520-6122-4888-A26A-9546F9237447}" type="pres">
      <dgm:prSet presAssocID="{DBDF8969-411E-4966-BBDF-2F860BE67AC3}" presName="textNode" presStyleLbl="node1" presStyleIdx="0" presStyleCnt="4" custScaleX="50883" custLinFactX="-14324" custLinFactNeighborX="-100000">
        <dgm:presLayoutVars>
          <dgm:bulletEnabled val="1"/>
        </dgm:presLayoutVars>
      </dgm:prSet>
      <dgm:spPr/>
      <dgm:t>
        <a:bodyPr/>
        <a:lstStyle/>
        <a:p>
          <a:endParaRPr lang="en-US"/>
        </a:p>
      </dgm:t>
    </dgm:pt>
    <dgm:pt modelId="{6C5E439A-24E9-45BE-900D-CA72F3917AC2}" type="pres">
      <dgm:prSet presAssocID="{8F15993E-A17B-4F6D-8668-BF9A25981E68}" presName="sibTrans" presStyleCnt="0"/>
      <dgm:spPr/>
    </dgm:pt>
    <dgm:pt modelId="{FD1FE09D-23B8-4C97-BB6E-64FB1A7F7B8F}" type="pres">
      <dgm:prSet presAssocID="{8F2480B4-F798-446E-94DD-2AE9C4BFD20A}" presName="textNode" presStyleLbl="node1" presStyleIdx="1" presStyleCnt="4" custScaleX="50883" custLinFactX="-14324" custLinFactNeighborX="-100000">
        <dgm:presLayoutVars>
          <dgm:bulletEnabled val="1"/>
        </dgm:presLayoutVars>
      </dgm:prSet>
      <dgm:spPr/>
      <dgm:t>
        <a:bodyPr/>
        <a:lstStyle/>
        <a:p>
          <a:endParaRPr lang="en-US"/>
        </a:p>
      </dgm:t>
    </dgm:pt>
    <dgm:pt modelId="{800DA0CD-2A1A-47F9-9372-55128B195DA6}" type="pres">
      <dgm:prSet presAssocID="{480ACBFC-EE78-4538-9F6F-978ADBD6427A}" presName="sibTrans" presStyleCnt="0"/>
      <dgm:spPr/>
    </dgm:pt>
    <dgm:pt modelId="{FB4332B1-39AD-46DE-9F84-6473B176AB2A}" type="pres">
      <dgm:prSet presAssocID="{83646559-C22B-4970-A16A-6367ED41F167}" presName="textNode" presStyleLbl="node1" presStyleIdx="2" presStyleCnt="4" custScaleX="50883" custLinFactX="-14324" custLinFactNeighborX="-100000">
        <dgm:presLayoutVars>
          <dgm:bulletEnabled val="1"/>
        </dgm:presLayoutVars>
      </dgm:prSet>
      <dgm:spPr/>
      <dgm:t>
        <a:bodyPr/>
        <a:lstStyle/>
        <a:p>
          <a:endParaRPr lang="en-US"/>
        </a:p>
      </dgm:t>
    </dgm:pt>
    <dgm:pt modelId="{88C6531C-9D57-4FA4-BB1C-8115E081F714}" type="pres">
      <dgm:prSet presAssocID="{E357CC8F-1A00-4608-86EC-1D21DB576254}" presName="sibTrans" presStyleCnt="0"/>
      <dgm:spPr/>
    </dgm:pt>
    <dgm:pt modelId="{BAD47517-C014-4507-8BBE-DA36E2AB83A8}" type="pres">
      <dgm:prSet presAssocID="{63CB647A-C238-4D73-ADB9-272979D432CB}" presName="textNode" presStyleLbl="node1" presStyleIdx="3" presStyleCnt="4" custScaleX="50883" custLinFactX="-14324" custLinFactNeighborX="-100000">
        <dgm:presLayoutVars>
          <dgm:bulletEnabled val="1"/>
        </dgm:presLayoutVars>
      </dgm:prSet>
      <dgm:spPr/>
      <dgm:t>
        <a:bodyPr/>
        <a:lstStyle/>
        <a:p>
          <a:endParaRPr lang="en-US"/>
        </a:p>
      </dgm:t>
    </dgm:pt>
  </dgm:ptLst>
  <dgm:cxnLst>
    <dgm:cxn modelId="{598B70D7-18BB-4EC9-8ED4-7D912D590CA5}" srcId="{07A56A96-6030-4A5C-9727-6FF49F210F28}" destId="{8F2480B4-F798-446E-94DD-2AE9C4BFD20A}" srcOrd="1" destOrd="0" parTransId="{075981C5-91AB-4EC7-93FD-2058F7F6D2E7}" sibTransId="{480ACBFC-EE78-4538-9F6F-978ADBD6427A}"/>
    <dgm:cxn modelId="{03C72122-6219-43E5-A65C-E844D44FC8A2}" type="presOf" srcId="{83646559-C22B-4970-A16A-6367ED41F167}" destId="{FB4332B1-39AD-46DE-9F84-6473B176AB2A}" srcOrd="0" destOrd="0" presId="urn:microsoft.com/office/officeart/2005/8/layout/hProcess9"/>
    <dgm:cxn modelId="{6D627902-6475-464D-BF65-3F6927509377}" type="presOf" srcId="{DBDF8969-411E-4966-BBDF-2F860BE67AC3}" destId="{67D1F520-6122-4888-A26A-9546F9237447}" srcOrd="0" destOrd="0" presId="urn:microsoft.com/office/officeart/2005/8/layout/hProcess9"/>
    <dgm:cxn modelId="{65F01E35-652F-40AA-9D2A-68B7BBE64025}" type="presOf" srcId="{07A56A96-6030-4A5C-9727-6FF49F210F28}" destId="{6F6F58D2-D3CC-485B-A9B3-4E0D1DA01A36}" srcOrd="0" destOrd="0" presId="urn:microsoft.com/office/officeart/2005/8/layout/hProcess9"/>
    <dgm:cxn modelId="{5F2D39F6-5B50-46DF-B04D-4449FEE70DAA}" type="presOf" srcId="{63CB647A-C238-4D73-ADB9-272979D432CB}" destId="{BAD47517-C014-4507-8BBE-DA36E2AB83A8}" srcOrd="0" destOrd="0" presId="urn:microsoft.com/office/officeart/2005/8/layout/hProcess9"/>
    <dgm:cxn modelId="{322F2F54-732A-4EB0-8C83-7850A6D1AE9E}" type="presOf" srcId="{8F2480B4-F798-446E-94DD-2AE9C4BFD20A}" destId="{FD1FE09D-23B8-4C97-BB6E-64FB1A7F7B8F}" srcOrd="0" destOrd="0" presId="urn:microsoft.com/office/officeart/2005/8/layout/hProcess9"/>
    <dgm:cxn modelId="{3990C7E6-F380-4B88-81D1-B8328B1F0CF8}" srcId="{07A56A96-6030-4A5C-9727-6FF49F210F28}" destId="{DBDF8969-411E-4966-BBDF-2F860BE67AC3}" srcOrd="0" destOrd="0" parTransId="{51B25D96-EFDC-408D-A283-E9D4830CDF6C}" sibTransId="{8F15993E-A17B-4F6D-8668-BF9A25981E68}"/>
    <dgm:cxn modelId="{A11C3371-ABCF-4D67-BF36-BDE225B894DB}" srcId="{07A56A96-6030-4A5C-9727-6FF49F210F28}" destId="{63CB647A-C238-4D73-ADB9-272979D432CB}" srcOrd="3" destOrd="0" parTransId="{529DF9C6-6B99-4763-A071-4A3C29B32E95}" sibTransId="{24D0B0F1-EC40-4EBF-926B-1C3158DDEFB6}"/>
    <dgm:cxn modelId="{C25F9CEA-6AEB-4948-A56E-966ECDECCFAB}" srcId="{07A56A96-6030-4A5C-9727-6FF49F210F28}" destId="{83646559-C22B-4970-A16A-6367ED41F167}" srcOrd="2" destOrd="0" parTransId="{583F0F74-F86D-4AC8-AA69-6F98E652EC8F}" sibTransId="{E357CC8F-1A00-4608-86EC-1D21DB576254}"/>
    <dgm:cxn modelId="{242D9D57-4C03-44C0-9A0D-2E36D5E61761}" type="presParOf" srcId="{6F6F58D2-D3CC-485B-A9B3-4E0D1DA01A36}" destId="{07863E74-B778-45CC-A61F-04A5D8FA1683}" srcOrd="0" destOrd="0" presId="urn:microsoft.com/office/officeart/2005/8/layout/hProcess9"/>
    <dgm:cxn modelId="{E2682C90-B0FB-4D8F-AEC8-8D27EC99A8BA}" type="presParOf" srcId="{6F6F58D2-D3CC-485B-A9B3-4E0D1DA01A36}" destId="{BA9F1908-24A2-4552-8FA5-008CD3DE5596}" srcOrd="1" destOrd="0" presId="urn:microsoft.com/office/officeart/2005/8/layout/hProcess9"/>
    <dgm:cxn modelId="{D68C89EB-3750-46D5-90C0-F7EAE00E4AE4}" type="presParOf" srcId="{BA9F1908-24A2-4552-8FA5-008CD3DE5596}" destId="{67D1F520-6122-4888-A26A-9546F9237447}" srcOrd="0" destOrd="0" presId="urn:microsoft.com/office/officeart/2005/8/layout/hProcess9"/>
    <dgm:cxn modelId="{D0666496-04E9-469B-AB6F-A59A816AA223}" type="presParOf" srcId="{BA9F1908-24A2-4552-8FA5-008CD3DE5596}" destId="{6C5E439A-24E9-45BE-900D-CA72F3917AC2}" srcOrd="1" destOrd="0" presId="urn:microsoft.com/office/officeart/2005/8/layout/hProcess9"/>
    <dgm:cxn modelId="{0F4F7448-3CEE-497F-89B6-6968C0D29731}" type="presParOf" srcId="{BA9F1908-24A2-4552-8FA5-008CD3DE5596}" destId="{FD1FE09D-23B8-4C97-BB6E-64FB1A7F7B8F}" srcOrd="2" destOrd="0" presId="urn:microsoft.com/office/officeart/2005/8/layout/hProcess9"/>
    <dgm:cxn modelId="{CC5E8804-11E2-48CF-9592-1023F785EE30}" type="presParOf" srcId="{BA9F1908-24A2-4552-8FA5-008CD3DE5596}" destId="{800DA0CD-2A1A-47F9-9372-55128B195DA6}" srcOrd="3" destOrd="0" presId="urn:microsoft.com/office/officeart/2005/8/layout/hProcess9"/>
    <dgm:cxn modelId="{D99A3B4F-CD4F-45F3-A5D4-81CE121F168F}" type="presParOf" srcId="{BA9F1908-24A2-4552-8FA5-008CD3DE5596}" destId="{FB4332B1-39AD-46DE-9F84-6473B176AB2A}" srcOrd="4" destOrd="0" presId="urn:microsoft.com/office/officeart/2005/8/layout/hProcess9"/>
    <dgm:cxn modelId="{D995286E-2615-4A12-AE72-718F3BDB0F0A}" type="presParOf" srcId="{BA9F1908-24A2-4552-8FA5-008CD3DE5596}" destId="{88C6531C-9D57-4FA4-BB1C-8115E081F714}" srcOrd="5" destOrd="0" presId="urn:microsoft.com/office/officeart/2005/8/layout/hProcess9"/>
    <dgm:cxn modelId="{74DE41A6-874D-4EEA-9F94-C283520D5E4E}" type="presParOf" srcId="{BA9F1908-24A2-4552-8FA5-008CD3DE5596}" destId="{BAD47517-C014-4507-8BBE-DA36E2AB83A8}"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pt>
    <dgm:pt modelId="{271DDC46-BC34-4C22-9338-40756B2EABCC}">
      <dgm:prSet phldrT="[Text]"/>
      <dgm:spPr>
        <a:solidFill>
          <a:srgbClr val="0070C0"/>
        </a:solidFill>
        <a:ln>
          <a:solidFill>
            <a:srgbClr val="0070C0"/>
          </a:solidFill>
        </a:ln>
      </dgm:spPr>
      <dgm:t>
        <a:bodyPr/>
        <a:lstStyle/>
        <a:p>
          <a:r>
            <a:rPr lang="en-US" b="0" dirty="0" smtClean="0"/>
            <a:t>Step 1: </a:t>
          </a:r>
          <a:r>
            <a:rPr lang="en-US" b="0" dirty="0" smtClean="0"/>
            <a:t>Originate Loans</a:t>
          </a:r>
          <a:endParaRPr lang="en-US" b="0" dirty="0"/>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a:solidFill>
          <a:srgbClr val="FFC000"/>
        </a:solidFill>
        <a:ln>
          <a:solidFill>
            <a:srgbClr val="FFC000"/>
          </a:solidFill>
        </a:ln>
      </dgm:spPr>
      <dgm:t>
        <a:bodyPr/>
        <a:lstStyle/>
        <a:p>
          <a:r>
            <a:rPr lang="en-US" b="1" dirty="0" smtClean="0"/>
            <a:t>Step 2: </a:t>
          </a:r>
          <a:r>
            <a:rPr lang="en-US" b="1" dirty="0" smtClean="0"/>
            <a:t>Generate Direct Loan Data</a:t>
          </a:r>
          <a:endParaRPr lang="en-US" dirty="0"/>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dgm:t>
        <a:bodyPr/>
        <a:lstStyle/>
        <a:p>
          <a:r>
            <a:rPr lang="en-US" b="0" dirty="0" smtClean="0"/>
            <a:t>Step 3:  </a:t>
          </a:r>
          <a:r>
            <a:rPr lang="en-US" b="0" dirty="0" smtClean="0"/>
            <a:t>Download Process</a:t>
          </a:r>
          <a:endParaRPr lang="en-US" b="0" dirty="0"/>
        </a:p>
      </dgm:t>
    </dgm:pt>
    <dgm:pt modelId="{E76CABA0-3C30-4AEC-868A-776BACD00B3E}" type="parTrans" cxnId="{4665131D-A18B-48FB-9FB6-7E4881577EE8}">
      <dgm:prSet/>
      <dgm:spPr/>
      <dgm:t>
        <a:bodyPr/>
        <a:lstStyle/>
        <a:p>
          <a:endParaRPr lang="en-US"/>
        </a:p>
      </dgm:t>
    </dgm:pt>
    <dgm:pt modelId="{0C2203BA-DB3D-4B18-9B82-59A406DDDDB5}" type="sibTrans" cxnId="{4665131D-A18B-48FB-9FB6-7E4881577EE8}">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3">
        <dgm:presLayoutVars>
          <dgm:bulletEnabled val="1"/>
        </dgm:presLayoutVars>
      </dgm:prSet>
      <dgm:spPr/>
      <dgm:t>
        <a:bodyPr/>
        <a:lstStyle/>
        <a:p>
          <a:endParaRPr lang="en-US"/>
        </a:p>
      </dgm:t>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3">
        <dgm:presLayoutVars>
          <dgm:bulletEnabled val="1"/>
        </dgm:presLayoutVars>
      </dgm:prSet>
      <dgm:spPr/>
      <dgm:t>
        <a:bodyPr/>
        <a:lstStyle/>
        <a:p>
          <a:endParaRPr lang="en-US"/>
        </a:p>
      </dgm:t>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3">
        <dgm:presLayoutVars>
          <dgm:bulletEnabled val="1"/>
        </dgm:presLayoutVars>
      </dgm:prSet>
      <dgm:spPr/>
      <dgm:t>
        <a:bodyPr/>
        <a:lstStyle/>
        <a:p>
          <a:endParaRPr lang="en-US"/>
        </a:p>
      </dgm:t>
    </dgm:pt>
  </dgm:ptLst>
  <dgm:cxnLst>
    <dgm:cxn modelId="{4665131D-A18B-48FB-9FB6-7E4881577EE8}" srcId="{1C7648D5-25B0-483F-9CBC-048735DDE692}" destId="{E5F25171-371A-4FB0-BE92-72288DE7DC0C}" srcOrd="2" destOrd="0" parTransId="{E76CABA0-3C30-4AEC-868A-776BACD00B3E}" sibTransId="{0C2203BA-DB3D-4B18-9B82-59A406DDDDB5}"/>
    <dgm:cxn modelId="{5F672060-60B4-4D11-B31A-5D0F0756054A}" type="presOf" srcId="{31FB84C5-EEFE-449C-AA45-E3BBB2C62D54}" destId="{8254774E-2048-458A-967A-6F55C8FB5055}" srcOrd="0" destOrd="0" presId="urn:microsoft.com/office/officeart/2005/8/layout/hProcess9"/>
    <dgm:cxn modelId="{8B45F17F-F0FC-4FEC-BB03-94755E48025F}" srcId="{1C7648D5-25B0-483F-9CBC-048735DDE692}" destId="{31FB84C5-EEFE-449C-AA45-E3BBB2C62D54}" srcOrd="1" destOrd="0" parTransId="{6F78CC53-8E67-4D73-BA32-DE811C2F0191}" sibTransId="{C7FEA775-3690-4A58-A997-45BC574ABE9D}"/>
    <dgm:cxn modelId="{E67F0565-B91B-41AE-98C0-4DE0C5EDA711}" type="presOf" srcId="{1C7648D5-25B0-483F-9CBC-048735DDE692}" destId="{BB73E8C4-7680-4080-8AD4-59D47561051B}" srcOrd="0" destOrd="0" presId="urn:microsoft.com/office/officeart/2005/8/layout/hProcess9"/>
    <dgm:cxn modelId="{4A907DEC-FF70-4E45-8D09-88FEE20B6500}" srcId="{1C7648D5-25B0-483F-9CBC-048735DDE692}" destId="{271DDC46-BC34-4C22-9338-40756B2EABCC}" srcOrd="0" destOrd="0" parTransId="{3153B4E4-EF27-418E-B286-E1B91A8DA495}" sibTransId="{540A2794-D837-44EE-A24F-F2634BFBA319}"/>
    <dgm:cxn modelId="{00DCBDE2-3A5E-4F7A-B720-142C56A9ACEC}" type="presOf" srcId="{E5F25171-371A-4FB0-BE92-72288DE7DC0C}" destId="{EE8AB6D9-EB7F-4432-B306-508128C5E489}" srcOrd="0" destOrd="0" presId="urn:microsoft.com/office/officeart/2005/8/layout/hProcess9"/>
    <dgm:cxn modelId="{76CA9CEF-7509-4F50-956E-2D7A5ACB4B5B}" type="presOf" srcId="{271DDC46-BC34-4C22-9338-40756B2EABCC}" destId="{B4BC7DC2-56D2-4148-B04B-93428D49ECB2}"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pt>
    <dgm:pt modelId="{271DDC46-BC34-4C22-9338-40756B2EABCC}">
      <dgm:prSet phldrT="[Text]"/>
      <dgm:spPr>
        <a:solidFill>
          <a:srgbClr val="0070C0"/>
        </a:solidFill>
        <a:ln>
          <a:solidFill>
            <a:srgbClr val="0070C0"/>
          </a:solidFill>
        </a:ln>
      </dgm:spPr>
      <dgm:t>
        <a:bodyPr/>
        <a:lstStyle/>
        <a:p>
          <a:r>
            <a:rPr lang="en-US" b="0" dirty="0" smtClean="0"/>
            <a:t>Step 1: </a:t>
          </a:r>
          <a:r>
            <a:rPr lang="en-US" b="0" dirty="0" smtClean="0"/>
            <a:t>Originate Loans</a:t>
          </a:r>
          <a:endParaRPr lang="en-US" b="0" dirty="0"/>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a:solidFill>
          <a:srgbClr val="0070C0"/>
        </a:solidFill>
        <a:ln>
          <a:solidFill>
            <a:srgbClr val="0070C0"/>
          </a:solidFill>
        </a:ln>
      </dgm:spPr>
      <dgm:t>
        <a:bodyPr/>
        <a:lstStyle/>
        <a:p>
          <a:r>
            <a:rPr lang="en-US" b="0" dirty="0" smtClean="0"/>
            <a:t>Step 2: </a:t>
          </a:r>
          <a:r>
            <a:rPr lang="en-US" b="0" dirty="0" smtClean="0"/>
            <a:t>Generate Direct Loan Data</a:t>
          </a:r>
          <a:endParaRPr lang="en-US" b="0" dirty="0"/>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a:solidFill>
          <a:srgbClr val="FFC000"/>
        </a:solidFill>
        <a:ln>
          <a:solidFill>
            <a:srgbClr val="FFC000"/>
          </a:solidFill>
        </a:ln>
      </dgm:spPr>
      <dgm:t>
        <a:bodyPr/>
        <a:lstStyle/>
        <a:p>
          <a:r>
            <a:rPr lang="en-US" b="1" dirty="0" smtClean="0"/>
            <a:t>Step 3:  </a:t>
          </a:r>
          <a:r>
            <a:rPr lang="en-US" b="1" dirty="0" smtClean="0"/>
            <a:t>Download Process</a:t>
          </a:r>
          <a:endParaRPr lang="en-US" b="1" dirty="0"/>
        </a:p>
      </dgm:t>
    </dgm:pt>
    <dgm:pt modelId="{E76CABA0-3C30-4AEC-868A-776BACD00B3E}" type="parTrans" cxnId="{4665131D-A18B-48FB-9FB6-7E4881577EE8}">
      <dgm:prSet/>
      <dgm:spPr/>
      <dgm:t>
        <a:bodyPr/>
        <a:lstStyle/>
        <a:p>
          <a:endParaRPr lang="en-US"/>
        </a:p>
      </dgm:t>
    </dgm:pt>
    <dgm:pt modelId="{0C2203BA-DB3D-4B18-9B82-59A406DDDDB5}" type="sibTrans" cxnId="{4665131D-A18B-48FB-9FB6-7E4881577EE8}">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3">
        <dgm:presLayoutVars>
          <dgm:bulletEnabled val="1"/>
        </dgm:presLayoutVars>
      </dgm:prSet>
      <dgm:spPr/>
      <dgm:t>
        <a:bodyPr/>
        <a:lstStyle/>
        <a:p>
          <a:endParaRPr lang="en-US"/>
        </a:p>
      </dgm:t>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3">
        <dgm:presLayoutVars>
          <dgm:bulletEnabled val="1"/>
        </dgm:presLayoutVars>
      </dgm:prSet>
      <dgm:spPr/>
      <dgm:t>
        <a:bodyPr/>
        <a:lstStyle/>
        <a:p>
          <a:endParaRPr lang="en-US"/>
        </a:p>
      </dgm:t>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3">
        <dgm:presLayoutVars>
          <dgm:bulletEnabled val="1"/>
        </dgm:presLayoutVars>
      </dgm:prSet>
      <dgm:spPr/>
      <dgm:t>
        <a:bodyPr/>
        <a:lstStyle/>
        <a:p>
          <a:endParaRPr lang="en-US"/>
        </a:p>
      </dgm:t>
    </dgm:pt>
  </dgm:ptLst>
  <dgm:cxnLst>
    <dgm:cxn modelId="{4665131D-A18B-48FB-9FB6-7E4881577EE8}" srcId="{1C7648D5-25B0-483F-9CBC-048735DDE692}" destId="{E5F25171-371A-4FB0-BE92-72288DE7DC0C}" srcOrd="2" destOrd="0" parTransId="{E76CABA0-3C30-4AEC-868A-776BACD00B3E}" sibTransId="{0C2203BA-DB3D-4B18-9B82-59A406DDDDB5}"/>
    <dgm:cxn modelId="{5F672060-60B4-4D11-B31A-5D0F0756054A}" type="presOf" srcId="{31FB84C5-EEFE-449C-AA45-E3BBB2C62D54}" destId="{8254774E-2048-458A-967A-6F55C8FB5055}" srcOrd="0" destOrd="0" presId="urn:microsoft.com/office/officeart/2005/8/layout/hProcess9"/>
    <dgm:cxn modelId="{8B45F17F-F0FC-4FEC-BB03-94755E48025F}" srcId="{1C7648D5-25B0-483F-9CBC-048735DDE692}" destId="{31FB84C5-EEFE-449C-AA45-E3BBB2C62D54}" srcOrd="1" destOrd="0" parTransId="{6F78CC53-8E67-4D73-BA32-DE811C2F0191}" sibTransId="{C7FEA775-3690-4A58-A997-45BC574ABE9D}"/>
    <dgm:cxn modelId="{E67F0565-B91B-41AE-98C0-4DE0C5EDA711}" type="presOf" srcId="{1C7648D5-25B0-483F-9CBC-048735DDE692}" destId="{BB73E8C4-7680-4080-8AD4-59D47561051B}" srcOrd="0" destOrd="0" presId="urn:microsoft.com/office/officeart/2005/8/layout/hProcess9"/>
    <dgm:cxn modelId="{4A907DEC-FF70-4E45-8D09-88FEE20B6500}" srcId="{1C7648D5-25B0-483F-9CBC-048735DDE692}" destId="{271DDC46-BC34-4C22-9338-40756B2EABCC}" srcOrd="0" destOrd="0" parTransId="{3153B4E4-EF27-418E-B286-E1B91A8DA495}" sibTransId="{540A2794-D837-44EE-A24F-F2634BFBA319}"/>
    <dgm:cxn modelId="{00DCBDE2-3A5E-4F7A-B720-142C56A9ACEC}" type="presOf" srcId="{E5F25171-371A-4FB0-BE92-72288DE7DC0C}" destId="{EE8AB6D9-EB7F-4432-B306-508128C5E489}" srcOrd="0" destOrd="0" presId="urn:microsoft.com/office/officeart/2005/8/layout/hProcess9"/>
    <dgm:cxn modelId="{76CA9CEF-7509-4F50-956E-2D7A5ACB4B5B}" type="presOf" srcId="{271DDC46-BC34-4C22-9338-40756B2EABCC}" destId="{B4BC7DC2-56D2-4148-B04B-93428D49ECB2}"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271DDC46-BC34-4C22-9338-40756B2EABCC}">
      <dgm:prSet phldrT="[Text]"/>
      <dgm:spPr>
        <a:solidFill>
          <a:srgbClr val="FFC000"/>
        </a:solidFill>
        <a:ln>
          <a:solidFill>
            <a:srgbClr val="FFC000"/>
          </a:solidFill>
        </a:ln>
      </dgm:spPr>
      <dgm:t>
        <a:bodyPr/>
        <a:lstStyle/>
        <a:p>
          <a:r>
            <a:rPr lang="en-US" b="1" dirty="0" smtClean="0"/>
            <a:t>Step 1: </a:t>
          </a:r>
          <a:r>
            <a:rPr lang="en-US" b="1" dirty="0" smtClean="0"/>
            <a:t>Award PLUS Loan</a:t>
          </a:r>
          <a:endParaRPr lang="en-US" b="1" dirty="0"/>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a:solidFill>
          <a:srgbClr val="0070C0"/>
        </a:solidFill>
        <a:ln>
          <a:solidFill>
            <a:srgbClr val="0070C0"/>
          </a:solidFill>
        </a:ln>
      </dgm:spPr>
      <dgm:t>
        <a:bodyPr/>
        <a:lstStyle/>
        <a:p>
          <a:r>
            <a:rPr lang="en-US" b="0" dirty="0" smtClean="0"/>
            <a:t>Step 2: </a:t>
          </a:r>
          <a:r>
            <a:rPr lang="en-US" b="0" dirty="0" smtClean="0"/>
            <a:t>Originate PLUS Loan</a:t>
          </a:r>
          <a:endParaRPr lang="en-US" b="0" dirty="0"/>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a:solidFill>
          <a:srgbClr val="0070C0"/>
        </a:solidFill>
        <a:ln>
          <a:solidFill>
            <a:srgbClr val="0070C0"/>
          </a:solidFill>
        </a:ln>
      </dgm:spPr>
      <dgm:t>
        <a:bodyPr/>
        <a:lstStyle/>
        <a:p>
          <a:r>
            <a:rPr lang="en-US" b="0" dirty="0" smtClean="0"/>
            <a:t>Step 3:  </a:t>
          </a:r>
          <a:r>
            <a:rPr lang="en-US" b="0" dirty="0" smtClean="0"/>
            <a:t>Establish Relationship for Parent</a:t>
          </a:r>
          <a:endParaRPr lang="en-US" b="0" dirty="0"/>
        </a:p>
      </dgm:t>
    </dgm:pt>
    <dgm:pt modelId="{0C2203BA-DB3D-4B18-9B82-59A406DDDDB5}" type="sibTrans" cxnId="{4665131D-A18B-48FB-9FB6-7E4881577EE8}">
      <dgm:prSet/>
      <dgm:spPr/>
      <dgm:t>
        <a:bodyPr/>
        <a:lstStyle/>
        <a:p>
          <a:endParaRPr lang="en-US"/>
        </a:p>
      </dgm:t>
    </dgm:pt>
    <dgm:pt modelId="{E76CABA0-3C30-4AEC-868A-776BACD00B3E}" type="parTrans" cxnId="{4665131D-A18B-48FB-9FB6-7E4881577EE8}">
      <dgm:prSet/>
      <dgm:spPr/>
      <dgm:t>
        <a:bodyPr/>
        <a:lstStyle/>
        <a:p>
          <a:endParaRPr lang="en-US"/>
        </a:p>
      </dgm:t>
    </dgm:pt>
    <dgm:pt modelId="{58D76BA9-AD5B-40D4-BBB9-DF74AD0D2386}">
      <dgm:prSet phldrT="[Text]"/>
      <dgm:spPr>
        <a:solidFill>
          <a:srgbClr val="0070C0"/>
        </a:solidFill>
        <a:ln>
          <a:solidFill>
            <a:srgbClr val="0070C0"/>
          </a:solidFill>
        </a:ln>
      </dgm:spPr>
      <dgm:t>
        <a:bodyPr/>
        <a:lstStyle/>
        <a:p>
          <a:r>
            <a:rPr lang="en-US" b="0" dirty="0" smtClean="0"/>
            <a:t>Step </a:t>
          </a:r>
          <a:r>
            <a:rPr lang="en-US" b="0" dirty="0" smtClean="0"/>
            <a:t>4:  Link Parent to PLUS Loan Record</a:t>
          </a:r>
          <a:endParaRPr lang="en-US" b="0" dirty="0"/>
        </a:p>
      </dgm:t>
    </dgm:pt>
    <dgm:pt modelId="{44AA24D8-7772-491A-BA34-AFE8243D610F}" type="parTrans" cxnId="{0D9937A1-A91D-47C5-9737-41A1C17103F9}">
      <dgm:prSet/>
      <dgm:spPr/>
      <dgm:t>
        <a:bodyPr/>
        <a:lstStyle/>
        <a:p>
          <a:endParaRPr lang="en-US"/>
        </a:p>
      </dgm:t>
    </dgm:pt>
    <dgm:pt modelId="{46210A72-428C-4679-AB7B-EC312ED82B85}" type="sibTrans" cxnId="{0D9937A1-A91D-47C5-9737-41A1C17103F9}">
      <dgm:prSet/>
      <dgm:spPr/>
      <dgm:t>
        <a:bodyPr/>
        <a:lstStyle/>
        <a:p>
          <a:endParaRPr lang="en-US"/>
        </a:p>
      </dgm:t>
    </dgm:pt>
    <dgm:pt modelId="{9CAD1F7E-B3FB-438B-99B0-AD93F205738E}">
      <dgm:prSet phldrT="[Text]"/>
      <dgm:spPr>
        <a:solidFill>
          <a:srgbClr val="0070C0"/>
        </a:solidFill>
        <a:ln>
          <a:solidFill>
            <a:srgbClr val="003764"/>
          </a:solidFill>
        </a:ln>
      </dgm:spPr>
      <dgm:t>
        <a:bodyPr/>
        <a:lstStyle/>
        <a:p>
          <a:r>
            <a:rPr lang="en-US" b="0" dirty="0" smtClean="0"/>
            <a:t>Step </a:t>
          </a:r>
          <a:r>
            <a:rPr lang="en-US" b="0" dirty="0" smtClean="0"/>
            <a:t>4:  Re-originate PLUS Loan</a:t>
          </a:r>
          <a:endParaRPr lang="en-US" b="0" dirty="0"/>
        </a:p>
      </dgm:t>
    </dgm:pt>
    <dgm:pt modelId="{F5204B3B-4393-4DB8-8DFA-4DF04093E3D1}" type="parTrans" cxnId="{1A0266DE-A63B-4DE4-8BCD-521FA9A72D60}">
      <dgm:prSet/>
      <dgm:spPr/>
      <dgm:t>
        <a:bodyPr/>
        <a:lstStyle/>
        <a:p>
          <a:endParaRPr lang="en-US"/>
        </a:p>
      </dgm:t>
    </dgm:pt>
    <dgm:pt modelId="{A8DD2D8A-A921-4DEB-A17F-2FDE00DF08EB}" type="sibTrans" cxnId="{1A0266DE-A63B-4DE4-8BCD-521FA9A72D60}">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5">
        <dgm:presLayoutVars>
          <dgm:bulletEnabled val="1"/>
        </dgm:presLayoutVars>
      </dgm:prSet>
      <dgm:spPr/>
      <dgm:t>
        <a:bodyPr/>
        <a:lstStyle/>
        <a:p>
          <a:endParaRPr lang="en-US"/>
        </a:p>
      </dgm:t>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5">
        <dgm:presLayoutVars>
          <dgm:bulletEnabled val="1"/>
        </dgm:presLayoutVars>
      </dgm:prSet>
      <dgm:spPr/>
      <dgm:t>
        <a:bodyPr/>
        <a:lstStyle/>
        <a:p>
          <a:endParaRPr lang="en-US"/>
        </a:p>
      </dgm:t>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5">
        <dgm:presLayoutVars>
          <dgm:bulletEnabled val="1"/>
        </dgm:presLayoutVars>
      </dgm:prSet>
      <dgm:spPr/>
      <dgm:t>
        <a:bodyPr/>
        <a:lstStyle/>
        <a:p>
          <a:endParaRPr lang="en-US"/>
        </a:p>
      </dgm:t>
    </dgm:pt>
    <dgm:pt modelId="{34589B44-61C4-4888-8CA2-DB69E5B7BE9A}" type="pres">
      <dgm:prSet presAssocID="{0C2203BA-DB3D-4B18-9B82-59A406DDDDB5}" presName="sibTrans" presStyleCnt="0"/>
      <dgm:spPr/>
    </dgm:pt>
    <dgm:pt modelId="{F64F22F6-8697-4331-A5F9-44075446F5A7}" type="pres">
      <dgm:prSet presAssocID="{58D76BA9-AD5B-40D4-BBB9-DF74AD0D2386}" presName="textNode" presStyleLbl="node1" presStyleIdx="3" presStyleCnt="5">
        <dgm:presLayoutVars>
          <dgm:bulletEnabled val="1"/>
        </dgm:presLayoutVars>
      </dgm:prSet>
      <dgm:spPr/>
      <dgm:t>
        <a:bodyPr/>
        <a:lstStyle/>
        <a:p>
          <a:endParaRPr lang="en-US"/>
        </a:p>
      </dgm:t>
    </dgm:pt>
    <dgm:pt modelId="{2B5F7E1E-4A86-49FC-B773-FC3C17366421}" type="pres">
      <dgm:prSet presAssocID="{46210A72-428C-4679-AB7B-EC312ED82B85}" presName="sibTrans" presStyleCnt="0"/>
      <dgm:spPr/>
    </dgm:pt>
    <dgm:pt modelId="{07D263EF-F7BB-4BD5-9434-52008277A55D}" type="pres">
      <dgm:prSet presAssocID="{9CAD1F7E-B3FB-438B-99B0-AD93F205738E}" presName="textNode" presStyleLbl="node1" presStyleIdx="4" presStyleCnt="5">
        <dgm:presLayoutVars>
          <dgm:bulletEnabled val="1"/>
        </dgm:presLayoutVars>
      </dgm:prSet>
      <dgm:spPr/>
      <dgm:t>
        <a:bodyPr/>
        <a:lstStyle/>
        <a:p>
          <a:endParaRPr lang="en-US"/>
        </a:p>
      </dgm:t>
    </dgm:pt>
  </dgm:ptLst>
  <dgm:cxnLst>
    <dgm:cxn modelId="{1A0266DE-A63B-4DE4-8BCD-521FA9A72D60}" srcId="{1C7648D5-25B0-483F-9CBC-048735DDE692}" destId="{9CAD1F7E-B3FB-438B-99B0-AD93F205738E}" srcOrd="4" destOrd="0" parTransId="{F5204B3B-4393-4DB8-8DFA-4DF04093E3D1}" sibTransId="{A8DD2D8A-A921-4DEB-A17F-2FDE00DF08EB}"/>
    <dgm:cxn modelId="{5F672060-60B4-4D11-B31A-5D0F0756054A}" type="presOf" srcId="{31FB84C5-EEFE-449C-AA45-E3BBB2C62D54}" destId="{8254774E-2048-458A-967A-6F55C8FB5055}" srcOrd="0" destOrd="0" presId="urn:microsoft.com/office/officeart/2005/8/layout/hProcess9"/>
    <dgm:cxn modelId="{00DCBDE2-3A5E-4F7A-B720-142C56A9ACEC}" type="presOf" srcId="{E5F25171-371A-4FB0-BE92-72288DE7DC0C}" destId="{EE8AB6D9-EB7F-4432-B306-508128C5E489}" srcOrd="0" destOrd="0" presId="urn:microsoft.com/office/officeart/2005/8/layout/hProcess9"/>
    <dgm:cxn modelId="{B18A95ED-5FE0-4CCE-8937-CFC2323150F6}" type="presOf" srcId="{58D76BA9-AD5B-40D4-BBB9-DF74AD0D2386}" destId="{F64F22F6-8697-4331-A5F9-44075446F5A7}" srcOrd="0" destOrd="0" presId="urn:microsoft.com/office/officeart/2005/8/layout/hProcess9"/>
    <dgm:cxn modelId="{4A907DEC-FF70-4E45-8D09-88FEE20B6500}" srcId="{1C7648D5-25B0-483F-9CBC-048735DDE692}" destId="{271DDC46-BC34-4C22-9338-40756B2EABCC}" srcOrd="0" destOrd="0" parTransId="{3153B4E4-EF27-418E-B286-E1B91A8DA495}" sibTransId="{540A2794-D837-44EE-A24F-F2634BFBA319}"/>
    <dgm:cxn modelId="{E67F0565-B91B-41AE-98C0-4DE0C5EDA711}" type="presOf" srcId="{1C7648D5-25B0-483F-9CBC-048735DDE692}" destId="{BB73E8C4-7680-4080-8AD4-59D47561051B}" srcOrd="0" destOrd="0" presId="urn:microsoft.com/office/officeart/2005/8/layout/hProcess9"/>
    <dgm:cxn modelId="{4665131D-A18B-48FB-9FB6-7E4881577EE8}" srcId="{1C7648D5-25B0-483F-9CBC-048735DDE692}" destId="{E5F25171-371A-4FB0-BE92-72288DE7DC0C}" srcOrd="2" destOrd="0" parTransId="{E76CABA0-3C30-4AEC-868A-776BACD00B3E}" sibTransId="{0C2203BA-DB3D-4B18-9B82-59A406DDDDB5}"/>
    <dgm:cxn modelId="{8B45F17F-F0FC-4FEC-BB03-94755E48025F}" srcId="{1C7648D5-25B0-483F-9CBC-048735DDE692}" destId="{31FB84C5-EEFE-449C-AA45-E3BBB2C62D54}" srcOrd="1" destOrd="0" parTransId="{6F78CC53-8E67-4D73-BA32-DE811C2F0191}" sibTransId="{C7FEA775-3690-4A58-A997-45BC574ABE9D}"/>
    <dgm:cxn modelId="{C7F26B52-FBA7-4625-AB22-5FC8226F0AE3}" type="presOf" srcId="{9CAD1F7E-B3FB-438B-99B0-AD93F205738E}" destId="{07D263EF-F7BB-4BD5-9434-52008277A55D}" srcOrd="0" destOrd="0" presId="urn:microsoft.com/office/officeart/2005/8/layout/hProcess9"/>
    <dgm:cxn modelId="{76CA9CEF-7509-4F50-956E-2D7A5ACB4B5B}" type="presOf" srcId="{271DDC46-BC34-4C22-9338-40756B2EABCC}" destId="{B4BC7DC2-56D2-4148-B04B-93428D49ECB2}" srcOrd="0" destOrd="0" presId="urn:microsoft.com/office/officeart/2005/8/layout/hProcess9"/>
    <dgm:cxn modelId="{0D9937A1-A91D-47C5-9737-41A1C17103F9}" srcId="{1C7648D5-25B0-483F-9CBC-048735DDE692}" destId="{58D76BA9-AD5B-40D4-BBB9-DF74AD0D2386}" srcOrd="3" destOrd="0" parTransId="{44AA24D8-7772-491A-BA34-AFE8243D610F}" sibTransId="{46210A72-428C-4679-AB7B-EC312ED82B85}"/>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 modelId="{0B335FC5-81EA-4C89-8240-0D571BA52226}" type="presParOf" srcId="{86CA7D95-ADC9-4F08-AA5C-96CB6089358A}" destId="{34589B44-61C4-4888-8CA2-DB69E5B7BE9A}" srcOrd="5" destOrd="0" presId="urn:microsoft.com/office/officeart/2005/8/layout/hProcess9"/>
    <dgm:cxn modelId="{E14C79EB-E5F9-4B71-8436-8F02B9EA919C}" type="presParOf" srcId="{86CA7D95-ADC9-4F08-AA5C-96CB6089358A}" destId="{F64F22F6-8697-4331-A5F9-44075446F5A7}" srcOrd="6" destOrd="0" presId="urn:microsoft.com/office/officeart/2005/8/layout/hProcess9"/>
    <dgm:cxn modelId="{15CDEC7C-EC66-472B-A10C-F91E20A4FB77}" type="presParOf" srcId="{86CA7D95-ADC9-4F08-AA5C-96CB6089358A}" destId="{2B5F7E1E-4A86-49FC-B773-FC3C17366421}" srcOrd="7" destOrd="0" presId="urn:microsoft.com/office/officeart/2005/8/layout/hProcess9"/>
    <dgm:cxn modelId="{092F7E22-2937-4DC8-916D-95F118569C92}" type="presParOf" srcId="{86CA7D95-ADC9-4F08-AA5C-96CB6089358A}" destId="{07D263EF-F7BB-4BD5-9434-52008277A55D}"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271DDC46-BC34-4C22-9338-40756B2EABCC}">
      <dgm:prSet phldrT="[Text]"/>
      <dgm:spPr>
        <a:solidFill>
          <a:srgbClr val="0070C0"/>
        </a:solidFill>
        <a:ln>
          <a:solidFill>
            <a:srgbClr val="0070C0"/>
          </a:solidFill>
        </a:ln>
      </dgm:spPr>
      <dgm:t>
        <a:bodyPr/>
        <a:lstStyle/>
        <a:p>
          <a:r>
            <a:rPr lang="en-US" b="0" dirty="0" smtClean="0"/>
            <a:t>Step 1: </a:t>
          </a:r>
          <a:r>
            <a:rPr lang="en-US" b="0" dirty="0" smtClean="0"/>
            <a:t>Award PLUS Loan</a:t>
          </a:r>
          <a:endParaRPr lang="en-US" b="0" dirty="0"/>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a:solidFill>
          <a:srgbClr val="FFC000"/>
        </a:solidFill>
        <a:ln>
          <a:solidFill>
            <a:srgbClr val="FFC000"/>
          </a:solidFill>
        </a:ln>
      </dgm:spPr>
      <dgm:t>
        <a:bodyPr/>
        <a:lstStyle/>
        <a:p>
          <a:r>
            <a:rPr lang="en-US" b="1" dirty="0" smtClean="0"/>
            <a:t>Step 2: </a:t>
          </a:r>
          <a:r>
            <a:rPr lang="en-US" b="1" dirty="0" smtClean="0"/>
            <a:t>Originate PLUS Loan</a:t>
          </a:r>
          <a:endParaRPr lang="en-US" b="1" dirty="0"/>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a:solidFill>
          <a:srgbClr val="0070C0"/>
        </a:solidFill>
        <a:ln>
          <a:solidFill>
            <a:srgbClr val="0070C0"/>
          </a:solidFill>
        </a:ln>
      </dgm:spPr>
      <dgm:t>
        <a:bodyPr/>
        <a:lstStyle/>
        <a:p>
          <a:r>
            <a:rPr lang="en-US" b="0" dirty="0" smtClean="0"/>
            <a:t>Step 3:  </a:t>
          </a:r>
          <a:r>
            <a:rPr lang="en-US" b="0" dirty="0" smtClean="0"/>
            <a:t>Establish Relationship for Parent</a:t>
          </a:r>
          <a:endParaRPr lang="en-US" b="0" dirty="0"/>
        </a:p>
      </dgm:t>
    </dgm:pt>
    <dgm:pt modelId="{0C2203BA-DB3D-4B18-9B82-59A406DDDDB5}" type="sibTrans" cxnId="{4665131D-A18B-48FB-9FB6-7E4881577EE8}">
      <dgm:prSet/>
      <dgm:spPr/>
      <dgm:t>
        <a:bodyPr/>
        <a:lstStyle/>
        <a:p>
          <a:endParaRPr lang="en-US"/>
        </a:p>
      </dgm:t>
    </dgm:pt>
    <dgm:pt modelId="{E76CABA0-3C30-4AEC-868A-776BACD00B3E}" type="parTrans" cxnId="{4665131D-A18B-48FB-9FB6-7E4881577EE8}">
      <dgm:prSet/>
      <dgm:spPr/>
      <dgm:t>
        <a:bodyPr/>
        <a:lstStyle/>
        <a:p>
          <a:endParaRPr lang="en-US"/>
        </a:p>
      </dgm:t>
    </dgm:pt>
    <dgm:pt modelId="{58D76BA9-AD5B-40D4-BBB9-DF74AD0D2386}">
      <dgm:prSet phldrT="[Text]"/>
      <dgm:spPr>
        <a:solidFill>
          <a:srgbClr val="0070C0"/>
        </a:solidFill>
        <a:ln>
          <a:solidFill>
            <a:srgbClr val="0070C0"/>
          </a:solidFill>
        </a:ln>
      </dgm:spPr>
      <dgm:t>
        <a:bodyPr/>
        <a:lstStyle/>
        <a:p>
          <a:r>
            <a:rPr lang="en-US" b="0" dirty="0" smtClean="0"/>
            <a:t>Step </a:t>
          </a:r>
          <a:r>
            <a:rPr lang="en-US" b="0" dirty="0" smtClean="0"/>
            <a:t>4:  Link Parent to PLUS Loan Record</a:t>
          </a:r>
          <a:endParaRPr lang="en-US" b="0" dirty="0"/>
        </a:p>
      </dgm:t>
    </dgm:pt>
    <dgm:pt modelId="{44AA24D8-7772-491A-BA34-AFE8243D610F}" type="parTrans" cxnId="{0D9937A1-A91D-47C5-9737-41A1C17103F9}">
      <dgm:prSet/>
      <dgm:spPr/>
      <dgm:t>
        <a:bodyPr/>
        <a:lstStyle/>
        <a:p>
          <a:endParaRPr lang="en-US"/>
        </a:p>
      </dgm:t>
    </dgm:pt>
    <dgm:pt modelId="{46210A72-428C-4679-AB7B-EC312ED82B85}" type="sibTrans" cxnId="{0D9937A1-A91D-47C5-9737-41A1C17103F9}">
      <dgm:prSet/>
      <dgm:spPr/>
      <dgm:t>
        <a:bodyPr/>
        <a:lstStyle/>
        <a:p>
          <a:endParaRPr lang="en-US"/>
        </a:p>
      </dgm:t>
    </dgm:pt>
    <dgm:pt modelId="{9CAD1F7E-B3FB-438B-99B0-AD93F205738E}">
      <dgm:prSet phldrT="[Text]"/>
      <dgm:spPr>
        <a:solidFill>
          <a:srgbClr val="0070C0"/>
        </a:solidFill>
        <a:ln>
          <a:solidFill>
            <a:srgbClr val="003764"/>
          </a:solidFill>
        </a:ln>
      </dgm:spPr>
      <dgm:t>
        <a:bodyPr/>
        <a:lstStyle/>
        <a:p>
          <a:r>
            <a:rPr lang="en-US" b="0" dirty="0" smtClean="0"/>
            <a:t>Step </a:t>
          </a:r>
          <a:r>
            <a:rPr lang="en-US" b="0" dirty="0" smtClean="0"/>
            <a:t>4:  Re-originate PLUS Loan</a:t>
          </a:r>
          <a:endParaRPr lang="en-US" b="0" dirty="0"/>
        </a:p>
      </dgm:t>
    </dgm:pt>
    <dgm:pt modelId="{F5204B3B-4393-4DB8-8DFA-4DF04093E3D1}" type="parTrans" cxnId="{1A0266DE-A63B-4DE4-8BCD-521FA9A72D60}">
      <dgm:prSet/>
      <dgm:spPr/>
      <dgm:t>
        <a:bodyPr/>
        <a:lstStyle/>
        <a:p>
          <a:endParaRPr lang="en-US"/>
        </a:p>
      </dgm:t>
    </dgm:pt>
    <dgm:pt modelId="{A8DD2D8A-A921-4DEB-A17F-2FDE00DF08EB}" type="sibTrans" cxnId="{1A0266DE-A63B-4DE4-8BCD-521FA9A72D60}">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5">
        <dgm:presLayoutVars>
          <dgm:bulletEnabled val="1"/>
        </dgm:presLayoutVars>
      </dgm:prSet>
      <dgm:spPr/>
      <dgm:t>
        <a:bodyPr/>
        <a:lstStyle/>
        <a:p>
          <a:endParaRPr lang="en-US"/>
        </a:p>
      </dgm:t>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5">
        <dgm:presLayoutVars>
          <dgm:bulletEnabled val="1"/>
        </dgm:presLayoutVars>
      </dgm:prSet>
      <dgm:spPr/>
      <dgm:t>
        <a:bodyPr/>
        <a:lstStyle/>
        <a:p>
          <a:endParaRPr lang="en-US"/>
        </a:p>
      </dgm:t>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5">
        <dgm:presLayoutVars>
          <dgm:bulletEnabled val="1"/>
        </dgm:presLayoutVars>
      </dgm:prSet>
      <dgm:spPr/>
      <dgm:t>
        <a:bodyPr/>
        <a:lstStyle/>
        <a:p>
          <a:endParaRPr lang="en-US"/>
        </a:p>
      </dgm:t>
    </dgm:pt>
    <dgm:pt modelId="{34589B44-61C4-4888-8CA2-DB69E5B7BE9A}" type="pres">
      <dgm:prSet presAssocID="{0C2203BA-DB3D-4B18-9B82-59A406DDDDB5}" presName="sibTrans" presStyleCnt="0"/>
      <dgm:spPr/>
    </dgm:pt>
    <dgm:pt modelId="{F64F22F6-8697-4331-A5F9-44075446F5A7}" type="pres">
      <dgm:prSet presAssocID="{58D76BA9-AD5B-40D4-BBB9-DF74AD0D2386}" presName="textNode" presStyleLbl="node1" presStyleIdx="3" presStyleCnt="5">
        <dgm:presLayoutVars>
          <dgm:bulletEnabled val="1"/>
        </dgm:presLayoutVars>
      </dgm:prSet>
      <dgm:spPr/>
      <dgm:t>
        <a:bodyPr/>
        <a:lstStyle/>
        <a:p>
          <a:endParaRPr lang="en-US"/>
        </a:p>
      </dgm:t>
    </dgm:pt>
    <dgm:pt modelId="{2B5F7E1E-4A86-49FC-B773-FC3C17366421}" type="pres">
      <dgm:prSet presAssocID="{46210A72-428C-4679-AB7B-EC312ED82B85}" presName="sibTrans" presStyleCnt="0"/>
      <dgm:spPr/>
    </dgm:pt>
    <dgm:pt modelId="{07D263EF-F7BB-4BD5-9434-52008277A55D}" type="pres">
      <dgm:prSet presAssocID="{9CAD1F7E-B3FB-438B-99B0-AD93F205738E}" presName="textNode" presStyleLbl="node1" presStyleIdx="4" presStyleCnt="5">
        <dgm:presLayoutVars>
          <dgm:bulletEnabled val="1"/>
        </dgm:presLayoutVars>
      </dgm:prSet>
      <dgm:spPr/>
      <dgm:t>
        <a:bodyPr/>
        <a:lstStyle/>
        <a:p>
          <a:endParaRPr lang="en-US"/>
        </a:p>
      </dgm:t>
    </dgm:pt>
  </dgm:ptLst>
  <dgm:cxnLst>
    <dgm:cxn modelId="{0D9937A1-A91D-47C5-9737-41A1C17103F9}" srcId="{1C7648D5-25B0-483F-9CBC-048735DDE692}" destId="{58D76BA9-AD5B-40D4-BBB9-DF74AD0D2386}" srcOrd="3" destOrd="0" parTransId="{44AA24D8-7772-491A-BA34-AFE8243D610F}" sibTransId="{46210A72-428C-4679-AB7B-EC312ED82B85}"/>
    <dgm:cxn modelId="{76CA9CEF-7509-4F50-956E-2D7A5ACB4B5B}" type="presOf" srcId="{271DDC46-BC34-4C22-9338-40756B2EABCC}" destId="{B4BC7DC2-56D2-4148-B04B-93428D49ECB2}" srcOrd="0" destOrd="0" presId="urn:microsoft.com/office/officeart/2005/8/layout/hProcess9"/>
    <dgm:cxn modelId="{E67F0565-B91B-41AE-98C0-4DE0C5EDA711}" type="presOf" srcId="{1C7648D5-25B0-483F-9CBC-048735DDE692}" destId="{BB73E8C4-7680-4080-8AD4-59D47561051B}" srcOrd="0" destOrd="0" presId="urn:microsoft.com/office/officeart/2005/8/layout/hProcess9"/>
    <dgm:cxn modelId="{4665131D-A18B-48FB-9FB6-7E4881577EE8}" srcId="{1C7648D5-25B0-483F-9CBC-048735DDE692}" destId="{E5F25171-371A-4FB0-BE92-72288DE7DC0C}" srcOrd="2" destOrd="0" parTransId="{E76CABA0-3C30-4AEC-868A-776BACD00B3E}" sibTransId="{0C2203BA-DB3D-4B18-9B82-59A406DDDDB5}"/>
    <dgm:cxn modelId="{8B45F17F-F0FC-4FEC-BB03-94755E48025F}" srcId="{1C7648D5-25B0-483F-9CBC-048735DDE692}" destId="{31FB84C5-EEFE-449C-AA45-E3BBB2C62D54}" srcOrd="1" destOrd="0" parTransId="{6F78CC53-8E67-4D73-BA32-DE811C2F0191}" sibTransId="{C7FEA775-3690-4A58-A997-45BC574ABE9D}"/>
    <dgm:cxn modelId="{4A907DEC-FF70-4E45-8D09-88FEE20B6500}" srcId="{1C7648D5-25B0-483F-9CBC-048735DDE692}" destId="{271DDC46-BC34-4C22-9338-40756B2EABCC}" srcOrd="0" destOrd="0" parTransId="{3153B4E4-EF27-418E-B286-E1B91A8DA495}" sibTransId="{540A2794-D837-44EE-A24F-F2634BFBA319}"/>
    <dgm:cxn modelId="{C7F26B52-FBA7-4625-AB22-5FC8226F0AE3}" type="presOf" srcId="{9CAD1F7E-B3FB-438B-99B0-AD93F205738E}" destId="{07D263EF-F7BB-4BD5-9434-52008277A55D}" srcOrd="0" destOrd="0" presId="urn:microsoft.com/office/officeart/2005/8/layout/hProcess9"/>
    <dgm:cxn modelId="{B18A95ED-5FE0-4CCE-8937-CFC2323150F6}" type="presOf" srcId="{58D76BA9-AD5B-40D4-BBB9-DF74AD0D2386}" destId="{F64F22F6-8697-4331-A5F9-44075446F5A7}" srcOrd="0" destOrd="0" presId="urn:microsoft.com/office/officeart/2005/8/layout/hProcess9"/>
    <dgm:cxn modelId="{5F672060-60B4-4D11-B31A-5D0F0756054A}" type="presOf" srcId="{31FB84C5-EEFE-449C-AA45-E3BBB2C62D54}" destId="{8254774E-2048-458A-967A-6F55C8FB5055}" srcOrd="0" destOrd="0" presId="urn:microsoft.com/office/officeart/2005/8/layout/hProcess9"/>
    <dgm:cxn modelId="{1A0266DE-A63B-4DE4-8BCD-521FA9A72D60}" srcId="{1C7648D5-25B0-483F-9CBC-048735DDE692}" destId="{9CAD1F7E-B3FB-438B-99B0-AD93F205738E}" srcOrd="4" destOrd="0" parTransId="{F5204B3B-4393-4DB8-8DFA-4DF04093E3D1}" sibTransId="{A8DD2D8A-A921-4DEB-A17F-2FDE00DF08EB}"/>
    <dgm:cxn modelId="{00DCBDE2-3A5E-4F7A-B720-142C56A9ACEC}" type="presOf" srcId="{E5F25171-371A-4FB0-BE92-72288DE7DC0C}" destId="{EE8AB6D9-EB7F-4432-B306-508128C5E489}"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 modelId="{0B335FC5-81EA-4C89-8240-0D571BA52226}" type="presParOf" srcId="{86CA7D95-ADC9-4F08-AA5C-96CB6089358A}" destId="{34589B44-61C4-4888-8CA2-DB69E5B7BE9A}" srcOrd="5" destOrd="0" presId="urn:microsoft.com/office/officeart/2005/8/layout/hProcess9"/>
    <dgm:cxn modelId="{E14C79EB-E5F9-4B71-8436-8F02B9EA919C}" type="presParOf" srcId="{86CA7D95-ADC9-4F08-AA5C-96CB6089358A}" destId="{F64F22F6-8697-4331-A5F9-44075446F5A7}" srcOrd="6" destOrd="0" presId="urn:microsoft.com/office/officeart/2005/8/layout/hProcess9"/>
    <dgm:cxn modelId="{15CDEC7C-EC66-472B-A10C-F91E20A4FB77}" type="presParOf" srcId="{86CA7D95-ADC9-4F08-AA5C-96CB6089358A}" destId="{2B5F7E1E-4A86-49FC-B773-FC3C17366421}" srcOrd="7" destOrd="0" presId="urn:microsoft.com/office/officeart/2005/8/layout/hProcess9"/>
    <dgm:cxn modelId="{092F7E22-2937-4DC8-916D-95F118569C92}" type="presParOf" srcId="{86CA7D95-ADC9-4F08-AA5C-96CB6089358A}" destId="{07D263EF-F7BB-4BD5-9434-52008277A55D}"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C7648D5-25B0-483F-9CBC-048735DDE692}"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271DDC46-BC34-4C22-9338-40756B2EABCC}">
      <dgm:prSet phldrT="[Text]"/>
      <dgm:spPr>
        <a:solidFill>
          <a:srgbClr val="0070C0"/>
        </a:solidFill>
        <a:ln>
          <a:solidFill>
            <a:srgbClr val="0070C0"/>
          </a:solidFill>
        </a:ln>
      </dgm:spPr>
      <dgm:t>
        <a:bodyPr/>
        <a:lstStyle/>
        <a:p>
          <a:r>
            <a:rPr lang="en-US" b="0" dirty="0" smtClean="0"/>
            <a:t>Step 1: </a:t>
          </a:r>
          <a:r>
            <a:rPr lang="en-US" b="0" dirty="0" smtClean="0"/>
            <a:t>Award PLUS Loan</a:t>
          </a:r>
          <a:endParaRPr lang="en-US" b="0" dirty="0"/>
        </a:p>
      </dgm:t>
    </dgm:pt>
    <dgm:pt modelId="{3153B4E4-EF27-418E-B286-E1B91A8DA495}" type="parTrans" cxnId="{4A907DEC-FF70-4E45-8D09-88FEE20B6500}">
      <dgm:prSet/>
      <dgm:spPr/>
      <dgm:t>
        <a:bodyPr/>
        <a:lstStyle/>
        <a:p>
          <a:endParaRPr lang="en-US"/>
        </a:p>
      </dgm:t>
    </dgm:pt>
    <dgm:pt modelId="{540A2794-D837-44EE-A24F-F2634BFBA319}" type="sibTrans" cxnId="{4A907DEC-FF70-4E45-8D09-88FEE20B6500}">
      <dgm:prSet/>
      <dgm:spPr/>
      <dgm:t>
        <a:bodyPr/>
        <a:lstStyle/>
        <a:p>
          <a:endParaRPr lang="en-US"/>
        </a:p>
      </dgm:t>
    </dgm:pt>
    <dgm:pt modelId="{31FB84C5-EEFE-449C-AA45-E3BBB2C62D54}">
      <dgm:prSet phldrT="[Text]"/>
      <dgm:spPr>
        <a:solidFill>
          <a:srgbClr val="0070C0"/>
        </a:solidFill>
        <a:ln>
          <a:solidFill>
            <a:srgbClr val="0070C0"/>
          </a:solidFill>
        </a:ln>
      </dgm:spPr>
      <dgm:t>
        <a:bodyPr/>
        <a:lstStyle/>
        <a:p>
          <a:r>
            <a:rPr lang="en-US" b="0" dirty="0" smtClean="0"/>
            <a:t>Step 2: </a:t>
          </a:r>
          <a:r>
            <a:rPr lang="en-US" b="0" dirty="0" smtClean="0"/>
            <a:t>Originate PLUS Loan</a:t>
          </a:r>
          <a:endParaRPr lang="en-US" b="0" dirty="0"/>
        </a:p>
      </dgm:t>
    </dgm:pt>
    <dgm:pt modelId="{6F78CC53-8E67-4D73-BA32-DE811C2F0191}" type="parTrans" cxnId="{8B45F17F-F0FC-4FEC-BB03-94755E48025F}">
      <dgm:prSet/>
      <dgm:spPr/>
      <dgm:t>
        <a:bodyPr/>
        <a:lstStyle/>
        <a:p>
          <a:endParaRPr lang="en-US"/>
        </a:p>
      </dgm:t>
    </dgm:pt>
    <dgm:pt modelId="{C7FEA775-3690-4A58-A997-45BC574ABE9D}" type="sibTrans" cxnId="{8B45F17F-F0FC-4FEC-BB03-94755E48025F}">
      <dgm:prSet/>
      <dgm:spPr/>
      <dgm:t>
        <a:bodyPr/>
        <a:lstStyle/>
        <a:p>
          <a:endParaRPr lang="en-US"/>
        </a:p>
      </dgm:t>
    </dgm:pt>
    <dgm:pt modelId="{E5F25171-371A-4FB0-BE92-72288DE7DC0C}">
      <dgm:prSet phldrT="[Text]"/>
      <dgm:spPr>
        <a:solidFill>
          <a:srgbClr val="FFC000"/>
        </a:solidFill>
        <a:ln>
          <a:solidFill>
            <a:srgbClr val="FFC000"/>
          </a:solidFill>
        </a:ln>
      </dgm:spPr>
      <dgm:t>
        <a:bodyPr/>
        <a:lstStyle/>
        <a:p>
          <a:r>
            <a:rPr lang="en-US" b="1" dirty="0" smtClean="0"/>
            <a:t>Step 3:  </a:t>
          </a:r>
          <a:r>
            <a:rPr lang="en-US" b="1" dirty="0" smtClean="0"/>
            <a:t>Establish Relationship for Parent</a:t>
          </a:r>
          <a:endParaRPr lang="en-US" b="1" dirty="0"/>
        </a:p>
      </dgm:t>
    </dgm:pt>
    <dgm:pt modelId="{0C2203BA-DB3D-4B18-9B82-59A406DDDDB5}" type="sibTrans" cxnId="{4665131D-A18B-48FB-9FB6-7E4881577EE8}">
      <dgm:prSet/>
      <dgm:spPr/>
      <dgm:t>
        <a:bodyPr/>
        <a:lstStyle/>
        <a:p>
          <a:endParaRPr lang="en-US"/>
        </a:p>
      </dgm:t>
    </dgm:pt>
    <dgm:pt modelId="{E76CABA0-3C30-4AEC-868A-776BACD00B3E}" type="parTrans" cxnId="{4665131D-A18B-48FB-9FB6-7E4881577EE8}">
      <dgm:prSet/>
      <dgm:spPr/>
      <dgm:t>
        <a:bodyPr/>
        <a:lstStyle/>
        <a:p>
          <a:endParaRPr lang="en-US"/>
        </a:p>
      </dgm:t>
    </dgm:pt>
    <dgm:pt modelId="{58D76BA9-AD5B-40D4-BBB9-DF74AD0D2386}">
      <dgm:prSet phldrT="[Text]"/>
      <dgm:spPr>
        <a:solidFill>
          <a:srgbClr val="0070C0"/>
        </a:solidFill>
        <a:ln>
          <a:solidFill>
            <a:srgbClr val="0070C0"/>
          </a:solidFill>
        </a:ln>
      </dgm:spPr>
      <dgm:t>
        <a:bodyPr/>
        <a:lstStyle/>
        <a:p>
          <a:r>
            <a:rPr lang="en-US" b="0" dirty="0" smtClean="0"/>
            <a:t>Step </a:t>
          </a:r>
          <a:r>
            <a:rPr lang="en-US" b="0" dirty="0" smtClean="0"/>
            <a:t>4:  Link Parent to PLUS Loan Record</a:t>
          </a:r>
          <a:endParaRPr lang="en-US" b="0" dirty="0"/>
        </a:p>
      </dgm:t>
    </dgm:pt>
    <dgm:pt modelId="{44AA24D8-7772-491A-BA34-AFE8243D610F}" type="parTrans" cxnId="{0D9937A1-A91D-47C5-9737-41A1C17103F9}">
      <dgm:prSet/>
      <dgm:spPr/>
      <dgm:t>
        <a:bodyPr/>
        <a:lstStyle/>
        <a:p>
          <a:endParaRPr lang="en-US"/>
        </a:p>
      </dgm:t>
    </dgm:pt>
    <dgm:pt modelId="{46210A72-428C-4679-AB7B-EC312ED82B85}" type="sibTrans" cxnId="{0D9937A1-A91D-47C5-9737-41A1C17103F9}">
      <dgm:prSet/>
      <dgm:spPr/>
      <dgm:t>
        <a:bodyPr/>
        <a:lstStyle/>
        <a:p>
          <a:endParaRPr lang="en-US"/>
        </a:p>
      </dgm:t>
    </dgm:pt>
    <dgm:pt modelId="{9CAD1F7E-B3FB-438B-99B0-AD93F205738E}">
      <dgm:prSet phldrT="[Text]"/>
      <dgm:spPr>
        <a:solidFill>
          <a:srgbClr val="0070C0"/>
        </a:solidFill>
        <a:ln>
          <a:solidFill>
            <a:srgbClr val="003764"/>
          </a:solidFill>
        </a:ln>
      </dgm:spPr>
      <dgm:t>
        <a:bodyPr/>
        <a:lstStyle/>
        <a:p>
          <a:r>
            <a:rPr lang="en-US" b="0" dirty="0" smtClean="0"/>
            <a:t>Step </a:t>
          </a:r>
          <a:r>
            <a:rPr lang="en-US" b="0" dirty="0" smtClean="0"/>
            <a:t>4:  Re-originate PLUS Loan</a:t>
          </a:r>
          <a:endParaRPr lang="en-US" b="0" dirty="0"/>
        </a:p>
      </dgm:t>
    </dgm:pt>
    <dgm:pt modelId="{F5204B3B-4393-4DB8-8DFA-4DF04093E3D1}" type="parTrans" cxnId="{1A0266DE-A63B-4DE4-8BCD-521FA9A72D60}">
      <dgm:prSet/>
      <dgm:spPr/>
      <dgm:t>
        <a:bodyPr/>
        <a:lstStyle/>
        <a:p>
          <a:endParaRPr lang="en-US"/>
        </a:p>
      </dgm:t>
    </dgm:pt>
    <dgm:pt modelId="{A8DD2D8A-A921-4DEB-A17F-2FDE00DF08EB}" type="sibTrans" cxnId="{1A0266DE-A63B-4DE4-8BCD-521FA9A72D60}">
      <dgm:prSet/>
      <dgm:spPr/>
      <dgm:t>
        <a:bodyPr/>
        <a:lstStyle/>
        <a:p>
          <a:endParaRPr lang="en-US"/>
        </a:p>
      </dgm:t>
    </dgm:pt>
    <dgm:pt modelId="{BB73E8C4-7680-4080-8AD4-59D47561051B}" type="pres">
      <dgm:prSet presAssocID="{1C7648D5-25B0-483F-9CBC-048735DDE692}" presName="CompostProcess" presStyleCnt="0">
        <dgm:presLayoutVars>
          <dgm:dir/>
          <dgm:resizeHandles val="exact"/>
        </dgm:presLayoutVars>
      </dgm:prSet>
      <dgm:spPr/>
    </dgm:pt>
    <dgm:pt modelId="{0D107ED9-3C1F-4DF9-B514-5ED951E36FFD}" type="pres">
      <dgm:prSet presAssocID="{1C7648D5-25B0-483F-9CBC-048735DDE692}" presName="arrow" presStyleLbl="bgShp" presStyleIdx="0" presStyleCnt="1"/>
      <dgm:spPr/>
      <dgm:extLst>
        <a:ext uri="{E40237B7-FDA0-4F09-8148-C483321AD2D9}">
          <dgm14:cNvPr xmlns:dgm14="http://schemas.microsoft.com/office/drawing/2010/diagram" id="0" name="" descr="arrow with processes listed out from left to right " title="3 step process of mass packaging "/>
        </a:ext>
      </dgm:extLst>
    </dgm:pt>
    <dgm:pt modelId="{86CA7D95-ADC9-4F08-AA5C-96CB6089358A}" type="pres">
      <dgm:prSet presAssocID="{1C7648D5-25B0-483F-9CBC-048735DDE692}" presName="linearProcess" presStyleCnt="0"/>
      <dgm:spPr/>
    </dgm:pt>
    <dgm:pt modelId="{B4BC7DC2-56D2-4148-B04B-93428D49ECB2}" type="pres">
      <dgm:prSet presAssocID="{271DDC46-BC34-4C22-9338-40756B2EABCC}" presName="textNode" presStyleLbl="node1" presStyleIdx="0" presStyleCnt="5">
        <dgm:presLayoutVars>
          <dgm:bulletEnabled val="1"/>
        </dgm:presLayoutVars>
      </dgm:prSet>
      <dgm:spPr/>
      <dgm:t>
        <a:bodyPr/>
        <a:lstStyle/>
        <a:p>
          <a:endParaRPr lang="en-US"/>
        </a:p>
      </dgm:t>
    </dgm:pt>
    <dgm:pt modelId="{8CB9128F-09FD-4A64-813D-BE45667A81F2}" type="pres">
      <dgm:prSet presAssocID="{540A2794-D837-44EE-A24F-F2634BFBA319}" presName="sibTrans" presStyleCnt="0"/>
      <dgm:spPr/>
    </dgm:pt>
    <dgm:pt modelId="{8254774E-2048-458A-967A-6F55C8FB5055}" type="pres">
      <dgm:prSet presAssocID="{31FB84C5-EEFE-449C-AA45-E3BBB2C62D54}" presName="textNode" presStyleLbl="node1" presStyleIdx="1" presStyleCnt="5">
        <dgm:presLayoutVars>
          <dgm:bulletEnabled val="1"/>
        </dgm:presLayoutVars>
      </dgm:prSet>
      <dgm:spPr/>
      <dgm:t>
        <a:bodyPr/>
        <a:lstStyle/>
        <a:p>
          <a:endParaRPr lang="en-US"/>
        </a:p>
      </dgm:t>
    </dgm:pt>
    <dgm:pt modelId="{D4EFB04F-7EB1-43BB-AA00-20A62C75CB0D}" type="pres">
      <dgm:prSet presAssocID="{C7FEA775-3690-4A58-A997-45BC574ABE9D}" presName="sibTrans" presStyleCnt="0"/>
      <dgm:spPr/>
    </dgm:pt>
    <dgm:pt modelId="{EE8AB6D9-EB7F-4432-B306-508128C5E489}" type="pres">
      <dgm:prSet presAssocID="{E5F25171-371A-4FB0-BE92-72288DE7DC0C}" presName="textNode" presStyleLbl="node1" presStyleIdx="2" presStyleCnt="5">
        <dgm:presLayoutVars>
          <dgm:bulletEnabled val="1"/>
        </dgm:presLayoutVars>
      </dgm:prSet>
      <dgm:spPr/>
      <dgm:t>
        <a:bodyPr/>
        <a:lstStyle/>
        <a:p>
          <a:endParaRPr lang="en-US"/>
        </a:p>
      </dgm:t>
    </dgm:pt>
    <dgm:pt modelId="{34589B44-61C4-4888-8CA2-DB69E5B7BE9A}" type="pres">
      <dgm:prSet presAssocID="{0C2203BA-DB3D-4B18-9B82-59A406DDDDB5}" presName="sibTrans" presStyleCnt="0"/>
      <dgm:spPr/>
    </dgm:pt>
    <dgm:pt modelId="{F64F22F6-8697-4331-A5F9-44075446F5A7}" type="pres">
      <dgm:prSet presAssocID="{58D76BA9-AD5B-40D4-BBB9-DF74AD0D2386}" presName="textNode" presStyleLbl="node1" presStyleIdx="3" presStyleCnt="5">
        <dgm:presLayoutVars>
          <dgm:bulletEnabled val="1"/>
        </dgm:presLayoutVars>
      </dgm:prSet>
      <dgm:spPr/>
      <dgm:t>
        <a:bodyPr/>
        <a:lstStyle/>
        <a:p>
          <a:endParaRPr lang="en-US"/>
        </a:p>
      </dgm:t>
    </dgm:pt>
    <dgm:pt modelId="{2B5F7E1E-4A86-49FC-B773-FC3C17366421}" type="pres">
      <dgm:prSet presAssocID="{46210A72-428C-4679-AB7B-EC312ED82B85}" presName="sibTrans" presStyleCnt="0"/>
      <dgm:spPr/>
    </dgm:pt>
    <dgm:pt modelId="{07D263EF-F7BB-4BD5-9434-52008277A55D}" type="pres">
      <dgm:prSet presAssocID="{9CAD1F7E-B3FB-438B-99B0-AD93F205738E}" presName="textNode" presStyleLbl="node1" presStyleIdx="4" presStyleCnt="5">
        <dgm:presLayoutVars>
          <dgm:bulletEnabled val="1"/>
        </dgm:presLayoutVars>
      </dgm:prSet>
      <dgm:spPr/>
      <dgm:t>
        <a:bodyPr/>
        <a:lstStyle/>
        <a:p>
          <a:endParaRPr lang="en-US"/>
        </a:p>
      </dgm:t>
    </dgm:pt>
  </dgm:ptLst>
  <dgm:cxnLst>
    <dgm:cxn modelId="{0D9937A1-A91D-47C5-9737-41A1C17103F9}" srcId="{1C7648D5-25B0-483F-9CBC-048735DDE692}" destId="{58D76BA9-AD5B-40D4-BBB9-DF74AD0D2386}" srcOrd="3" destOrd="0" parTransId="{44AA24D8-7772-491A-BA34-AFE8243D610F}" sibTransId="{46210A72-428C-4679-AB7B-EC312ED82B85}"/>
    <dgm:cxn modelId="{76CA9CEF-7509-4F50-956E-2D7A5ACB4B5B}" type="presOf" srcId="{271DDC46-BC34-4C22-9338-40756B2EABCC}" destId="{B4BC7DC2-56D2-4148-B04B-93428D49ECB2}" srcOrd="0" destOrd="0" presId="urn:microsoft.com/office/officeart/2005/8/layout/hProcess9"/>
    <dgm:cxn modelId="{E67F0565-B91B-41AE-98C0-4DE0C5EDA711}" type="presOf" srcId="{1C7648D5-25B0-483F-9CBC-048735DDE692}" destId="{BB73E8C4-7680-4080-8AD4-59D47561051B}" srcOrd="0" destOrd="0" presId="urn:microsoft.com/office/officeart/2005/8/layout/hProcess9"/>
    <dgm:cxn modelId="{4665131D-A18B-48FB-9FB6-7E4881577EE8}" srcId="{1C7648D5-25B0-483F-9CBC-048735DDE692}" destId="{E5F25171-371A-4FB0-BE92-72288DE7DC0C}" srcOrd="2" destOrd="0" parTransId="{E76CABA0-3C30-4AEC-868A-776BACD00B3E}" sibTransId="{0C2203BA-DB3D-4B18-9B82-59A406DDDDB5}"/>
    <dgm:cxn modelId="{8B45F17F-F0FC-4FEC-BB03-94755E48025F}" srcId="{1C7648D5-25B0-483F-9CBC-048735DDE692}" destId="{31FB84C5-EEFE-449C-AA45-E3BBB2C62D54}" srcOrd="1" destOrd="0" parTransId="{6F78CC53-8E67-4D73-BA32-DE811C2F0191}" sibTransId="{C7FEA775-3690-4A58-A997-45BC574ABE9D}"/>
    <dgm:cxn modelId="{4A907DEC-FF70-4E45-8D09-88FEE20B6500}" srcId="{1C7648D5-25B0-483F-9CBC-048735DDE692}" destId="{271DDC46-BC34-4C22-9338-40756B2EABCC}" srcOrd="0" destOrd="0" parTransId="{3153B4E4-EF27-418E-B286-E1B91A8DA495}" sibTransId="{540A2794-D837-44EE-A24F-F2634BFBA319}"/>
    <dgm:cxn modelId="{C7F26B52-FBA7-4625-AB22-5FC8226F0AE3}" type="presOf" srcId="{9CAD1F7E-B3FB-438B-99B0-AD93F205738E}" destId="{07D263EF-F7BB-4BD5-9434-52008277A55D}" srcOrd="0" destOrd="0" presId="urn:microsoft.com/office/officeart/2005/8/layout/hProcess9"/>
    <dgm:cxn modelId="{B18A95ED-5FE0-4CCE-8937-CFC2323150F6}" type="presOf" srcId="{58D76BA9-AD5B-40D4-BBB9-DF74AD0D2386}" destId="{F64F22F6-8697-4331-A5F9-44075446F5A7}" srcOrd="0" destOrd="0" presId="urn:microsoft.com/office/officeart/2005/8/layout/hProcess9"/>
    <dgm:cxn modelId="{5F672060-60B4-4D11-B31A-5D0F0756054A}" type="presOf" srcId="{31FB84C5-EEFE-449C-AA45-E3BBB2C62D54}" destId="{8254774E-2048-458A-967A-6F55C8FB5055}" srcOrd="0" destOrd="0" presId="urn:microsoft.com/office/officeart/2005/8/layout/hProcess9"/>
    <dgm:cxn modelId="{1A0266DE-A63B-4DE4-8BCD-521FA9A72D60}" srcId="{1C7648D5-25B0-483F-9CBC-048735DDE692}" destId="{9CAD1F7E-B3FB-438B-99B0-AD93F205738E}" srcOrd="4" destOrd="0" parTransId="{F5204B3B-4393-4DB8-8DFA-4DF04093E3D1}" sibTransId="{A8DD2D8A-A921-4DEB-A17F-2FDE00DF08EB}"/>
    <dgm:cxn modelId="{00DCBDE2-3A5E-4F7A-B720-142C56A9ACEC}" type="presOf" srcId="{E5F25171-371A-4FB0-BE92-72288DE7DC0C}" destId="{EE8AB6D9-EB7F-4432-B306-508128C5E489}" srcOrd="0" destOrd="0" presId="urn:microsoft.com/office/officeart/2005/8/layout/hProcess9"/>
    <dgm:cxn modelId="{C7E0E2FD-43E8-41F3-9ECD-F826E3E466F5}" type="presParOf" srcId="{BB73E8C4-7680-4080-8AD4-59D47561051B}" destId="{0D107ED9-3C1F-4DF9-B514-5ED951E36FFD}" srcOrd="0" destOrd="0" presId="urn:microsoft.com/office/officeart/2005/8/layout/hProcess9"/>
    <dgm:cxn modelId="{DB6FE992-AFCC-403E-B004-06087F086356}" type="presParOf" srcId="{BB73E8C4-7680-4080-8AD4-59D47561051B}" destId="{86CA7D95-ADC9-4F08-AA5C-96CB6089358A}" srcOrd="1" destOrd="0" presId="urn:microsoft.com/office/officeart/2005/8/layout/hProcess9"/>
    <dgm:cxn modelId="{D2AEC65D-86BE-4336-BBBC-08FDD703AD9F}" type="presParOf" srcId="{86CA7D95-ADC9-4F08-AA5C-96CB6089358A}" destId="{B4BC7DC2-56D2-4148-B04B-93428D49ECB2}" srcOrd="0" destOrd="0" presId="urn:microsoft.com/office/officeart/2005/8/layout/hProcess9"/>
    <dgm:cxn modelId="{20DECB7A-DD37-444D-AAF5-9D8A91712D7B}" type="presParOf" srcId="{86CA7D95-ADC9-4F08-AA5C-96CB6089358A}" destId="{8CB9128F-09FD-4A64-813D-BE45667A81F2}" srcOrd="1" destOrd="0" presId="urn:microsoft.com/office/officeart/2005/8/layout/hProcess9"/>
    <dgm:cxn modelId="{D8FBB062-5527-414E-A57C-721EB34F9621}" type="presParOf" srcId="{86CA7D95-ADC9-4F08-AA5C-96CB6089358A}" destId="{8254774E-2048-458A-967A-6F55C8FB5055}" srcOrd="2" destOrd="0" presId="urn:microsoft.com/office/officeart/2005/8/layout/hProcess9"/>
    <dgm:cxn modelId="{C700DDEC-16DA-4A44-AB9B-D682770B2A9E}" type="presParOf" srcId="{86CA7D95-ADC9-4F08-AA5C-96CB6089358A}" destId="{D4EFB04F-7EB1-43BB-AA00-20A62C75CB0D}" srcOrd="3" destOrd="0" presId="urn:microsoft.com/office/officeart/2005/8/layout/hProcess9"/>
    <dgm:cxn modelId="{46AA94FB-EC41-47CF-847A-A6D7601372D1}" type="presParOf" srcId="{86CA7D95-ADC9-4F08-AA5C-96CB6089358A}" destId="{EE8AB6D9-EB7F-4432-B306-508128C5E489}" srcOrd="4" destOrd="0" presId="urn:microsoft.com/office/officeart/2005/8/layout/hProcess9"/>
    <dgm:cxn modelId="{0B335FC5-81EA-4C89-8240-0D571BA52226}" type="presParOf" srcId="{86CA7D95-ADC9-4F08-AA5C-96CB6089358A}" destId="{34589B44-61C4-4888-8CA2-DB69E5B7BE9A}" srcOrd="5" destOrd="0" presId="urn:microsoft.com/office/officeart/2005/8/layout/hProcess9"/>
    <dgm:cxn modelId="{E14C79EB-E5F9-4B71-8436-8F02B9EA919C}" type="presParOf" srcId="{86CA7D95-ADC9-4F08-AA5C-96CB6089358A}" destId="{F64F22F6-8697-4331-A5F9-44075446F5A7}" srcOrd="6" destOrd="0" presId="urn:microsoft.com/office/officeart/2005/8/layout/hProcess9"/>
    <dgm:cxn modelId="{15CDEC7C-EC66-472B-A10C-F91E20A4FB77}" type="presParOf" srcId="{86CA7D95-ADC9-4F08-AA5C-96CB6089358A}" destId="{2B5F7E1E-4A86-49FC-B773-FC3C17366421}" srcOrd="7" destOrd="0" presId="urn:microsoft.com/office/officeart/2005/8/layout/hProcess9"/>
    <dgm:cxn modelId="{092F7E22-2937-4DC8-916D-95F118569C92}" type="presParOf" srcId="{86CA7D95-ADC9-4F08-AA5C-96CB6089358A}" destId="{07D263EF-F7BB-4BD5-9434-52008277A55D}"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63E74-B778-45CC-A61F-04A5D8FA1683}">
      <dsp:nvSpPr>
        <dsp:cNvPr id="0" name=""/>
        <dsp:cNvSpPr/>
      </dsp:nvSpPr>
      <dsp:spPr>
        <a:xfrm>
          <a:off x="4" y="0"/>
          <a:ext cx="8401458" cy="4196036"/>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D1F520-6122-4888-A26A-9546F9237447}">
      <dsp:nvSpPr>
        <dsp:cNvPr id="0" name=""/>
        <dsp:cNvSpPr/>
      </dsp:nvSpPr>
      <dsp:spPr>
        <a:xfrm>
          <a:off x="374237" y="1258810"/>
          <a:ext cx="1466580" cy="1678414"/>
        </a:xfrm>
        <a:prstGeom prst="roundRect">
          <a:avLst/>
        </a:prstGeom>
        <a:solidFill>
          <a:srgbClr val="FFC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Step 1: Process Loans</a:t>
          </a:r>
          <a:endParaRPr lang="en-US" sz="2000" kern="1200" dirty="0"/>
        </a:p>
      </dsp:txBody>
      <dsp:txXfrm>
        <a:off x="445830" y="1330403"/>
        <a:ext cx="1323394" cy="1535228"/>
      </dsp:txXfrm>
    </dsp:sp>
    <dsp:sp modelId="{FD1FE09D-23B8-4C97-BB6E-64FB1A7F7B8F}">
      <dsp:nvSpPr>
        <dsp:cNvPr id="0" name=""/>
        <dsp:cNvSpPr/>
      </dsp:nvSpPr>
      <dsp:spPr>
        <a:xfrm>
          <a:off x="2033008" y="1258810"/>
          <a:ext cx="1466580" cy="167841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Step 2: Process Loan Dates</a:t>
          </a:r>
          <a:endParaRPr lang="en-US" sz="2000" kern="1200" dirty="0"/>
        </a:p>
      </dsp:txBody>
      <dsp:txXfrm>
        <a:off x="2104601" y="1330403"/>
        <a:ext cx="1323394" cy="1535228"/>
      </dsp:txXfrm>
    </dsp:sp>
    <dsp:sp modelId="{FB4332B1-39AD-46DE-9F84-6473B176AB2A}">
      <dsp:nvSpPr>
        <dsp:cNvPr id="0" name=""/>
        <dsp:cNvSpPr/>
      </dsp:nvSpPr>
      <dsp:spPr>
        <a:xfrm>
          <a:off x="3691780" y="1258810"/>
          <a:ext cx="1466580" cy="167841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Step 3: Population Update</a:t>
          </a:r>
          <a:endParaRPr lang="en-US" sz="2000" kern="1200" dirty="0"/>
        </a:p>
      </dsp:txBody>
      <dsp:txXfrm>
        <a:off x="3763373" y="1330403"/>
        <a:ext cx="1323394" cy="1535228"/>
      </dsp:txXfrm>
    </dsp:sp>
    <dsp:sp modelId="{BAD47517-C014-4507-8BBE-DA36E2AB83A8}">
      <dsp:nvSpPr>
        <dsp:cNvPr id="0" name=""/>
        <dsp:cNvSpPr/>
      </dsp:nvSpPr>
      <dsp:spPr>
        <a:xfrm>
          <a:off x="5350552" y="1258810"/>
          <a:ext cx="1466580" cy="167841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Step 4: Process Loans Again</a:t>
          </a:r>
          <a:endParaRPr lang="en-US" sz="2000" kern="1200" dirty="0"/>
        </a:p>
      </dsp:txBody>
      <dsp:txXfrm>
        <a:off x="5422145" y="1330403"/>
        <a:ext cx="1323394" cy="153522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2960" y="1362140"/>
          <a:ext cx="1294463"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kern="1200" dirty="0" smtClean="0"/>
            <a:t>Step 1: </a:t>
          </a:r>
          <a:r>
            <a:rPr lang="en-US" sz="1500" b="0" kern="1200" dirty="0" smtClean="0"/>
            <a:t>Award PLUS Loan</a:t>
          </a:r>
          <a:endParaRPr lang="en-US" sz="1500" b="0" kern="1200" dirty="0"/>
        </a:p>
      </dsp:txBody>
      <dsp:txXfrm>
        <a:off x="66150" y="1425330"/>
        <a:ext cx="1168083" cy="1689807"/>
      </dsp:txXfrm>
    </dsp:sp>
    <dsp:sp modelId="{8254774E-2048-458A-967A-6F55C8FB5055}">
      <dsp:nvSpPr>
        <dsp:cNvPr id="0" name=""/>
        <dsp:cNvSpPr/>
      </dsp:nvSpPr>
      <dsp:spPr>
        <a:xfrm>
          <a:off x="1362147" y="1362140"/>
          <a:ext cx="1294463"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kern="1200" dirty="0" smtClean="0"/>
            <a:t>Step 2: </a:t>
          </a:r>
          <a:r>
            <a:rPr lang="en-US" sz="1500" b="0" kern="1200" dirty="0" smtClean="0"/>
            <a:t>Originate PLUS Loan</a:t>
          </a:r>
          <a:endParaRPr lang="en-US" sz="1500" b="0" kern="1200" dirty="0"/>
        </a:p>
      </dsp:txBody>
      <dsp:txXfrm>
        <a:off x="1425337" y="1425330"/>
        <a:ext cx="1168083" cy="1689807"/>
      </dsp:txXfrm>
    </dsp:sp>
    <dsp:sp modelId="{EE8AB6D9-EB7F-4432-B306-508128C5E489}">
      <dsp:nvSpPr>
        <dsp:cNvPr id="0" name=""/>
        <dsp:cNvSpPr/>
      </dsp:nvSpPr>
      <dsp:spPr>
        <a:xfrm>
          <a:off x="2721333" y="1362140"/>
          <a:ext cx="1294463"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kern="1200" dirty="0" smtClean="0"/>
            <a:t>Step 3:  </a:t>
          </a:r>
          <a:r>
            <a:rPr lang="en-US" sz="1500" b="0" kern="1200" dirty="0" smtClean="0"/>
            <a:t>Establish Relationship for Parent</a:t>
          </a:r>
          <a:endParaRPr lang="en-US" sz="1500" b="0" kern="1200" dirty="0"/>
        </a:p>
      </dsp:txBody>
      <dsp:txXfrm>
        <a:off x="2784523" y="1425330"/>
        <a:ext cx="1168083" cy="1689807"/>
      </dsp:txXfrm>
    </dsp:sp>
    <dsp:sp modelId="{F64F22F6-8697-4331-A5F9-44075446F5A7}">
      <dsp:nvSpPr>
        <dsp:cNvPr id="0" name=""/>
        <dsp:cNvSpPr/>
      </dsp:nvSpPr>
      <dsp:spPr>
        <a:xfrm>
          <a:off x="4080520" y="1362140"/>
          <a:ext cx="1294463" cy="1816187"/>
        </a:xfrm>
        <a:prstGeom prst="round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Step </a:t>
          </a:r>
          <a:r>
            <a:rPr lang="en-US" sz="1500" b="1" kern="1200" dirty="0" smtClean="0"/>
            <a:t>4:  Link Parent to PLUS Loan Record</a:t>
          </a:r>
          <a:endParaRPr lang="en-US" sz="1500" b="1" kern="1200" dirty="0"/>
        </a:p>
      </dsp:txBody>
      <dsp:txXfrm>
        <a:off x="4143710" y="1425330"/>
        <a:ext cx="1168083" cy="1689807"/>
      </dsp:txXfrm>
    </dsp:sp>
    <dsp:sp modelId="{07D263EF-F7BB-4BD5-9434-52008277A55D}">
      <dsp:nvSpPr>
        <dsp:cNvPr id="0" name=""/>
        <dsp:cNvSpPr/>
      </dsp:nvSpPr>
      <dsp:spPr>
        <a:xfrm>
          <a:off x="5439706" y="1362140"/>
          <a:ext cx="1294463" cy="1816187"/>
        </a:xfrm>
        <a:prstGeom prst="roundRect">
          <a:avLst/>
        </a:prstGeom>
        <a:solidFill>
          <a:srgbClr val="0070C0"/>
        </a:solidFill>
        <a:ln w="12700" cap="flat" cmpd="sng" algn="ctr">
          <a:solidFill>
            <a:srgbClr val="00376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kern="1200" dirty="0" smtClean="0"/>
            <a:t>Step </a:t>
          </a:r>
          <a:r>
            <a:rPr lang="en-US" sz="1500" b="0" kern="1200" dirty="0" smtClean="0"/>
            <a:t>4:  Re-originate PLUS Loan</a:t>
          </a:r>
          <a:endParaRPr lang="en-US" sz="1500" b="0" kern="1200" dirty="0"/>
        </a:p>
      </dsp:txBody>
      <dsp:txXfrm>
        <a:off x="5502896" y="1425330"/>
        <a:ext cx="1168083" cy="168980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2960" y="1362140"/>
          <a:ext cx="1294463"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kern="1200" dirty="0" smtClean="0"/>
            <a:t>Step 1: </a:t>
          </a:r>
          <a:r>
            <a:rPr lang="en-US" sz="1500" b="0" kern="1200" dirty="0" smtClean="0"/>
            <a:t>Award PLUS Loan</a:t>
          </a:r>
          <a:endParaRPr lang="en-US" sz="1500" b="0" kern="1200" dirty="0"/>
        </a:p>
      </dsp:txBody>
      <dsp:txXfrm>
        <a:off x="66150" y="1425330"/>
        <a:ext cx="1168083" cy="1689807"/>
      </dsp:txXfrm>
    </dsp:sp>
    <dsp:sp modelId="{8254774E-2048-458A-967A-6F55C8FB5055}">
      <dsp:nvSpPr>
        <dsp:cNvPr id="0" name=""/>
        <dsp:cNvSpPr/>
      </dsp:nvSpPr>
      <dsp:spPr>
        <a:xfrm>
          <a:off x="1362147" y="1362140"/>
          <a:ext cx="1294463"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kern="1200" dirty="0" smtClean="0"/>
            <a:t>Step 2: </a:t>
          </a:r>
          <a:r>
            <a:rPr lang="en-US" sz="1500" b="0" kern="1200" dirty="0" smtClean="0"/>
            <a:t>Originate PLUS Loan</a:t>
          </a:r>
          <a:endParaRPr lang="en-US" sz="1500" b="0" kern="1200" dirty="0"/>
        </a:p>
      </dsp:txBody>
      <dsp:txXfrm>
        <a:off x="1425337" y="1425330"/>
        <a:ext cx="1168083" cy="1689807"/>
      </dsp:txXfrm>
    </dsp:sp>
    <dsp:sp modelId="{EE8AB6D9-EB7F-4432-B306-508128C5E489}">
      <dsp:nvSpPr>
        <dsp:cNvPr id="0" name=""/>
        <dsp:cNvSpPr/>
      </dsp:nvSpPr>
      <dsp:spPr>
        <a:xfrm>
          <a:off x="2721333" y="1362140"/>
          <a:ext cx="1294463"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kern="1200" dirty="0" smtClean="0"/>
            <a:t>Step 3:  </a:t>
          </a:r>
          <a:r>
            <a:rPr lang="en-US" sz="1500" b="0" kern="1200" dirty="0" smtClean="0"/>
            <a:t>Establish Relationship for Parent</a:t>
          </a:r>
          <a:endParaRPr lang="en-US" sz="1500" b="0" kern="1200" dirty="0"/>
        </a:p>
      </dsp:txBody>
      <dsp:txXfrm>
        <a:off x="2784523" y="1425330"/>
        <a:ext cx="1168083" cy="1689807"/>
      </dsp:txXfrm>
    </dsp:sp>
    <dsp:sp modelId="{F64F22F6-8697-4331-A5F9-44075446F5A7}">
      <dsp:nvSpPr>
        <dsp:cNvPr id="0" name=""/>
        <dsp:cNvSpPr/>
      </dsp:nvSpPr>
      <dsp:spPr>
        <a:xfrm>
          <a:off x="4080520" y="1362140"/>
          <a:ext cx="1294463"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kern="1200" dirty="0" smtClean="0"/>
            <a:t>Step </a:t>
          </a:r>
          <a:r>
            <a:rPr lang="en-US" sz="1500" b="0" kern="1200" dirty="0" smtClean="0"/>
            <a:t>4:  Link Parent to PLUS Loan Record</a:t>
          </a:r>
          <a:endParaRPr lang="en-US" sz="1500" b="0" kern="1200" dirty="0"/>
        </a:p>
      </dsp:txBody>
      <dsp:txXfrm>
        <a:off x="4143710" y="1425330"/>
        <a:ext cx="1168083" cy="1689807"/>
      </dsp:txXfrm>
    </dsp:sp>
    <dsp:sp modelId="{07D263EF-F7BB-4BD5-9434-52008277A55D}">
      <dsp:nvSpPr>
        <dsp:cNvPr id="0" name=""/>
        <dsp:cNvSpPr/>
      </dsp:nvSpPr>
      <dsp:spPr>
        <a:xfrm>
          <a:off x="5439706" y="1362140"/>
          <a:ext cx="1294463" cy="1816187"/>
        </a:xfrm>
        <a:prstGeom prst="round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Step </a:t>
          </a:r>
          <a:r>
            <a:rPr lang="en-US" sz="1500" b="1" kern="1200" dirty="0" smtClean="0"/>
            <a:t>4:  Re-originate PLUS Loan</a:t>
          </a:r>
          <a:endParaRPr lang="en-US" sz="1500" b="1" kern="1200" dirty="0"/>
        </a:p>
      </dsp:txBody>
      <dsp:txXfrm>
        <a:off x="5502896" y="1425330"/>
        <a:ext cx="1168083" cy="16898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63E74-B778-45CC-A61F-04A5D8FA1683}">
      <dsp:nvSpPr>
        <dsp:cNvPr id="0" name=""/>
        <dsp:cNvSpPr/>
      </dsp:nvSpPr>
      <dsp:spPr>
        <a:xfrm>
          <a:off x="4" y="0"/>
          <a:ext cx="8401458" cy="4196036"/>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D1F520-6122-4888-A26A-9546F9237447}">
      <dsp:nvSpPr>
        <dsp:cNvPr id="0" name=""/>
        <dsp:cNvSpPr/>
      </dsp:nvSpPr>
      <dsp:spPr>
        <a:xfrm>
          <a:off x="374237" y="1258810"/>
          <a:ext cx="1466580" cy="167841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Step 1: Process Loans</a:t>
          </a:r>
          <a:endParaRPr lang="en-US" sz="2000" kern="1200" dirty="0"/>
        </a:p>
      </dsp:txBody>
      <dsp:txXfrm>
        <a:off x="445830" y="1330403"/>
        <a:ext cx="1323394" cy="1535228"/>
      </dsp:txXfrm>
    </dsp:sp>
    <dsp:sp modelId="{FD1FE09D-23B8-4C97-BB6E-64FB1A7F7B8F}">
      <dsp:nvSpPr>
        <dsp:cNvPr id="0" name=""/>
        <dsp:cNvSpPr/>
      </dsp:nvSpPr>
      <dsp:spPr>
        <a:xfrm>
          <a:off x="2033008" y="1258810"/>
          <a:ext cx="1466580" cy="1678414"/>
        </a:xfrm>
        <a:prstGeom prst="roundRect">
          <a:avLst/>
        </a:prstGeom>
        <a:solidFill>
          <a:srgbClr val="FFC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Step 2: Process Loan Dates</a:t>
          </a:r>
          <a:endParaRPr lang="en-US" sz="2000" kern="1200" dirty="0"/>
        </a:p>
      </dsp:txBody>
      <dsp:txXfrm>
        <a:off x="2104601" y="1330403"/>
        <a:ext cx="1323394" cy="1535228"/>
      </dsp:txXfrm>
    </dsp:sp>
    <dsp:sp modelId="{FB4332B1-39AD-46DE-9F84-6473B176AB2A}">
      <dsp:nvSpPr>
        <dsp:cNvPr id="0" name=""/>
        <dsp:cNvSpPr/>
      </dsp:nvSpPr>
      <dsp:spPr>
        <a:xfrm>
          <a:off x="3691780" y="1258810"/>
          <a:ext cx="1466580" cy="167841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Step 3: Population Update</a:t>
          </a:r>
          <a:endParaRPr lang="en-US" sz="2000" kern="1200" dirty="0"/>
        </a:p>
      </dsp:txBody>
      <dsp:txXfrm>
        <a:off x="3763373" y="1330403"/>
        <a:ext cx="1323394" cy="1535228"/>
      </dsp:txXfrm>
    </dsp:sp>
    <dsp:sp modelId="{BAD47517-C014-4507-8BBE-DA36E2AB83A8}">
      <dsp:nvSpPr>
        <dsp:cNvPr id="0" name=""/>
        <dsp:cNvSpPr/>
      </dsp:nvSpPr>
      <dsp:spPr>
        <a:xfrm>
          <a:off x="5350552" y="1258810"/>
          <a:ext cx="1466580" cy="167841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Step 4: Process Loans Again</a:t>
          </a:r>
          <a:endParaRPr lang="en-US" sz="2000" kern="1200" dirty="0"/>
        </a:p>
      </dsp:txBody>
      <dsp:txXfrm>
        <a:off x="5422145" y="1330403"/>
        <a:ext cx="1323394" cy="15352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63E74-B778-45CC-A61F-04A5D8FA1683}">
      <dsp:nvSpPr>
        <dsp:cNvPr id="0" name=""/>
        <dsp:cNvSpPr/>
      </dsp:nvSpPr>
      <dsp:spPr>
        <a:xfrm>
          <a:off x="4" y="0"/>
          <a:ext cx="8401458" cy="4196036"/>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D1F520-6122-4888-A26A-9546F9237447}">
      <dsp:nvSpPr>
        <dsp:cNvPr id="0" name=""/>
        <dsp:cNvSpPr/>
      </dsp:nvSpPr>
      <dsp:spPr>
        <a:xfrm>
          <a:off x="374237" y="1258810"/>
          <a:ext cx="1466580" cy="167841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Step 1: Process Loans</a:t>
          </a:r>
          <a:endParaRPr lang="en-US" sz="2000" kern="1200" dirty="0"/>
        </a:p>
      </dsp:txBody>
      <dsp:txXfrm>
        <a:off x="445830" y="1330403"/>
        <a:ext cx="1323394" cy="1535228"/>
      </dsp:txXfrm>
    </dsp:sp>
    <dsp:sp modelId="{FD1FE09D-23B8-4C97-BB6E-64FB1A7F7B8F}">
      <dsp:nvSpPr>
        <dsp:cNvPr id="0" name=""/>
        <dsp:cNvSpPr/>
      </dsp:nvSpPr>
      <dsp:spPr>
        <a:xfrm>
          <a:off x="2033008" y="1258810"/>
          <a:ext cx="1466580" cy="167841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Step 2: Process Loan Dates</a:t>
          </a:r>
          <a:endParaRPr lang="en-US" sz="2000" kern="1200" dirty="0"/>
        </a:p>
      </dsp:txBody>
      <dsp:txXfrm>
        <a:off x="2104601" y="1330403"/>
        <a:ext cx="1323394" cy="1535228"/>
      </dsp:txXfrm>
    </dsp:sp>
    <dsp:sp modelId="{FB4332B1-39AD-46DE-9F84-6473B176AB2A}">
      <dsp:nvSpPr>
        <dsp:cNvPr id="0" name=""/>
        <dsp:cNvSpPr/>
      </dsp:nvSpPr>
      <dsp:spPr>
        <a:xfrm>
          <a:off x="3691780" y="1258810"/>
          <a:ext cx="1466580" cy="1678414"/>
        </a:xfrm>
        <a:prstGeom prst="roundRect">
          <a:avLst/>
        </a:prstGeom>
        <a:solidFill>
          <a:srgbClr val="FFC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Step 3: Population Update</a:t>
          </a:r>
          <a:endParaRPr lang="en-US" sz="2000" kern="1200" dirty="0"/>
        </a:p>
      </dsp:txBody>
      <dsp:txXfrm>
        <a:off x="3763373" y="1330403"/>
        <a:ext cx="1323394" cy="1535228"/>
      </dsp:txXfrm>
    </dsp:sp>
    <dsp:sp modelId="{BAD47517-C014-4507-8BBE-DA36E2AB83A8}">
      <dsp:nvSpPr>
        <dsp:cNvPr id="0" name=""/>
        <dsp:cNvSpPr/>
      </dsp:nvSpPr>
      <dsp:spPr>
        <a:xfrm>
          <a:off x="5350552" y="1258810"/>
          <a:ext cx="1466580" cy="167841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Step 4: Process Loans Again</a:t>
          </a:r>
          <a:endParaRPr lang="en-US" sz="2000" kern="1200" dirty="0"/>
        </a:p>
      </dsp:txBody>
      <dsp:txXfrm>
        <a:off x="5422145" y="1330403"/>
        <a:ext cx="1323394" cy="15352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63E74-B778-45CC-A61F-04A5D8FA1683}">
      <dsp:nvSpPr>
        <dsp:cNvPr id="0" name=""/>
        <dsp:cNvSpPr/>
      </dsp:nvSpPr>
      <dsp:spPr>
        <a:xfrm>
          <a:off x="4" y="0"/>
          <a:ext cx="8401458" cy="4196036"/>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D1F520-6122-4888-A26A-9546F9237447}">
      <dsp:nvSpPr>
        <dsp:cNvPr id="0" name=""/>
        <dsp:cNvSpPr/>
      </dsp:nvSpPr>
      <dsp:spPr>
        <a:xfrm>
          <a:off x="374237" y="1258810"/>
          <a:ext cx="1466580" cy="167841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Step 1: Process Loans</a:t>
          </a:r>
          <a:endParaRPr lang="en-US" sz="2000" kern="1200" dirty="0"/>
        </a:p>
      </dsp:txBody>
      <dsp:txXfrm>
        <a:off x="445830" y="1330403"/>
        <a:ext cx="1323394" cy="1535228"/>
      </dsp:txXfrm>
    </dsp:sp>
    <dsp:sp modelId="{FD1FE09D-23B8-4C97-BB6E-64FB1A7F7B8F}">
      <dsp:nvSpPr>
        <dsp:cNvPr id="0" name=""/>
        <dsp:cNvSpPr/>
      </dsp:nvSpPr>
      <dsp:spPr>
        <a:xfrm>
          <a:off x="2033008" y="1258810"/>
          <a:ext cx="1466580" cy="167841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Step 2: Process Loan Dates</a:t>
          </a:r>
          <a:endParaRPr lang="en-US" sz="2000" kern="1200" dirty="0"/>
        </a:p>
      </dsp:txBody>
      <dsp:txXfrm>
        <a:off x="2104601" y="1330403"/>
        <a:ext cx="1323394" cy="1535228"/>
      </dsp:txXfrm>
    </dsp:sp>
    <dsp:sp modelId="{FB4332B1-39AD-46DE-9F84-6473B176AB2A}">
      <dsp:nvSpPr>
        <dsp:cNvPr id="0" name=""/>
        <dsp:cNvSpPr/>
      </dsp:nvSpPr>
      <dsp:spPr>
        <a:xfrm>
          <a:off x="3691780" y="1258810"/>
          <a:ext cx="1466580" cy="167841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Step 3: Population Update</a:t>
          </a:r>
          <a:endParaRPr lang="en-US" sz="2000" kern="1200" dirty="0"/>
        </a:p>
      </dsp:txBody>
      <dsp:txXfrm>
        <a:off x="3763373" y="1330403"/>
        <a:ext cx="1323394" cy="1535228"/>
      </dsp:txXfrm>
    </dsp:sp>
    <dsp:sp modelId="{BAD47517-C014-4507-8BBE-DA36E2AB83A8}">
      <dsp:nvSpPr>
        <dsp:cNvPr id="0" name=""/>
        <dsp:cNvSpPr/>
      </dsp:nvSpPr>
      <dsp:spPr>
        <a:xfrm>
          <a:off x="5350552" y="1258810"/>
          <a:ext cx="1466580" cy="1678414"/>
        </a:xfrm>
        <a:prstGeom prst="roundRect">
          <a:avLst/>
        </a:prstGeom>
        <a:solidFill>
          <a:srgbClr val="FFC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Step 4: Process Loans Again</a:t>
          </a:r>
          <a:endParaRPr lang="en-US" sz="2000" kern="1200" dirty="0"/>
        </a:p>
      </dsp:txBody>
      <dsp:txXfrm>
        <a:off x="5422145" y="1330403"/>
        <a:ext cx="1323394" cy="15352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228299" y="1362140"/>
          <a:ext cx="2021139"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0" kern="1200" dirty="0" smtClean="0"/>
            <a:t>Step 1: </a:t>
          </a:r>
          <a:r>
            <a:rPr lang="en-US" sz="2700" b="0" kern="1200" dirty="0" smtClean="0"/>
            <a:t>Originate Loans</a:t>
          </a:r>
          <a:endParaRPr lang="en-US" sz="2700" b="0" kern="1200" dirty="0"/>
        </a:p>
      </dsp:txBody>
      <dsp:txXfrm>
        <a:off x="316958" y="1450799"/>
        <a:ext cx="1843821" cy="1638869"/>
      </dsp:txXfrm>
    </dsp:sp>
    <dsp:sp modelId="{8254774E-2048-458A-967A-6F55C8FB5055}">
      <dsp:nvSpPr>
        <dsp:cNvPr id="0" name=""/>
        <dsp:cNvSpPr/>
      </dsp:nvSpPr>
      <dsp:spPr>
        <a:xfrm>
          <a:off x="2357995" y="1362140"/>
          <a:ext cx="2021139" cy="1816187"/>
        </a:xfrm>
        <a:prstGeom prst="round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t>Step 2: </a:t>
          </a:r>
          <a:r>
            <a:rPr lang="en-US" sz="2700" b="1" kern="1200" dirty="0" smtClean="0"/>
            <a:t>Generate Direct Loan Data</a:t>
          </a:r>
          <a:endParaRPr lang="en-US" sz="2700" kern="1200" dirty="0"/>
        </a:p>
      </dsp:txBody>
      <dsp:txXfrm>
        <a:off x="2446654" y="1450799"/>
        <a:ext cx="1843821" cy="1638869"/>
      </dsp:txXfrm>
    </dsp:sp>
    <dsp:sp modelId="{EE8AB6D9-EB7F-4432-B306-508128C5E489}">
      <dsp:nvSpPr>
        <dsp:cNvPr id="0" name=""/>
        <dsp:cNvSpPr/>
      </dsp:nvSpPr>
      <dsp:spPr>
        <a:xfrm>
          <a:off x="4487692" y="1362140"/>
          <a:ext cx="2021139" cy="181618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0" kern="1200" dirty="0" smtClean="0"/>
            <a:t>Step 3:  </a:t>
          </a:r>
          <a:r>
            <a:rPr lang="en-US" sz="2700" b="0" kern="1200" dirty="0" smtClean="0"/>
            <a:t>Download Process</a:t>
          </a:r>
          <a:endParaRPr lang="en-US" sz="2700" b="0" kern="1200" dirty="0"/>
        </a:p>
      </dsp:txBody>
      <dsp:txXfrm>
        <a:off x="4576351" y="1450799"/>
        <a:ext cx="1843821" cy="16388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228299" y="1362140"/>
          <a:ext cx="2021139"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0" kern="1200" dirty="0" smtClean="0"/>
            <a:t>Step 1: </a:t>
          </a:r>
          <a:r>
            <a:rPr lang="en-US" sz="2700" b="0" kern="1200" dirty="0" smtClean="0"/>
            <a:t>Originate Loans</a:t>
          </a:r>
          <a:endParaRPr lang="en-US" sz="2700" b="0" kern="1200" dirty="0"/>
        </a:p>
      </dsp:txBody>
      <dsp:txXfrm>
        <a:off x="316958" y="1450799"/>
        <a:ext cx="1843821" cy="1638869"/>
      </dsp:txXfrm>
    </dsp:sp>
    <dsp:sp modelId="{8254774E-2048-458A-967A-6F55C8FB5055}">
      <dsp:nvSpPr>
        <dsp:cNvPr id="0" name=""/>
        <dsp:cNvSpPr/>
      </dsp:nvSpPr>
      <dsp:spPr>
        <a:xfrm>
          <a:off x="2357995" y="1362140"/>
          <a:ext cx="2021139"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0" kern="1200" dirty="0" smtClean="0"/>
            <a:t>Step 2: </a:t>
          </a:r>
          <a:r>
            <a:rPr lang="en-US" sz="2700" b="0" kern="1200" dirty="0" smtClean="0"/>
            <a:t>Generate Direct Loan Data</a:t>
          </a:r>
          <a:endParaRPr lang="en-US" sz="2700" b="0" kern="1200" dirty="0"/>
        </a:p>
      </dsp:txBody>
      <dsp:txXfrm>
        <a:off x="2446654" y="1450799"/>
        <a:ext cx="1843821" cy="1638869"/>
      </dsp:txXfrm>
    </dsp:sp>
    <dsp:sp modelId="{EE8AB6D9-EB7F-4432-B306-508128C5E489}">
      <dsp:nvSpPr>
        <dsp:cNvPr id="0" name=""/>
        <dsp:cNvSpPr/>
      </dsp:nvSpPr>
      <dsp:spPr>
        <a:xfrm>
          <a:off x="4487692" y="1362140"/>
          <a:ext cx="2021139" cy="1816187"/>
        </a:xfrm>
        <a:prstGeom prst="round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t>Step 3:  </a:t>
          </a:r>
          <a:r>
            <a:rPr lang="en-US" sz="2700" b="1" kern="1200" dirty="0" smtClean="0"/>
            <a:t>Download Process</a:t>
          </a:r>
          <a:endParaRPr lang="en-US" sz="2700" b="1" kern="1200" dirty="0"/>
        </a:p>
      </dsp:txBody>
      <dsp:txXfrm>
        <a:off x="4576351" y="1450799"/>
        <a:ext cx="1843821" cy="16388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2960" y="1362140"/>
          <a:ext cx="1294463" cy="1816187"/>
        </a:xfrm>
        <a:prstGeom prst="round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Step 1: </a:t>
          </a:r>
          <a:r>
            <a:rPr lang="en-US" sz="1500" b="1" kern="1200" dirty="0" smtClean="0"/>
            <a:t>Award PLUS Loan</a:t>
          </a:r>
          <a:endParaRPr lang="en-US" sz="1500" b="1" kern="1200" dirty="0"/>
        </a:p>
      </dsp:txBody>
      <dsp:txXfrm>
        <a:off x="66150" y="1425330"/>
        <a:ext cx="1168083" cy="1689807"/>
      </dsp:txXfrm>
    </dsp:sp>
    <dsp:sp modelId="{8254774E-2048-458A-967A-6F55C8FB5055}">
      <dsp:nvSpPr>
        <dsp:cNvPr id="0" name=""/>
        <dsp:cNvSpPr/>
      </dsp:nvSpPr>
      <dsp:spPr>
        <a:xfrm>
          <a:off x="1362147" y="1362140"/>
          <a:ext cx="1294463"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kern="1200" dirty="0" smtClean="0"/>
            <a:t>Step 2: </a:t>
          </a:r>
          <a:r>
            <a:rPr lang="en-US" sz="1500" b="0" kern="1200" dirty="0" smtClean="0"/>
            <a:t>Originate PLUS Loan</a:t>
          </a:r>
          <a:endParaRPr lang="en-US" sz="1500" b="0" kern="1200" dirty="0"/>
        </a:p>
      </dsp:txBody>
      <dsp:txXfrm>
        <a:off x="1425337" y="1425330"/>
        <a:ext cx="1168083" cy="1689807"/>
      </dsp:txXfrm>
    </dsp:sp>
    <dsp:sp modelId="{EE8AB6D9-EB7F-4432-B306-508128C5E489}">
      <dsp:nvSpPr>
        <dsp:cNvPr id="0" name=""/>
        <dsp:cNvSpPr/>
      </dsp:nvSpPr>
      <dsp:spPr>
        <a:xfrm>
          <a:off x="2721333" y="1362140"/>
          <a:ext cx="1294463"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kern="1200" dirty="0" smtClean="0"/>
            <a:t>Step 3:  </a:t>
          </a:r>
          <a:r>
            <a:rPr lang="en-US" sz="1500" b="0" kern="1200" dirty="0" smtClean="0"/>
            <a:t>Establish Relationship for Parent</a:t>
          </a:r>
          <a:endParaRPr lang="en-US" sz="1500" b="0" kern="1200" dirty="0"/>
        </a:p>
      </dsp:txBody>
      <dsp:txXfrm>
        <a:off x="2784523" y="1425330"/>
        <a:ext cx="1168083" cy="1689807"/>
      </dsp:txXfrm>
    </dsp:sp>
    <dsp:sp modelId="{F64F22F6-8697-4331-A5F9-44075446F5A7}">
      <dsp:nvSpPr>
        <dsp:cNvPr id="0" name=""/>
        <dsp:cNvSpPr/>
      </dsp:nvSpPr>
      <dsp:spPr>
        <a:xfrm>
          <a:off x="4080520" y="1362140"/>
          <a:ext cx="1294463"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kern="1200" dirty="0" smtClean="0"/>
            <a:t>Step </a:t>
          </a:r>
          <a:r>
            <a:rPr lang="en-US" sz="1500" b="0" kern="1200" dirty="0" smtClean="0"/>
            <a:t>4:  Link Parent to PLUS Loan Record</a:t>
          </a:r>
          <a:endParaRPr lang="en-US" sz="1500" b="0" kern="1200" dirty="0"/>
        </a:p>
      </dsp:txBody>
      <dsp:txXfrm>
        <a:off x="4143710" y="1425330"/>
        <a:ext cx="1168083" cy="1689807"/>
      </dsp:txXfrm>
    </dsp:sp>
    <dsp:sp modelId="{07D263EF-F7BB-4BD5-9434-52008277A55D}">
      <dsp:nvSpPr>
        <dsp:cNvPr id="0" name=""/>
        <dsp:cNvSpPr/>
      </dsp:nvSpPr>
      <dsp:spPr>
        <a:xfrm>
          <a:off x="5439706" y="1362140"/>
          <a:ext cx="1294463" cy="1816187"/>
        </a:xfrm>
        <a:prstGeom prst="roundRect">
          <a:avLst/>
        </a:prstGeom>
        <a:solidFill>
          <a:srgbClr val="0070C0"/>
        </a:solidFill>
        <a:ln w="12700" cap="flat" cmpd="sng" algn="ctr">
          <a:solidFill>
            <a:srgbClr val="00376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kern="1200" dirty="0" smtClean="0"/>
            <a:t>Step </a:t>
          </a:r>
          <a:r>
            <a:rPr lang="en-US" sz="1500" b="0" kern="1200" dirty="0" smtClean="0"/>
            <a:t>4:  Re-originate PLUS Loan</a:t>
          </a:r>
          <a:endParaRPr lang="en-US" sz="1500" b="0" kern="1200" dirty="0"/>
        </a:p>
      </dsp:txBody>
      <dsp:txXfrm>
        <a:off x="5502896" y="1425330"/>
        <a:ext cx="1168083" cy="16898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2960" y="1362140"/>
          <a:ext cx="1294463"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kern="1200" dirty="0" smtClean="0"/>
            <a:t>Step 1: </a:t>
          </a:r>
          <a:r>
            <a:rPr lang="en-US" sz="1500" b="0" kern="1200" dirty="0" smtClean="0"/>
            <a:t>Award PLUS Loan</a:t>
          </a:r>
          <a:endParaRPr lang="en-US" sz="1500" b="0" kern="1200" dirty="0"/>
        </a:p>
      </dsp:txBody>
      <dsp:txXfrm>
        <a:off x="66150" y="1425330"/>
        <a:ext cx="1168083" cy="1689807"/>
      </dsp:txXfrm>
    </dsp:sp>
    <dsp:sp modelId="{8254774E-2048-458A-967A-6F55C8FB5055}">
      <dsp:nvSpPr>
        <dsp:cNvPr id="0" name=""/>
        <dsp:cNvSpPr/>
      </dsp:nvSpPr>
      <dsp:spPr>
        <a:xfrm>
          <a:off x="1362147" y="1362140"/>
          <a:ext cx="1294463" cy="1816187"/>
        </a:xfrm>
        <a:prstGeom prst="round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Step 2: </a:t>
          </a:r>
          <a:r>
            <a:rPr lang="en-US" sz="1500" b="1" kern="1200" dirty="0" smtClean="0"/>
            <a:t>Originate PLUS Loan</a:t>
          </a:r>
          <a:endParaRPr lang="en-US" sz="1500" b="1" kern="1200" dirty="0"/>
        </a:p>
      </dsp:txBody>
      <dsp:txXfrm>
        <a:off x="1425337" y="1425330"/>
        <a:ext cx="1168083" cy="1689807"/>
      </dsp:txXfrm>
    </dsp:sp>
    <dsp:sp modelId="{EE8AB6D9-EB7F-4432-B306-508128C5E489}">
      <dsp:nvSpPr>
        <dsp:cNvPr id="0" name=""/>
        <dsp:cNvSpPr/>
      </dsp:nvSpPr>
      <dsp:spPr>
        <a:xfrm>
          <a:off x="2721333" y="1362140"/>
          <a:ext cx="1294463"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kern="1200" dirty="0" smtClean="0"/>
            <a:t>Step 3:  </a:t>
          </a:r>
          <a:r>
            <a:rPr lang="en-US" sz="1500" b="0" kern="1200" dirty="0" smtClean="0"/>
            <a:t>Establish Relationship for Parent</a:t>
          </a:r>
          <a:endParaRPr lang="en-US" sz="1500" b="0" kern="1200" dirty="0"/>
        </a:p>
      </dsp:txBody>
      <dsp:txXfrm>
        <a:off x="2784523" y="1425330"/>
        <a:ext cx="1168083" cy="1689807"/>
      </dsp:txXfrm>
    </dsp:sp>
    <dsp:sp modelId="{F64F22F6-8697-4331-A5F9-44075446F5A7}">
      <dsp:nvSpPr>
        <dsp:cNvPr id="0" name=""/>
        <dsp:cNvSpPr/>
      </dsp:nvSpPr>
      <dsp:spPr>
        <a:xfrm>
          <a:off x="4080520" y="1362140"/>
          <a:ext cx="1294463"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kern="1200" dirty="0" smtClean="0"/>
            <a:t>Step </a:t>
          </a:r>
          <a:r>
            <a:rPr lang="en-US" sz="1500" b="0" kern="1200" dirty="0" smtClean="0"/>
            <a:t>4:  Link Parent to PLUS Loan Record</a:t>
          </a:r>
          <a:endParaRPr lang="en-US" sz="1500" b="0" kern="1200" dirty="0"/>
        </a:p>
      </dsp:txBody>
      <dsp:txXfrm>
        <a:off x="4143710" y="1425330"/>
        <a:ext cx="1168083" cy="1689807"/>
      </dsp:txXfrm>
    </dsp:sp>
    <dsp:sp modelId="{07D263EF-F7BB-4BD5-9434-52008277A55D}">
      <dsp:nvSpPr>
        <dsp:cNvPr id="0" name=""/>
        <dsp:cNvSpPr/>
      </dsp:nvSpPr>
      <dsp:spPr>
        <a:xfrm>
          <a:off x="5439706" y="1362140"/>
          <a:ext cx="1294463" cy="1816187"/>
        </a:xfrm>
        <a:prstGeom prst="roundRect">
          <a:avLst/>
        </a:prstGeom>
        <a:solidFill>
          <a:srgbClr val="0070C0"/>
        </a:solidFill>
        <a:ln w="12700" cap="flat" cmpd="sng" algn="ctr">
          <a:solidFill>
            <a:srgbClr val="00376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kern="1200" dirty="0" smtClean="0"/>
            <a:t>Step </a:t>
          </a:r>
          <a:r>
            <a:rPr lang="en-US" sz="1500" b="0" kern="1200" dirty="0" smtClean="0"/>
            <a:t>4:  Re-originate PLUS Loan</a:t>
          </a:r>
          <a:endParaRPr lang="en-US" sz="1500" b="0" kern="1200" dirty="0"/>
        </a:p>
      </dsp:txBody>
      <dsp:txXfrm>
        <a:off x="5502896" y="1425330"/>
        <a:ext cx="1168083" cy="16898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7ED9-3C1F-4DF9-B514-5ED951E36FFD}">
      <dsp:nvSpPr>
        <dsp:cNvPr id="0" name=""/>
        <dsp:cNvSpPr/>
      </dsp:nvSpPr>
      <dsp:spPr>
        <a:xfrm>
          <a:off x="505284" y="0"/>
          <a:ext cx="5726561" cy="454046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C7DC2-56D2-4148-B04B-93428D49ECB2}">
      <dsp:nvSpPr>
        <dsp:cNvPr id="0" name=""/>
        <dsp:cNvSpPr/>
      </dsp:nvSpPr>
      <dsp:spPr>
        <a:xfrm>
          <a:off x="2960" y="1362140"/>
          <a:ext cx="1294463"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kern="1200" dirty="0" smtClean="0"/>
            <a:t>Step 1: </a:t>
          </a:r>
          <a:r>
            <a:rPr lang="en-US" sz="1500" b="0" kern="1200" dirty="0" smtClean="0"/>
            <a:t>Award PLUS Loan</a:t>
          </a:r>
          <a:endParaRPr lang="en-US" sz="1500" b="0" kern="1200" dirty="0"/>
        </a:p>
      </dsp:txBody>
      <dsp:txXfrm>
        <a:off x="66150" y="1425330"/>
        <a:ext cx="1168083" cy="1689807"/>
      </dsp:txXfrm>
    </dsp:sp>
    <dsp:sp modelId="{8254774E-2048-458A-967A-6F55C8FB5055}">
      <dsp:nvSpPr>
        <dsp:cNvPr id="0" name=""/>
        <dsp:cNvSpPr/>
      </dsp:nvSpPr>
      <dsp:spPr>
        <a:xfrm>
          <a:off x="1362147" y="1362140"/>
          <a:ext cx="1294463"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kern="1200" dirty="0" smtClean="0"/>
            <a:t>Step 2: </a:t>
          </a:r>
          <a:r>
            <a:rPr lang="en-US" sz="1500" b="0" kern="1200" dirty="0" smtClean="0"/>
            <a:t>Originate PLUS Loan</a:t>
          </a:r>
          <a:endParaRPr lang="en-US" sz="1500" b="0" kern="1200" dirty="0"/>
        </a:p>
      </dsp:txBody>
      <dsp:txXfrm>
        <a:off x="1425337" y="1425330"/>
        <a:ext cx="1168083" cy="1689807"/>
      </dsp:txXfrm>
    </dsp:sp>
    <dsp:sp modelId="{EE8AB6D9-EB7F-4432-B306-508128C5E489}">
      <dsp:nvSpPr>
        <dsp:cNvPr id="0" name=""/>
        <dsp:cNvSpPr/>
      </dsp:nvSpPr>
      <dsp:spPr>
        <a:xfrm>
          <a:off x="2721333" y="1362140"/>
          <a:ext cx="1294463" cy="1816187"/>
        </a:xfrm>
        <a:prstGeom prst="round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Step 3:  </a:t>
          </a:r>
          <a:r>
            <a:rPr lang="en-US" sz="1500" b="1" kern="1200" dirty="0" smtClean="0"/>
            <a:t>Establish Relationship for Parent</a:t>
          </a:r>
          <a:endParaRPr lang="en-US" sz="1500" b="1" kern="1200" dirty="0"/>
        </a:p>
      </dsp:txBody>
      <dsp:txXfrm>
        <a:off x="2784523" y="1425330"/>
        <a:ext cx="1168083" cy="1689807"/>
      </dsp:txXfrm>
    </dsp:sp>
    <dsp:sp modelId="{F64F22F6-8697-4331-A5F9-44075446F5A7}">
      <dsp:nvSpPr>
        <dsp:cNvPr id="0" name=""/>
        <dsp:cNvSpPr/>
      </dsp:nvSpPr>
      <dsp:spPr>
        <a:xfrm>
          <a:off x="4080520" y="1362140"/>
          <a:ext cx="1294463" cy="1816187"/>
        </a:xfrm>
        <a:prstGeom prst="roundRect">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kern="1200" dirty="0" smtClean="0"/>
            <a:t>Step </a:t>
          </a:r>
          <a:r>
            <a:rPr lang="en-US" sz="1500" b="0" kern="1200" dirty="0" smtClean="0"/>
            <a:t>4:  Link Parent to PLUS Loan Record</a:t>
          </a:r>
          <a:endParaRPr lang="en-US" sz="1500" b="0" kern="1200" dirty="0"/>
        </a:p>
      </dsp:txBody>
      <dsp:txXfrm>
        <a:off x="4143710" y="1425330"/>
        <a:ext cx="1168083" cy="1689807"/>
      </dsp:txXfrm>
    </dsp:sp>
    <dsp:sp modelId="{07D263EF-F7BB-4BD5-9434-52008277A55D}">
      <dsp:nvSpPr>
        <dsp:cNvPr id="0" name=""/>
        <dsp:cNvSpPr/>
      </dsp:nvSpPr>
      <dsp:spPr>
        <a:xfrm>
          <a:off x="5439706" y="1362140"/>
          <a:ext cx="1294463" cy="1816187"/>
        </a:xfrm>
        <a:prstGeom prst="roundRect">
          <a:avLst/>
        </a:prstGeom>
        <a:solidFill>
          <a:srgbClr val="0070C0"/>
        </a:solidFill>
        <a:ln w="12700" cap="flat" cmpd="sng" algn="ctr">
          <a:solidFill>
            <a:srgbClr val="00376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kern="1200" dirty="0" smtClean="0"/>
            <a:t>Step </a:t>
          </a:r>
          <a:r>
            <a:rPr lang="en-US" sz="1500" b="0" kern="1200" dirty="0" smtClean="0"/>
            <a:t>4:  Re-originate PLUS Loan</a:t>
          </a:r>
          <a:endParaRPr lang="en-US" sz="1500" b="0" kern="1200" dirty="0"/>
        </a:p>
      </dsp:txBody>
      <dsp:txXfrm>
        <a:off x="5502896" y="1425330"/>
        <a:ext cx="1168083" cy="168980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7D8E9-3331-4291-9F17-3FF41B935400}" type="datetimeFigureOut">
              <a:rPr lang="en-US" smtClean="0"/>
              <a:t>9/26/2022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60C177-458E-4ECB-97EC-7EDCBA19DAB6}" type="slidenum">
              <a:rPr lang="en-US" smtClean="0"/>
              <a:t>‹#›</a:t>
            </a:fld>
            <a:endParaRPr lang="en-US"/>
          </a:p>
        </p:txBody>
      </p:sp>
    </p:spTree>
    <p:extLst>
      <p:ext uri="{BB962C8B-B14F-4D97-AF65-F5344CB8AC3E}">
        <p14:creationId xmlns:p14="http://schemas.microsoft.com/office/powerpoint/2010/main" val="260993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DBB64-96D6-42B0-8680-D8E44BBF474E}" type="datetimeFigureOut">
              <a:rPr lang="en-US" smtClean="0"/>
              <a:t>9/26/2022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84A02-D147-49A8-A06D-A5C08FF69055}" type="slidenum">
              <a:rPr lang="en-US" smtClean="0"/>
              <a:t>‹#›</a:t>
            </a:fld>
            <a:endParaRPr lang="en-US"/>
          </a:p>
        </p:txBody>
      </p:sp>
    </p:spTree>
    <p:extLst>
      <p:ext uri="{BB962C8B-B14F-4D97-AF65-F5344CB8AC3E}">
        <p14:creationId xmlns:p14="http://schemas.microsoft.com/office/powerpoint/2010/main" val="153469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10"/>
          </p:nvPr>
        </p:nvSpPr>
        <p:spPr/>
        <p:txBody>
          <a:bodyPr/>
          <a:lstStyle/>
          <a:p>
            <a:fld id="{87384A02-D147-49A8-A06D-A5C08FF69055}" type="slidenum">
              <a:rPr lang="en-US" smtClean="0"/>
              <a:t>1</a:t>
            </a:fld>
            <a:endParaRPr lang="en-US" dirty="0"/>
          </a:p>
        </p:txBody>
      </p:sp>
    </p:spTree>
    <p:extLst>
      <p:ext uri="{BB962C8B-B14F-4D97-AF65-F5344CB8AC3E}">
        <p14:creationId xmlns:p14="http://schemas.microsoft.com/office/powerpoint/2010/main" val="193054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12</a:t>
            </a:fld>
            <a:endParaRPr lang="en-US"/>
          </a:p>
        </p:txBody>
      </p:sp>
    </p:spTree>
    <p:extLst>
      <p:ext uri="{BB962C8B-B14F-4D97-AF65-F5344CB8AC3E}">
        <p14:creationId xmlns:p14="http://schemas.microsoft.com/office/powerpoint/2010/main" val="3721642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Returning back to the visual</a:t>
            </a:r>
            <a:r>
              <a:rPr lang="en-US" baseline="0" dirty="0" smtClean="0"/>
              <a:t> chart, we are now going to move into step 3 of the 4-step loan process.  Step 3 is Population Update</a:t>
            </a:r>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13</a:t>
            </a:fld>
            <a:endParaRPr lang="en-US"/>
          </a:p>
        </p:txBody>
      </p:sp>
    </p:spTree>
    <p:extLst>
      <p:ext uri="{BB962C8B-B14F-4D97-AF65-F5344CB8AC3E}">
        <p14:creationId xmlns:p14="http://schemas.microsoft.com/office/powerpoint/2010/main" val="20349067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population update process will move the loan</a:t>
            </a:r>
            <a:r>
              <a:rPr lang="en-US" baseline="0" dirty="0" smtClean="0"/>
              <a:t> offer activity to an adjustment of accepted.  </a:t>
            </a:r>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14</a:t>
            </a:fld>
            <a:endParaRPr lang="en-US"/>
          </a:p>
        </p:txBody>
      </p:sp>
    </p:spTree>
    <p:extLst>
      <p:ext uri="{BB962C8B-B14F-4D97-AF65-F5344CB8AC3E}">
        <p14:creationId xmlns:p14="http://schemas.microsoft.com/office/powerpoint/2010/main" val="3506017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now at step</a:t>
            </a:r>
            <a:r>
              <a:rPr lang="en-US" baseline="0" dirty="0" smtClean="0"/>
              <a:t> in processing loans.  You will run Process Loans again, which moves all your updates to the MDLA page. </a:t>
            </a:r>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15</a:t>
            </a:fld>
            <a:endParaRPr lang="en-US"/>
          </a:p>
        </p:txBody>
      </p:sp>
    </p:spTree>
    <p:extLst>
      <p:ext uri="{BB962C8B-B14F-4D97-AF65-F5344CB8AC3E}">
        <p14:creationId xmlns:p14="http://schemas.microsoft.com/office/powerpoint/2010/main" val="2673825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that the summer exclude dates have been run, and populated into the MDLA page, you will want to run process loans again so the origination record is updated successfully. </a:t>
            </a:r>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16</a:t>
            </a:fld>
            <a:endParaRPr lang="en-US"/>
          </a:p>
        </p:txBody>
      </p:sp>
    </p:spTree>
    <p:extLst>
      <p:ext uri="{BB962C8B-B14F-4D97-AF65-F5344CB8AC3E}">
        <p14:creationId xmlns:p14="http://schemas.microsoft.com/office/powerpoint/2010/main" val="830848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18</a:t>
            </a:fld>
            <a:endParaRPr lang="en-US"/>
          </a:p>
        </p:txBody>
      </p:sp>
    </p:spTree>
    <p:extLst>
      <p:ext uri="{BB962C8B-B14F-4D97-AF65-F5344CB8AC3E}">
        <p14:creationId xmlns:p14="http://schemas.microsoft.com/office/powerpoint/2010/main" val="999859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21</a:t>
            </a:fld>
            <a:endParaRPr lang="en-US"/>
          </a:p>
        </p:txBody>
      </p:sp>
    </p:spTree>
    <p:extLst>
      <p:ext uri="{BB962C8B-B14F-4D97-AF65-F5344CB8AC3E}">
        <p14:creationId xmlns:p14="http://schemas.microsoft.com/office/powerpoint/2010/main" val="3492882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22</a:t>
            </a:fld>
            <a:endParaRPr lang="en-US"/>
          </a:p>
        </p:txBody>
      </p:sp>
    </p:spTree>
    <p:extLst>
      <p:ext uri="{BB962C8B-B14F-4D97-AF65-F5344CB8AC3E}">
        <p14:creationId xmlns:p14="http://schemas.microsoft.com/office/powerpoint/2010/main" val="1995180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23</a:t>
            </a:fld>
            <a:endParaRPr lang="en-US"/>
          </a:p>
        </p:txBody>
      </p:sp>
    </p:spTree>
    <p:extLst>
      <p:ext uri="{BB962C8B-B14F-4D97-AF65-F5344CB8AC3E}">
        <p14:creationId xmlns:p14="http://schemas.microsoft.com/office/powerpoint/2010/main" val="1836801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24</a:t>
            </a:fld>
            <a:endParaRPr lang="en-US"/>
          </a:p>
        </p:txBody>
      </p:sp>
    </p:spTree>
    <p:extLst>
      <p:ext uri="{BB962C8B-B14F-4D97-AF65-F5344CB8AC3E}">
        <p14:creationId xmlns:p14="http://schemas.microsoft.com/office/powerpoint/2010/main" val="463535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5:notes"/>
          <p:cNvSpPr txBox="1">
            <a:spLocks noGrp="1"/>
          </p:cNvSpPr>
          <p:nvPr>
            <p:ph type="body" idx="1"/>
          </p:nvPr>
        </p:nvSpPr>
        <p:spPr>
          <a:xfrm>
            <a:off x="701040" y="4438749"/>
            <a:ext cx="5608320" cy="3631704"/>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48" name="Google Shape;148;p25:notes"/>
          <p:cNvSpPr>
            <a:spLocks noGrp="1" noRot="1" noChangeAspect="1"/>
          </p:cNvSpPr>
          <p:nvPr>
            <p:ph type="sldImg" idx="2"/>
          </p:nvPr>
        </p:nvSpPr>
        <p:spPr>
          <a:xfrm>
            <a:off x="1430338" y="1152525"/>
            <a:ext cx="4149725" cy="3113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0887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25</a:t>
            </a:fld>
            <a:endParaRPr lang="en-US"/>
          </a:p>
        </p:txBody>
      </p:sp>
    </p:spTree>
    <p:extLst>
      <p:ext uri="{BB962C8B-B14F-4D97-AF65-F5344CB8AC3E}">
        <p14:creationId xmlns:p14="http://schemas.microsoft.com/office/powerpoint/2010/main" val="1397889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26</a:t>
            </a:fld>
            <a:endParaRPr lang="en-US"/>
          </a:p>
        </p:txBody>
      </p:sp>
    </p:spTree>
    <p:extLst>
      <p:ext uri="{BB962C8B-B14F-4D97-AF65-F5344CB8AC3E}">
        <p14:creationId xmlns:p14="http://schemas.microsoft.com/office/powerpoint/2010/main" val="1603891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28</a:t>
            </a:fld>
            <a:endParaRPr lang="en-US"/>
          </a:p>
        </p:txBody>
      </p:sp>
    </p:spTree>
    <p:extLst>
      <p:ext uri="{BB962C8B-B14F-4D97-AF65-F5344CB8AC3E}">
        <p14:creationId xmlns:p14="http://schemas.microsoft.com/office/powerpoint/2010/main" val="677488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30</a:t>
            </a:fld>
            <a:endParaRPr lang="en-US"/>
          </a:p>
        </p:txBody>
      </p:sp>
    </p:spTree>
    <p:extLst>
      <p:ext uri="{BB962C8B-B14F-4D97-AF65-F5344CB8AC3E}">
        <p14:creationId xmlns:p14="http://schemas.microsoft.com/office/powerpoint/2010/main" val="3375106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31</a:t>
            </a:fld>
            <a:endParaRPr lang="en-US"/>
          </a:p>
        </p:txBody>
      </p:sp>
    </p:spTree>
    <p:extLst>
      <p:ext uri="{BB962C8B-B14F-4D97-AF65-F5344CB8AC3E}">
        <p14:creationId xmlns:p14="http://schemas.microsoft.com/office/powerpoint/2010/main" val="10419792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32</a:t>
            </a:fld>
            <a:endParaRPr lang="en-US"/>
          </a:p>
        </p:txBody>
      </p:sp>
    </p:spTree>
    <p:extLst>
      <p:ext uri="{BB962C8B-B14F-4D97-AF65-F5344CB8AC3E}">
        <p14:creationId xmlns:p14="http://schemas.microsoft.com/office/powerpoint/2010/main" val="2445454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33</a:t>
            </a:fld>
            <a:endParaRPr lang="en-US"/>
          </a:p>
        </p:txBody>
      </p:sp>
    </p:spTree>
    <p:extLst>
      <p:ext uri="{BB962C8B-B14F-4D97-AF65-F5344CB8AC3E}">
        <p14:creationId xmlns:p14="http://schemas.microsoft.com/office/powerpoint/2010/main" val="29528107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34</a:t>
            </a:fld>
            <a:endParaRPr lang="en-US"/>
          </a:p>
        </p:txBody>
      </p:sp>
    </p:spTree>
    <p:extLst>
      <p:ext uri="{BB962C8B-B14F-4D97-AF65-F5344CB8AC3E}">
        <p14:creationId xmlns:p14="http://schemas.microsoft.com/office/powerpoint/2010/main" val="1214793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35</a:t>
            </a:fld>
            <a:endParaRPr lang="en-US"/>
          </a:p>
        </p:txBody>
      </p:sp>
    </p:spTree>
    <p:extLst>
      <p:ext uri="{BB962C8B-B14F-4D97-AF65-F5344CB8AC3E}">
        <p14:creationId xmlns:p14="http://schemas.microsoft.com/office/powerpoint/2010/main" val="22838730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36</a:t>
            </a:fld>
            <a:endParaRPr lang="en-US"/>
          </a:p>
        </p:txBody>
      </p:sp>
    </p:spTree>
    <p:extLst>
      <p:ext uri="{BB962C8B-B14F-4D97-AF65-F5344CB8AC3E}">
        <p14:creationId xmlns:p14="http://schemas.microsoft.com/office/powerpoint/2010/main" val="1494523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6:notes"/>
          <p:cNvSpPr txBox="1">
            <a:spLocks noGrp="1"/>
          </p:cNvSpPr>
          <p:nvPr>
            <p:ph type="body" idx="1"/>
          </p:nvPr>
        </p:nvSpPr>
        <p:spPr>
          <a:xfrm>
            <a:off x="701040" y="4438749"/>
            <a:ext cx="5608320" cy="3631704"/>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54" name="Google Shape;154;p26:notes"/>
          <p:cNvSpPr>
            <a:spLocks noGrp="1" noRot="1" noChangeAspect="1"/>
          </p:cNvSpPr>
          <p:nvPr>
            <p:ph type="sldImg" idx="2"/>
          </p:nvPr>
        </p:nvSpPr>
        <p:spPr>
          <a:xfrm>
            <a:off x="1430338" y="1152525"/>
            <a:ext cx="4149725" cy="3113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81365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37</a:t>
            </a:fld>
            <a:endParaRPr lang="en-US"/>
          </a:p>
        </p:txBody>
      </p:sp>
    </p:spTree>
    <p:extLst>
      <p:ext uri="{BB962C8B-B14F-4D97-AF65-F5344CB8AC3E}">
        <p14:creationId xmlns:p14="http://schemas.microsoft.com/office/powerpoint/2010/main" val="1788800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38</a:t>
            </a:fld>
            <a:endParaRPr lang="en-US"/>
          </a:p>
        </p:txBody>
      </p:sp>
    </p:spTree>
    <p:extLst>
      <p:ext uri="{BB962C8B-B14F-4D97-AF65-F5344CB8AC3E}">
        <p14:creationId xmlns:p14="http://schemas.microsoft.com/office/powerpoint/2010/main" val="4711636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39</a:t>
            </a:fld>
            <a:endParaRPr lang="en-US"/>
          </a:p>
        </p:txBody>
      </p:sp>
    </p:spTree>
    <p:extLst>
      <p:ext uri="{BB962C8B-B14F-4D97-AF65-F5344CB8AC3E}">
        <p14:creationId xmlns:p14="http://schemas.microsoft.com/office/powerpoint/2010/main" val="36602292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40</a:t>
            </a:fld>
            <a:endParaRPr lang="en-US"/>
          </a:p>
        </p:txBody>
      </p:sp>
    </p:spTree>
    <p:extLst>
      <p:ext uri="{BB962C8B-B14F-4D97-AF65-F5344CB8AC3E}">
        <p14:creationId xmlns:p14="http://schemas.microsoft.com/office/powerpoint/2010/main" val="1590848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42</a:t>
            </a:fld>
            <a:endParaRPr lang="en-US"/>
          </a:p>
        </p:txBody>
      </p:sp>
    </p:spTree>
    <p:extLst>
      <p:ext uri="{BB962C8B-B14F-4D97-AF65-F5344CB8AC3E}">
        <p14:creationId xmlns:p14="http://schemas.microsoft.com/office/powerpoint/2010/main" val="29890487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43</a:t>
            </a:fld>
            <a:endParaRPr lang="en-US"/>
          </a:p>
        </p:txBody>
      </p:sp>
    </p:spTree>
    <p:extLst>
      <p:ext uri="{BB962C8B-B14F-4D97-AF65-F5344CB8AC3E}">
        <p14:creationId xmlns:p14="http://schemas.microsoft.com/office/powerpoint/2010/main" val="2030302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44</a:t>
            </a:fld>
            <a:endParaRPr lang="en-US"/>
          </a:p>
        </p:txBody>
      </p:sp>
    </p:spTree>
    <p:extLst>
      <p:ext uri="{BB962C8B-B14F-4D97-AF65-F5344CB8AC3E}">
        <p14:creationId xmlns:p14="http://schemas.microsoft.com/office/powerpoint/2010/main" val="3232523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384A02-D147-49A8-A06D-A5C08FF690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7532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6</a:t>
            </a:fld>
            <a:endParaRPr lang="en-US"/>
          </a:p>
        </p:txBody>
      </p:sp>
    </p:spTree>
    <p:extLst>
      <p:ext uri="{BB962C8B-B14F-4D97-AF65-F5344CB8AC3E}">
        <p14:creationId xmlns:p14="http://schemas.microsoft.com/office/powerpoint/2010/main" val="3542173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 visual of the 4-step process in Loan Processing.</a:t>
            </a:r>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8</a:t>
            </a:fld>
            <a:endParaRPr lang="en-US"/>
          </a:p>
        </p:txBody>
      </p:sp>
    </p:spTree>
    <p:extLst>
      <p:ext uri="{BB962C8B-B14F-4D97-AF65-F5344CB8AC3E}">
        <p14:creationId xmlns:p14="http://schemas.microsoft.com/office/powerpoint/2010/main" val="3050924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9</a:t>
            </a:fld>
            <a:endParaRPr lang="en-US"/>
          </a:p>
        </p:txBody>
      </p:sp>
    </p:spTree>
    <p:extLst>
      <p:ext uri="{BB962C8B-B14F-4D97-AF65-F5344CB8AC3E}">
        <p14:creationId xmlns:p14="http://schemas.microsoft.com/office/powerpoint/2010/main" val="3940250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10</a:t>
            </a:fld>
            <a:endParaRPr lang="en-US"/>
          </a:p>
        </p:txBody>
      </p:sp>
    </p:spTree>
    <p:extLst>
      <p:ext uri="{BB962C8B-B14F-4D97-AF65-F5344CB8AC3E}">
        <p14:creationId xmlns:p14="http://schemas.microsoft.com/office/powerpoint/2010/main" val="1731945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11</a:t>
            </a:fld>
            <a:endParaRPr lang="en-US"/>
          </a:p>
        </p:txBody>
      </p:sp>
    </p:spTree>
    <p:extLst>
      <p:ext uri="{BB962C8B-B14F-4D97-AF65-F5344CB8AC3E}">
        <p14:creationId xmlns:p14="http://schemas.microsoft.com/office/powerpoint/2010/main" val="3906385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13" name="Title 1"/>
          <p:cNvSpPr>
            <a:spLocks noGrp="1"/>
          </p:cNvSpPr>
          <p:nvPr>
            <p:ph type="title" hasCustomPrompt="1"/>
          </p:nvPr>
        </p:nvSpPr>
        <p:spPr>
          <a:xfrm>
            <a:off x="369888" y="3863685"/>
            <a:ext cx="8336975" cy="999259"/>
          </a:xfrm>
          <a:prstGeom prst="rect">
            <a:avLst/>
          </a:prstGeom>
        </p:spPr>
        <p:txBody>
          <a:bodyPr/>
          <a:lstStyle>
            <a:lvl1pPr>
              <a:defRPr sz="4800" cap="all" baseline="0">
                <a:solidFill>
                  <a:srgbClr val="003764"/>
                </a:solidFill>
              </a:defRPr>
            </a:lvl1pPr>
          </a:lstStyle>
          <a:p>
            <a:r>
              <a:rPr lang="en-US" dirty="0"/>
              <a:t>Title slide</a:t>
            </a:r>
          </a:p>
        </p:txBody>
      </p:sp>
      <p:sp>
        <p:nvSpPr>
          <p:cNvPr id="10" name="Subtitle 2"/>
          <p:cNvSpPr>
            <a:spLocks noGrp="1"/>
          </p:cNvSpPr>
          <p:nvPr>
            <p:ph type="subTitle" idx="1" hasCustomPrompt="1"/>
          </p:nvPr>
        </p:nvSpPr>
        <p:spPr>
          <a:xfrm>
            <a:off x="370608" y="4976665"/>
            <a:ext cx="8388928"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Subheading</a:t>
            </a:r>
          </a:p>
        </p:txBody>
      </p:sp>
      <p:sp>
        <p:nvSpPr>
          <p:cNvPr id="19" name="Text Placeholder 18"/>
          <p:cNvSpPr>
            <a:spLocks noGrp="1"/>
          </p:cNvSpPr>
          <p:nvPr>
            <p:ph type="body" sz="quarter" idx="10" hasCustomPrompt="1"/>
          </p:nvPr>
        </p:nvSpPr>
        <p:spPr>
          <a:xfrm>
            <a:off x="369888" y="5769402"/>
            <a:ext cx="4614862" cy="758825"/>
          </a:xfrm>
          <a:prstGeom prst="rect">
            <a:avLst/>
          </a:prstGeom>
        </p:spPr>
        <p:txBody>
          <a:bodyPr/>
          <a:lstStyle>
            <a:lvl1pPr marL="0" indent="0">
              <a:buNone/>
              <a:defRPr sz="2000" baseline="0">
                <a:solidFill>
                  <a:srgbClr val="003764"/>
                </a:solidFill>
              </a:defRPr>
            </a:lvl1pPr>
          </a:lstStyle>
          <a:p>
            <a:pPr lvl="0"/>
            <a:r>
              <a:rPr lang="en-US" dirty="0"/>
              <a:t>Presenter(s)</a:t>
            </a:r>
            <a:br>
              <a:rPr lang="en-US" dirty="0"/>
            </a:br>
            <a:r>
              <a:rPr lang="en-US" dirty="0"/>
              <a:t>Month Day, Year</a:t>
            </a:r>
          </a:p>
        </p:txBody>
      </p:sp>
    </p:spTree>
    <p:extLst>
      <p:ext uri="{BB962C8B-B14F-4D97-AF65-F5344CB8AC3E}">
        <p14:creationId xmlns:p14="http://schemas.microsoft.com/office/powerpoint/2010/main" val="285463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p:nvPr>
        </p:nvSpPr>
        <p:spPr>
          <a:xfrm>
            <a:off x="623888" y="1709745"/>
            <a:ext cx="7886700" cy="2852737"/>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9/26/2022</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68262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9/26/2022</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
        <p:nvSpPr>
          <p:cNvPr id="6" name="Title 1"/>
          <p:cNvSpPr>
            <a:spLocks noGrp="1"/>
          </p:cNvSpPr>
          <p:nvPr>
            <p:ph type="title"/>
          </p:nvPr>
        </p:nvSpPr>
        <p:spPr>
          <a:xfrm>
            <a:off x="519540" y="294198"/>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7" name="Content Placeholder 2"/>
          <p:cNvSpPr>
            <a:spLocks noGrp="1"/>
          </p:cNvSpPr>
          <p:nvPr>
            <p:ph idx="1"/>
          </p:nvPr>
        </p:nvSpPr>
        <p:spPr>
          <a:xfrm>
            <a:off x="519540" y="1174172"/>
            <a:ext cx="8336975"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7898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hasCustomPrompt="1"/>
          </p:nvPr>
        </p:nvSpPr>
        <p:spPr>
          <a:xfrm>
            <a:off x="628650" y="1476958"/>
            <a:ext cx="7886700" cy="611619"/>
          </a:xfrm>
          <a:prstGeom prst="rect">
            <a:avLst/>
          </a:prstGeom>
        </p:spPr>
        <p:txBody>
          <a:bodyPr/>
          <a:lstStyle>
            <a:lvl1pPr>
              <a:defRPr sz="3500" cap="all" baseline="0">
                <a:solidFill>
                  <a:srgbClr val="003764"/>
                </a:solidFill>
              </a:defRPr>
            </a:lvl1pPr>
          </a:lstStyle>
          <a:p>
            <a:r>
              <a:rPr lang="en-US" dirty="0"/>
              <a:t>Final Slide</a:t>
            </a:r>
          </a:p>
        </p:txBody>
      </p:sp>
      <p:sp>
        <p:nvSpPr>
          <p:cNvPr id="7" name="Text Placeholder 6"/>
          <p:cNvSpPr>
            <a:spLocks noGrp="1"/>
          </p:cNvSpPr>
          <p:nvPr>
            <p:ph type="body" sz="quarter" idx="10" hasCustomPrompt="1"/>
          </p:nvPr>
        </p:nvSpPr>
        <p:spPr>
          <a:xfrm>
            <a:off x="628650" y="2265367"/>
            <a:ext cx="78867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Always use a Final Slide in order to include the Creative Commons footer language in the presentation.</a:t>
            </a:r>
            <a:br>
              <a:rPr lang="en-US" dirty="0"/>
            </a:br>
            <a:r>
              <a:rPr lang="en-US" dirty="0"/>
              <a:t>Ideas for the slide: Contact information; “Thank you;” “Questions?”</a:t>
            </a:r>
          </a:p>
        </p:txBody>
      </p:sp>
      <p:pic>
        <p:nvPicPr>
          <p:cNvPr id="14" name="Picture 13" descr="CC. Creative Commons license, attribution alone">
            <a:extLst>
              <a:ext uri="{FF2B5EF4-FFF2-40B4-BE49-F238E27FC236}">
                <a16:creationId xmlns:a16="http://schemas.microsoft.com/office/drawing/2014/main" id="{55C0BD8F-0D00-4252-96EA-53CD70683007}"/>
              </a:ext>
            </a:extLst>
          </p:cNvPr>
          <p:cNvPicPr>
            <a:picLocks noChangeAspect="1"/>
          </p:cNvPicPr>
          <p:nvPr userDrawn="1"/>
        </p:nvPicPr>
        <p:blipFill>
          <a:blip r:embed="rId4"/>
          <a:stretch>
            <a:fillRect/>
          </a:stretch>
        </p:blipFill>
        <p:spPr>
          <a:xfrm>
            <a:off x="628650" y="6399147"/>
            <a:ext cx="835224" cy="298730"/>
          </a:xfrm>
          <a:prstGeom prst="rect">
            <a:avLst/>
          </a:prstGeom>
        </p:spPr>
      </p:pic>
      <p:sp>
        <p:nvSpPr>
          <p:cNvPr id="10" name="TextBox 9">
            <a:extLst>
              <a:ext uri="{FF2B5EF4-FFF2-40B4-BE49-F238E27FC236}">
                <a16:creationId xmlns:a16="http://schemas.microsoft.com/office/drawing/2014/main" id="{AD9A014E-7345-4161-B6F8-70E7EA234759}"/>
              </a:ext>
            </a:extLst>
          </p:cNvPr>
          <p:cNvSpPr txBox="1"/>
          <p:nvPr userDrawn="1"/>
        </p:nvSpPr>
        <p:spPr>
          <a:xfrm>
            <a:off x="1454322" y="6445499"/>
            <a:ext cx="3784962" cy="207749"/>
          </a:xfrm>
          <a:prstGeom prst="rect">
            <a:avLst/>
          </a:prstGeom>
          <a:noFill/>
        </p:spPr>
        <p:txBody>
          <a:bodyPr wrap="square" rtlCol="0">
            <a:spAutoFit/>
          </a:bodyPr>
          <a:lstStyle/>
          <a:p>
            <a:r>
              <a:rPr lang="en-US" sz="750" b="0" i="1" kern="1200">
                <a:solidFill>
                  <a:schemeClr val="bg1">
                    <a:lumMod val="50000"/>
                  </a:schemeClr>
                </a:solidFill>
                <a:effectLst/>
                <a:latin typeface="+mn-lt"/>
                <a:ea typeface="+mn-ea"/>
                <a:cs typeface="+mn-cs"/>
              </a:rPr>
              <a:t>Except where otherwise noted, this work is licensed under </a:t>
            </a:r>
            <a:r>
              <a:rPr lang="en-US" sz="750" b="0" i="1" u="sng" kern="1200">
                <a:solidFill>
                  <a:schemeClr val="tx1"/>
                </a:solidFill>
                <a:effectLst/>
                <a:latin typeface="+mn-lt"/>
                <a:ea typeface="+mn-ea"/>
                <a:cs typeface="+mn-cs"/>
              </a:rPr>
              <a:t>CC BY 4.0</a:t>
            </a:r>
            <a:r>
              <a:rPr lang="en-US" sz="750" b="0" i="1">
                <a:solidFill>
                  <a:schemeClr val="bg1">
                    <a:lumMod val="50000"/>
                  </a:schemeClr>
                </a:solidFill>
                <a:latin typeface="+mn-lt"/>
              </a:rPr>
              <a:t>.</a:t>
            </a:r>
            <a:endParaRPr lang="en-US" sz="750" b="0" i="1" dirty="0">
              <a:solidFill>
                <a:schemeClr val="bg1">
                  <a:lumMod val="50000"/>
                </a:schemeClr>
              </a:solidFill>
              <a:latin typeface="+mn-lt"/>
            </a:endParaRP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30380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3"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4"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36860" y="1549936"/>
            <a:ext cx="8336975" cy="79707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5" name="Content Placeholder 2"/>
          <p:cNvSpPr>
            <a:spLocks noGrp="1"/>
          </p:cNvSpPr>
          <p:nvPr>
            <p:ph idx="1"/>
          </p:nvPr>
        </p:nvSpPr>
        <p:spPr>
          <a:xfrm>
            <a:off x="536860" y="2415155"/>
            <a:ext cx="8336975"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F79CB6C7-AD96-437F-A75B-A1987D8D9ACA}" type="datetime1">
              <a:rPr lang="en-US" smtClean="0"/>
              <a:t>9/26/2022</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06245" y="6483926"/>
            <a:ext cx="467590" cy="237549"/>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custDataLst>
      <p:tags r:id="rId1"/>
    </p:custDataLst>
    <p:extLst>
      <p:ext uri="{BB962C8B-B14F-4D97-AF65-F5344CB8AC3E}">
        <p14:creationId xmlns:p14="http://schemas.microsoft.com/office/powerpoint/2010/main" val="280178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82468" y="1709744"/>
            <a:ext cx="8270588" cy="2852737"/>
          </a:xfrm>
          <a:prstGeom prst="rect">
            <a:avLst/>
          </a:prstGeom>
        </p:spPr>
        <p:txBody>
          <a:bodyPr anchor="b"/>
          <a:lstStyle>
            <a:lvl1pPr>
              <a:defRPr sz="4800" cap="all" baseline="0">
                <a:solidFill>
                  <a:srgbClr val="003764"/>
                </a:solidFill>
              </a:defRPr>
            </a:lvl1pPr>
          </a:lstStyle>
          <a:p>
            <a:r>
              <a:rPr lang="en-US"/>
              <a:t>Click to edit Master title style</a:t>
            </a:r>
            <a:endParaRPr lang="en-US" dirty="0"/>
          </a:p>
        </p:txBody>
      </p:sp>
      <p:sp>
        <p:nvSpPr>
          <p:cNvPr id="15" name="Text Placeholder 2"/>
          <p:cNvSpPr>
            <a:spLocks noGrp="1"/>
          </p:cNvSpPr>
          <p:nvPr>
            <p:ph type="body" idx="1"/>
          </p:nvPr>
        </p:nvSpPr>
        <p:spPr>
          <a:xfrm>
            <a:off x="582468" y="4589469"/>
            <a:ext cx="8270588"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E68BEF8-F67A-4B64-B2F2-CC4AA048128C}" type="datetime1">
              <a:rPr lang="en-US" smtClean="0"/>
              <a:t>9/26/2022</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227394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5" name="Title 1"/>
          <p:cNvSpPr>
            <a:spLocks noGrp="1"/>
          </p:cNvSpPr>
          <p:nvPr>
            <p:ph type="title"/>
          </p:nvPr>
        </p:nvSpPr>
        <p:spPr>
          <a:xfrm>
            <a:off x="422561" y="1462241"/>
            <a:ext cx="8534403" cy="71985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6" name="Content Placeholder 2"/>
          <p:cNvSpPr>
            <a:spLocks noGrp="1"/>
          </p:cNvSpPr>
          <p:nvPr>
            <p:ph sz="half" idx="1"/>
          </p:nvPr>
        </p:nvSpPr>
        <p:spPr>
          <a:xfrm>
            <a:off x="422561" y="2400300"/>
            <a:ext cx="4014357"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2"/>
          </p:nvPr>
        </p:nvSpPr>
        <p:spPr>
          <a:xfrm>
            <a:off x="4759271" y="2400304"/>
            <a:ext cx="4197693"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1001848F-E7F6-4E55-B1DE-CC691BBD4F09}" type="datetime1">
              <a:rPr lang="en-US" smtClean="0"/>
              <a:t>9/26/2022</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422718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063"/>
            <a:ext cx="4067706" cy="1481791"/>
          </a:xfrm>
          <a:prstGeom prst="rect">
            <a:avLst/>
          </a:prstGeom>
        </p:spPr>
      </p:pic>
      <p:sp>
        <p:nvSpPr>
          <p:cNvPr id="16" name="Title 1"/>
          <p:cNvSpPr>
            <a:spLocks noGrp="1"/>
          </p:cNvSpPr>
          <p:nvPr>
            <p:ph type="title"/>
          </p:nvPr>
        </p:nvSpPr>
        <p:spPr>
          <a:xfrm>
            <a:off x="507276" y="1485854"/>
            <a:ext cx="8335388" cy="736311"/>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7" name="Text Placeholder 2"/>
          <p:cNvSpPr>
            <a:spLocks noGrp="1"/>
          </p:cNvSpPr>
          <p:nvPr>
            <p:ph type="body" idx="1"/>
          </p:nvPr>
        </p:nvSpPr>
        <p:spPr>
          <a:xfrm>
            <a:off x="507278" y="2385434"/>
            <a:ext cx="4002378"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507278" y="3003840"/>
            <a:ext cx="4002378"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3"/>
          </p:nvPr>
        </p:nvSpPr>
        <p:spPr>
          <a:xfrm>
            <a:off x="4790207" y="2385430"/>
            <a:ext cx="4052457"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4790207" y="3003840"/>
            <a:ext cx="4052457"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5E48A247-4D0D-4017-954A-CBEE1B524F16}" type="datetime1">
              <a:rPr lang="en-US" smtClean="0"/>
              <a:t>9/26/2022</a:t>
            </a:fld>
            <a:endParaRPr lang="en-US"/>
          </a:p>
        </p:txBody>
      </p:sp>
      <p:sp>
        <p:nvSpPr>
          <p:cNvPr id="2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4" name="Pictur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97436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3" name="Title 1"/>
          <p:cNvSpPr>
            <a:spLocks noGrp="1"/>
          </p:cNvSpPr>
          <p:nvPr>
            <p:ph type="title"/>
          </p:nvPr>
        </p:nvSpPr>
        <p:spPr>
          <a:xfrm>
            <a:off x="540327" y="1457982"/>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1" name="Rectangle 10"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3F43D62C-E4AB-4F6C-BB6E-7C3A3BBC5E2B}" type="datetime1">
              <a:rPr lang="en-US" smtClean="0"/>
              <a:t>9/26/2022</a:t>
            </a:fld>
            <a:endParaRPr lang="en-US"/>
          </a:p>
        </p:txBody>
      </p:sp>
      <p:sp>
        <p:nvSpPr>
          <p:cNvPr id="14"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2251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8" name="Rectangle 7"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92275FF0-9E97-4E0A-B533-109FB6621FD2}" type="datetime1">
              <a:rPr lang="en-US" smtClean="0"/>
              <a:t>9/26/2022</a:t>
            </a:fld>
            <a:endParaRPr lang="en-US"/>
          </a:p>
        </p:txBody>
      </p:sp>
      <p:sp>
        <p:nvSpPr>
          <p:cNvPr id="1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92640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86494" y="1385541"/>
            <a:ext cx="3160715"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86494" y="2888673"/>
            <a:ext cx="3160715"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3863540" y="1569027"/>
            <a:ext cx="504146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A3C062AC-1CC2-40A8-B531-F2154AC26E35}" type="datetime1">
              <a:rPr lang="en-US" smtClean="0"/>
              <a:t>9/26/2022</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224553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03370" y="1385541"/>
            <a:ext cx="3358139"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03370" y="2888673"/>
            <a:ext cx="335813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4024047" y="1569026"/>
            <a:ext cx="4839398"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6EA93EB-E55E-4DBB-B6AA-C54A9BA5E4A4}" type="datetime1">
              <a:rPr lang="en-US" smtClean="0"/>
              <a:t>9/26/2022</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379874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33675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51" r:id="rId10"/>
    <p:sldLayoutId id="2147483672" r:id="rId11"/>
    <p:sldLayoutId id="214748367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0.xml"/><Relationship Id="rId1" Type="http://schemas.openxmlformats.org/officeDocument/2006/relationships/slideLayout" Target="../slideLayouts/slideLayout1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9887" y="3873648"/>
            <a:ext cx="8542885" cy="999259"/>
          </a:xfrm>
        </p:spPr>
        <p:txBody>
          <a:bodyPr/>
          <a:lstStyle/>
          <a:p>
            <a:r>
              <a:rPr lang="en-US" sz="4600" dirty="0" smtClean="0"/>
              <a:t>JUST IN TIME TRAINING</a:t>
            </a:r>
            <a:r>
              <a:rPr lang="en-US" dirty="0" smtClean="0"/>
              <a:t/>
            </a:r>
            <a:br>
              <a:rPr lang="en-US" dirty="0" smtClean="0"/>
            </a:br>
            <a:r>
              <a:rPr lang="en-US" sz="4600" dirty="0" smtClean="0"/>
              <a:t>LOAN PROCESSING REFRESHER</a:t>
            </a:r>
            <a:endParaRPr lang="en-US" sz="4600" dirty="0"/>
          </a:p>
        </p:txBody>
      </p:sp>
      <p:sp>
        <p:nvSpPr>
          <p:cNvPr id="6" name="Text Placeholder 5"/>
          <p:cNvSpPr>
            <a:spLocks noGrp="1"/>
          </p:cNvSpPr>
          <p:nvPr>
            <p:ph type="body" sz="quarter" idx="10"/>
          </p:nvPr>
        </p:nvSpPr>
        <p:spPr>
          <a:xfrm>
            <a:off x="369887" y="5328746"/>
            <a:ext cx="6430306" cy="1400114"/>
          </a:xfrm>
        </p:spPr>
        <p:txBody>
          <a:bodyPr/>
          <a:lstStyle/>
          <a:p>
            <a:r>
              <a:rPr lang="en-US" dirty="0"/>
              <a:t>Kelly </a:t>
            </a:r>
            <a:r>
              <a:rPr lang="en-US" dirty="0" smtClean="0"/>
              <a:t>Forsberg</a:t>
            </a:r>
          </a:p>
          <a:p>
            <a:r>
              <a:rPr lang="en-US" dirty="0" smtClean="0"/>
              <a:t>ctcLink </a:t>
            </a:r>
            <a:r>
              <a:rPr lang="en-US" dirty="0"/>
              <a:t>Functional </a:t>
            </a:r>
            <a:r>
              <a:rPr lang="en-US" dirty="0" smtClean="0"/>
              <a:t>Trainer | Financial </a:t>
            </a:r>
            <a:r>
              <a:rPr lang="en-US" dirty="0"/>
              <a:t>Aid</a:t>
            </a:r>
          </a:p>
          <a:p>
            <a:r>
              <a:rPr lang="en-US" dirty="0" smtClean="0"/>
              <a:t>September </a:t>
            </a:r>
            <a:r>
              <a:rPr lang="en-US" dirty="0" smtClean="0"/>
              <a:t>2022</a:t>
            </a:r>
            <a:endParaRPr lang="en-US" dirty="0"/>
          </a:p>
        </p:txBody>
      </p:sp>
    </p:spTree>
    <p:custDataLst>
      <p:tags r:id="rId1"/>
    </p:custDataLst>
    <p:extLst>
      <p:ext uri="{BB962C8B-B14F-4D97-AF65-F5344CB8AC3E}">
        <p14:creationId xmlns:p14="http://schemas.microsoft.com/office/powerpoint/2010/main" val="32837834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LOAN origination in batch CONT’D</a:t>
            </a:r>
            <a:endParaRPr lang="en-US" dirty="0"/>
          </a:p>
        </p:txBody>
      </p:sp>
      <p:sp>
        <p:nvSpPr>
          <p:cNvPr id="4" name="Content Placeholder 3"/>
          <p:cNvSpPr>
            <a:spLocks noGrp="1"/>
          </p:cNvSpPr>
          <p:nvPr>
            <p:ph idx="1"/>
          </p:nvPr>
        </p:nvSpPr>
        <p:spPr>
          <a:xfrm>
            <a:off x="519540" y="970960"/>
            <a:ext cx="8336975" cy="5170067"/>
          </a:xfrm>
        </p:spPr>
        <p:txBody>
          <a:bodyPr/>
          <a:lstStyle/>
          <a:p>
            <a:r>
              <a:rPr lang="en-US" dirty="0" smtClean="0"/>
              <a:t>RUN PROCESS LOANS </a:t>
            </a:r>
            <a:endParaRPr lang="en-US" dirty="0"/>
          </a:p>
        </p:txBody>
      </p:sp>
      <p:graphicFrame>
        <p:nvGraphicFramePr>
          <p:cNvPr id="7" name="Content Placeholder 5"/>
          <p:cNvGraphicFramePr>
            <a:graphicFrameLocks/>
          </p:cNvGraphicFramePr>
          <p:nvPr>
            <p:extLst/>
          </p:nvPr>
        </p:nvGraphicFramePr>
        <p:xfrm>
          <a:off x="420413" y="1437620"/>
          <a:ext cx="8401463" cy="4196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846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1398" y="294198"/>
            <a:ext cx="8580479" cy="786457"/>
          </a:xfrm>
        </p:spPr>
        <p:txBody>
          <a:bodyPr/>
          <a:lstStyle/>
          <a:p>
            <a:r>
              <a:rPr lang="en-US" dirty="0" smtClean="0"/>
              <a:t>LOAN </a:t>
            </a:r>
            <a:r>
              <a:rPr lang="en-US" dirty="0" smtClean="0"/>
              <a:t>origination in batch cont’d </a:t>
            </a:r>
            <a:endParaRPr lang="en-US" dirty="0"/>
          </a:p>
        </p:txBody>
      </p:sp>
      <p:sp>
        <p:nvSpPr>
          <p:cNvPr id="4" name="Content Placeholder 3"/>
          <p:cNvSpPr>
            <a:spLocks noGrp="1"/>
          </p:cNvSpPr>
          <p:nvPr>
            <p:ph idx="1"/>
          </p:nvPr>
        </p:nvSpPr>
        <p:spPr>
          <a:xfrm>
            <a:off x="241398" y="832738"/>
            <a:ext cx="8336975" cy="5279010"/>
          </a:xfrm>
        </p:spPr>
        <p:txBody>
          <a:bodyPr/>
          <a:lstStyle/>
          <a:p>
            <a:r>
              <a:rPr lang="en-US" sz="2600" dirty="0" smtClean="0"/>
              <a:t>PROCESS LOAN DATES (SUMMER EXCLUDE </a:t>
            </a:r>
            <a:r>
              <a:rPr lang="en-US" sz="2600" dirty="0" smtClean="0"/>
              <a:t>HEADER)</a:t>
            </a:r>
            <a:endParaRPr lang="en-US" sz="2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397" y="1465122"/>
            <a:ext cx="8016483" cy="5202291"/>
          </a:xfrm>
          <a:prstGeom prst="rect">
            <a:avLst/>
          </a:prstGeom>
          <a:ln>
            <a:solidFill>
              <a:schemeClr val="tx1"/>
            </a:solidFill>
          </a:ln>
        </p:spPr>
      </p:pic>
      <p:sp>
        <p:nvSpPr>
          <p:cNvPr id="6" name="TextBox 2"/>
          <p:cNvSpPr txBox="1"/>
          <p:nvPr/>
        </p:nvSpPr>
        <p:spPr>
          <a:xfrm>
            <a:off x="5120019" y="1295276"/>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smtClean="0">
                <a:solidFill>
                  <a:schemeClr val="tx1"/>
                </a:solidFill>
              </a:rPr>
              <a:t>Navigation:  </a:t>
            </a:r>
            <a:r>
              <a:rPr lang="en-US" sz="1400" dirty="0" smtClean="0">
                <a:solidFill>
                  <a:schemeClr val="tx1"/>
                </a:solidFill>
              </a:rPr>
              <a:t>Financial Aid &gt; Loans &gt; Process Loan Dates</a:t>
            </a:r>
            <a:endParaRPr lang="en-US" sz="1400" dirty="0">
              <a:solidFill>
                <a:schemeClr val="tx1"/>
              </a:solidFill>
            </a:endParaRPr>
          </a:p>
        </p:txBody>
      </p:sp>
      <p:sp>
        <p:nvSpPr>
          <p:cNvPr id="7" name="TextBox 6"/>
          <p:cNvSpPr txBox="1"/>
          <p:nvPr/>
        </p:nvSpPr>
        <p:spPr>
          <a:xfrm>
            <a:off x="1725104" y="6066415"/>
            <a:ext cx="5938887" cy="646331"/>
          </a:xfrm>
          <a:prstGeom prst="rect">
            <a:avLst/>
          </a:prstGeom>
          <a:solidFill>
            <a:schemeClr val="bg1"/>
          </a:solidFill>
          <a:ln>
            <a:solidFill>
              <a:schemeClr val="tx1"/>
            </a:solidFill>
          </a:ln>
        </p:spPr>
        <p:txBody>
          <a:bodyPr wrap="square" rtlCol="0">
            <a:spAutoFit/>
          </a:bodyPr>
          <a:lstStyle/>
          <a:p>
            <a:r>
              <a:rPr lang="en-US" dirty="0" smtClean="0"/>
              <a:t>The set up on these processes </a:t>
            </a:r>
            <a:r>
              <a:rPr lang="en-US" i="1" dirty="0" smtClean="0"/>
              <a:t>is different </a:t>
            </a:r>
            <a:r>
              <a:rPr lang="en-US" dirty="0" smtClean="0"/>
              <a:t>for </a:t>
            </a:r>
            <a:r>
              <a:rPr lang="en-US" b="1" dirty="0" smtClean="0"/>
              <a:t>Trailer institutions</a:t>
            </a:r>
            <a:r>
              <a:rPr lang="en-US" dirty="0" smtClean="0"/>
              <a:t>; follow the Loan Processing Guide </a:t>
            </a:r>
            <a:endParaRPr lang="en-US" b="1" dirty="0"/>
          </a:p>
        </p:txBody>
      </p:sp>
    </p:spTree>
    <p:extLst>
      <p:ext uri="{BB962C8B-B14F-4D97-AF65-F5344CB8AC3E}">
        <p14:creationId xmlns:p14="http://schemas.microsoft.com/office/powerpoint/2010/main" val="3015314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516" y="1417825"/>
            <a:ext cx="7807828" cy="5266353"/>
          </a:xfrm>
          <a:prstGeom prst="rect">
            <a:avLst/>
          </a:prstGeom>
          <a:ln>
            <a:solidFill>
              <a:schemeClr val="tx1"/>
            </a:solidFill>
          </a:ln>
        </p:spPr>
      </p:pic>
      <p:sp>
        <p:nvSpPr>
          <p:cNvPr id="3" name="Title 2"/>
          <p:cNvSpPr>
            <a:spLocks noGrp="1"/>
          </p:cNvSpPr>
          <p:nvPr>
            <p:ph type="title"/>
          </p:nvPr>
        </p:nvSpPr>
        <p:spPr>
          <a:xfrm>
            <a:off x="241398" y="294198"/>
            <a:ext cx="8580479" cy="786457"/>
          </a:xfrm>
        </p:spPr>
        <p:txBody>
          <a:bodyPr/>
          <a:lstStyle/>
          <a:p>
            <a:r>
              <a:rPr lang="en-US" dirty="0" smtClean="0"/>
              <a:t>LOAN </a:t>
            </a:r>
            <a:r>
              <a:rPr lang="en-US" dirty="0" smtClean="0"/>
              <a:t>origination in batch cont’d </a:t>
            </a:r>
            <a:endParaRPr lang="en-US" dirty="0"/>
          </a:p>
        </p:txBody>
      </p:sp>
      <p:sp>
        <p:nvSpPr>
          <p:cNvPr id="4" name="Content Placeholder 3"/>
          <p:cNvSpPr>
            <a:spLocks noGrp="1"/>
          </p:cNvSpPr>
          <p:nvPr>
            <p:ph idx="1"/>
          </p:nvPr>
        </p:nvSpPr>
        <p:spPr>
          <a:xfrm>
            <a:off x="241398" y="832738"/>
            <a:ext cx="8336975" cy="5279010"/>
          </a:xfrm>
        </p:spPr>
        <p:txBody>
          <a:bodyPr/>
          <a:lstStyle/>
          <a:p>
            <a:r>
              <a:rPr lang="en-US" sz="2600" dirty="0" smtClean="0"/>
              <a:t>PROCESS LOAN DATES (SUMMER </a:t>
            </a:r>
            <a:r>
              <a:rPr lang="en-US" sz="2600" dirty="0" smtClean="0"/>
              <a:t>INCLUDE HEADER)</a:t>
            </a:r>
            <a:endParaRPr lang="en-US" sz="2600" dirty="0"/>
          </a:p>
        </p:txBody>
      </p:sp>
      <p:sp>
        <p:nvSpPr>
          <p:cNvPr id="6" name="TextBox 2"/>
          <p:cNvSpPr txBox="1"/>
          <p:nvPr/>
        </p:nvSpPr>
        <p:spPr>
          <a:xfrm>
            <a:off x="5120019" y="1295276"/>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smtClean="0">
                <a:solidFill>
                  <a:schemeClr val="tx1"/>
                </a:solidFill>
              </a:rPr>
              <a:t>Navigation:  </a:t>
            </a:r>
            <a:r>
              <a:rPr lang="en-US" sz="1400" dirty="0" smtClean="0">
                <a:solidFill>
                  <a:schemeClr val="tx1"/>
                </a:solidFill>
              </a:rPr>
              <a:t>Financial Aid &gt; Loans &gt; Process Loan Dates</a:t>
            </a:r>
            <a:endParaRPr lang="en-US" sz="1400" dirty="0">
              <a:solidFill>
                <a:schemeClr val="tx1"/>
              </a:solidFill>
            </a:endParaRPr>
          </a:p>
        </p:txBody>
      </p:sp>
      <p:sp>
        <p:nvSpPr>
          <p:cNvPr id="7" name="TextBox 6"/>
          <p:cNvSpPr txBox="1"/>
          <p:nvPr/>
        </p:nvSpPr>
        <p:spPr>
          <a:xfrm>
            <a:off x="1725104" y="6066415"/>
            <a:ext cx="5938887" cy="646331"/>
          </a:xfrm>
          <a:prstGeom prst="rect">
            <a:avLst/>
          </a:prstGeom>
          <a:solidFill>
            <a:schemeClr val="bg1"/>
          </a:solidFill>
          <a:ln>
            <a:solidFill>
              <a:schemeClr val="tx1"/>
            </a:solidFill>
          </a:ln>
        </p:spPr>
        <p:txBody>
          <a:bodyPr wrap="square" rtlCol="0">
            <a:spAutoFit/>
          </a:bodyPr>
          <a:lstStyle/>
          <a:p>
            <a:r>
              <a:rPr lang="en-US" dirty="0" smtClean="0"/>
              <a:t>The set up on these processes </a:t>
            </a:r>
            <a:r>
              <a:rPr lang="en-US" i="1" dirty="0" smtClean="0"/>
              <a:t>is different </a:t>
            </a:r>
            <a:r>
              <a:rPr lang="en-US" dirty="0" smtClean="0"/>
              <a:t>for </a:t>
            </a:r>
            <a:r>
              <a:rPr lang="en-US" b="1" dirty="0" smtClean="0"/>
              <a:t>Trailer institutions</a:t>
            </a:r>
            <a:r>
              <a:rPr lang="en-US" dirty="0" smtClean="0"/>
              <a:t>; follow the Loan Processing Guide </a:t>
            </a:r>
            <a:endParaRPr lang="en-US" b="1" dirty="0"/>
          </a:p>
        </p:txBody>
      </p:sp>
    </p:spTree>
    <p:extLst>
      <p:ext uri="{BB962C8B-B14F-4D97-AF65-F5344CB8AC3E}">
        <p14:creationId xmlns:p14="http://schemas.microsoft.com/office/powerpoint/2010/main" val="101768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9698" y="209137"/>
            <a:ext cx="8622180" cy="786457"/>
          </a:xfrm>
        </p:spPr>
        <p:txBody>
          <a:bodyPr/>
          <a:lstStyle/>
          <a:p>
            <a:r>
              <a:rPr lang="en-US" dirty="0" smtClean="0"/>
              <a:t>LOAN </a:t>
            </a:r>
            <a:r>
              <a:rPr lang="en-US" dirty="0" smtClean="0"/>
              <a:t>origination in batch </a:t>
            </a:r>
            <a:r>
              <a:rPr lang="en-US" dirty="0" smtClean="0"/>
              <a:t>CONT’D</a:t>
            </a:r>
            <a:endParaRPr lang="en-US" dirty="0"/>
          </a:p>
        </p:txBody>
      </p:sp>
      <p:sp>
        <p:nvSpPr>
          <p:cNvPr id="4" name="Content Placeholder 3"/>
          <p:cNvSpPr>
            <a:spLocks noGrp="1"/>
          </p:cNvSpPr>
          <p:nvPr>
            <p:ph idx="1"/>
          </p:nvPr>
        </p:nvSpPr>
        <p:spPr>
          <a:xfrm>
            <a:off x="199698" y="777766"/>
            <a:ext cx="8656818" cy="5363262"/>
          </a:xfrm>
        </p:spPr>
        <p:txBody>
          <a:bodyPr/>
          <a:lstStyle/>
          <a:p>
            <a:r>
              <a:rPr lang="en-US" dirty="0" smtClean="0"/>
              <a:t>POPULATION UPDATE (OFFER ACTIVITY)</a:t>
            </a:r>
          </a:p>
          <a:p>
            <a:pPr marL="0" indent="0">
              <a:buNone/>
            </a:pPr>
            <a:endParaRPr lang="en-US" dirty="0" smtClean="0"/>
          </a:p>
        </p:txBody>
      </p:sp>
      <p:graphicFrame>
        <p:nvGraphicFramePr>
          <p:cNvPr id="7" name="Content Placeholder 5"/>
          <p:cNvGraphicFramePr>
            <a:graphicFrameLocks/>
          </p:cNvGraphicFramePr>
          <p:nvPr>
            <p:extLst/>
          </p:nvPr>
        </p:nvGraphicFramePr>
        <p:xfrm>
          <a:off x="420413" y="1437620"/>
          <a:ext cx="8401463" cy="4196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1553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698" y="1744188"/>
            <a:ext cx="8802900" cy="4039426"/>
          </a:xfrm>
          <a:prstGeom prst="rect">
            <a:avLst/>
          </a:prstGeom>
          <a:ln>
            <a:solidFill>
              <a:schemeClr val="tx1"/>
            </a:solidFill>
          </a:ln>
        </p:spPr>
      </p:pic>
      <p:sp>
        <p:nvSpPr>
          <p:cNvPr id="3" name="Title 2"/>
          <p:cNvSpPr>
            <a:spLocks noGrp="1"/>
          </p:cNvSpPr>
          <p:nvPr>
            <p:ph type="title"/>
          </p:nvPr>
        </p:nvSpPr>
        <p:spPr>
          <a:xfrm>
            <a:off x="199698" y="209137"/>
            <a:ext cx="8622180" cy="786457"/>
          </a:xfrm>
        </p:spPr>
        <p:txBody>
          <a:bodyPr/>
          <a:lstStyle/>
          <a:p>
            <a:r>
              <a:rPr lang="en-US" dirty="0" smtClean="0"/>
              <a:t>LOAN </a:t>
            </a:r>
            <a:r>
              <a:rPr lang="en-US" dirty="0" smtClean="0"/>
              <a:t>origination in batch cont’d</a:t>
            </a:r>
            <a:endParaRPr lang="en-US" dirty="0"/>
          </a:p>
        </p:txBody>
      </p:sp>
      <p:sp>
        <p:nvSpPr>
          <p:cNvPr id="4" name="Content Placeholder 3"/>
          <p:cNvSpPr>
            <a:spLocks noGrp="1"/>
          </p:cNvSpPr>
          <p:nvPr>
            <p:ph idx="1"/>
          </p:nvPr>
        </p:nvSpPr>
        <p:spPr>
          <a:xfrm>
            <a:off x="199698" y="777766"/>
            <a:ext cx="8656818" cy="5363262"/>
          </a:xfrm>
        </p:spPr>
        <p:txBody>
          <a:bodyPr/>
          <a:lstStyle/>
          <a:p>
            <a:r>
              <a:rPr lang="en-US" dirty="0" smtClean="0"/>
              <a:t>POPULATION UPDATE (OFFER ACTIVITY)</a:t>
            </a:r>
          </a:p>
          <a:p>
            <a:pPr marL="0" indent="0">
              <a:buNone/>
            </a:pPr>
            <a:endParaRPr lang="en-US" dirty="0" smtClean="0"/>
          </a:p>
        </p:txBody>
      </p:sp>
      <p:sp>
        <p:nvSpPr>
          <p:cNvPr id="6" name="TextBox 2"/>
          <p:cNvSpPr txBox="1"/>
          <p:nvPr/>
        </p:nvSpPr>
        <p:spPr>
          <a:xfrm>
            <a:off x="5296252" y="1302613"/>
            <a:ext cx="3525626" cy="738664"/>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smtClean="0">
                <a:solidFill>
                  <a:schemeClr val="tx1"/>
                </a:solidFill>
              </a:rPr>
              <a:t>Navigation:  </a:t>
            </a:r>
            <a:r>
              <a:rPr lang="en-US" sz="1400" dirty="0" smtClean="0">
                <a:solidFill>
                  <a:schemeClr val="tx1"/>
                </a:solidFill>
              </a:rPr>
              <a:t>Set Up SACR &gt; System Administration &gt; Utilities &gt; Population Update &gt; Population Update Process</a:t>
            </a:r>
            <a:endParaRPr lang="en-US" sz="1400" dirty="0">
              <a:solidFill>
                <a:schemeClr val="tx1"/>
              </a:solidFill>
            </a:endParaRPr>
          </a:p>
        </p:txBody>
      </p:sp>
      <p:sp>
        <p:nvSpPr>
          <p:cNvPr id="7" name="TextBox 6"/>
          <p:cNvSpPr txBox="1"/>
          <p:nvPr/>
        </p:nvSpPr>
        <p:spPr>
          <a:xfrm>
            <a:off x="725862" y="5679363"/>
            <a:ext cx="6909849" cy="923330"/>
          </a:xfrm>
          <a:prstGeom prst="rect">
            <a:avLst/>
          </a:prstGeom>
          <a:solidFill>
            <a:schemeClr val="bg1"/>
          </a:solidFill>
          <a:ln>
            <a:solidFill>
              <a:schemeClr val="tx1"/>
            </a:solidFill>
          </a:ln>
        </p:spPr>
        <p:txBody>
          <a:bodyPr wrap="square" rtlCol="0">
            <a:spAutoFit/>
          </a:bodyPr>
          <a:lstStyle/>
          <a:p>
            <a:r>
              <a:rPr lang="en-US" dirty="0" smtClean="0"/>
              <a:t>This process picks up any loans that have had any adjustments to them – it is typical you will not always get results when running this process.  Please run it as part of steps in the process.</a:t>
            </a:r>
            <a:endParaRPr lang="en-US" b="1" dirty="0"/>
          </a:p>
        </p:txBody>
      </p:sp>
    </p:spTree>
    <p:extLst>
      <p:ext uri="{BB962C8B-B14F-4D97-AF65-F5344CB8AC3E}">
        <p14:creationId xmlns:p14="http://schemas.microsoft.com/office/powerpoint/2010/main" val="3189823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2248" y="294198"/>
            <a:ext cx="8569630" cy="786457"/>
          </a:xfrm>
        </p:spPr>
        <p:txBody>
          <a:bodyPr/>
          <a:lstStyle/>
          <a:p>
            <a:r>
              <a:rPr lang="en-US" dirty="0" smtClean="0"/>
              <a:t>LOAN </a:t>
            </a:r>
            <a:r>
              <a:rPr lang="en-US" dirty="0" smtClean="0"/>
              <a:t>origination in batch cont’d</a:t>
            </a:r>
            <a:endParaRPr lang="en-US" dirty="0"/>
          </a:p>
        </p:txBody>
      </p:sp>
      <p:sp>
        <p:nvSpPr>
          <p:cNvPr id="4" name="Content Placeholder 3"/>
          <p:cNvSpPr>
            <a:spLocks noGrp="1"/>
          </p:cNvSpPr>
          <p:nvPr>
            <p:ph idx="1"/>
          </p:nvPr>
        </p:nvSpPr>
        <p:spPr>
          <a:xfrm>
            <a:off x="252247" y="893380"/>
            <a:ext cx="8604269" cy="5247648"/>
          </a:xfrm>
        </p:spPr>
        <p:txBody>
          <a:bodyPr/>
          <a:lstStyle/>
          <a:p>
            <a:r>
              <a:rPr lang="en-US" dirty="0" smtClean="0"/>
              <a:t>RUN PROCESS LOANS AGAIN</a:t>
            </a:r>
            <a:endParaRPr lang="en-US" dirty="0"/>
          </a:p>
        </p:txBody>
      </p:sp>
      <p:graphicFrame>
        <p:nvGraphicFramePr>
          <p:cNvPr id="8" name="Content Placeholder 5"/>
          <p:cNvGraphicFramePr>
            <a:graphicFrameLocks/>
          </p:cNvGraphicFramePr>
          <p:nvPr>
            <p:extLst/>
          </p:nvPr>
        </p:nvGraphicFramePr>
        <p:xfrm>
          <a:off x="420413" y="1437620"/>
          <a:ext cx="8401463" cy="4196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65770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47" y="1470580"/>
            <a:ext cx="8678007" cy="4432407"/>
          </a:xfrm>
          <a:prstGeom prst="rect">
            <a:avLst/>
          </a:prstGeom>
          <a:ln>
            <a:solidFill>
              <a:schemeClr val="tx1"/>
            </a:solidFill>
          </a:ln>
        </p:spPr>
      </p:pic>
      <p:sp>
        <p:nvSpPr>
          <p:cNvPr id="3" name="Title 2"/>
          <p:cNvSpPr>
            <a:spLocks noGrp="1"/>
          </p:cNvSpPr>
          <p:nvPr>
            <p:ph type="title"/>
          </p:nvPr>
        </p:nvSpPr>
        <p:spPr>
          <a:xfrm>
            <a:off x="252248" y="294198"/>
            <a:ext cx="8569630" cy="786457"/>
          </a:xfrm>
        </p:spPr>
        <p:txBody>
          <a:bodyPr/>
          <a:lstStyle/>
          <a:p>
            <a:r>
              <a:rPr lang="en-US" dirty="0" smtClean="0"/>
              <a:t>LOAN </a:t>
            </a:r>
            <a:r>
              <a:rPr lang="en-US" dirty="0" smtClean="0"/>
              <a:t>origination in batch</a:t>
            </a:r>
            <a:r>
              <a:rPr lang="en-US" dirty="0" smtClean="0"/>
              <a:t> </a:t>
            </a:r>
            <a:r>
              <a:rPr lang="en-US" dirty="0" smtClean="0"/>
              <a:t>CONT’D</a:t>
            </a:r>
            <a:endParaRPr lang="en-US" dirty="0"/>
          </a:p>
        </p:txBody>
      </p:sp>
      <p:sp>
        <p:nvSpPr>
          <p:cNvPr id="4" name="Content Placeholder 3"/>
          <p:cNvSpPr>
            <a:spLocks noGrp="1"/>
          </p:cNvSpPr>
          <p:nvPr>
            <p:ph idx="1"/>
          </p:nvPr>
        </p:nvSpPr>
        <p:spPr>
          <a:xfrm>
            <a:off x="252247" y="893380"/>
            <a:ext cx="8604269" cy="5247648"/>
          </a:xfrm>
        </p:spPr>
        <p:txBody>
          <a:bodyPr/>
          <a:lstStyle/>
          <a:p>
            <a:r>
              <a:rPr lang="en-US" dirty="0" smtClean="0"/>
              <a:t>RUN PROCESS LOANS AGAIN</a:t>
            </a:r>
            <a:endParaRPr lang="en-US" dirty="0"/>
          </a:p>
        </p:txBody>
      </p:sp>
      <p:sp>
        <p:nvSpPr>
          <p:cNvPr id="6" name="TextBox 2"/>
          <p:cNvSpPr txBox="1"/>
          <p:nvPr/>
        </p:nvSpPr>
        <p:spPr>
          <a:xfrm>
            <a:off x="5296252" y="1103409"/>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smtClean="0">
                <a:solidFill>
                  <a:schemeClr val="tx1"/>
                </a:solidFill>
              </a:rPr>
              <a:t>Navigation:  </a:t>
            </a:r>
            <a:r>
              <a:rPr lang="en-US" sz="1400" dirty="0" smtClean="0">
                <a:solidFill>
                  <a:schemeClr val="tx1"/>
                </a:solidFill>
              </a:rPr>
              <a:t>Financial Aid &gt; Loans &gt; Process Loans</a:t>
            </a:r>
            <a:endParaRPr lang="en-US" sz="1400" dirty="0">
              <a:solidFill>
                <a:schemeClr val="tx1"/>
              </a:solidFill>
            </a:endParaRPr>
          </a:p>
        </p:txBody>
      </p:sp>
    </p:spTree>
    <p:extLst>
      <p:ext uri="{BB962C8B-B14F-4D97-AF65-F5344CB8AC3E}">
        <p14:creationId xmlns:p14="http://schemas.microsoft.com/office/powerpoint/2010/main" val="23190868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519540" y="220929"/>
            <a:ext cx="8336975" cy="5920099"/>
          </a:xfrm>
        </p:spPr>
        <p:txBody>
          <a:bodyPr/>
          <a:lstStyle/>
          <a:p>
            <a:pPr marL="0" indent="0">
              <a:buNone/>
            </a:pPr>
            <a:endParaRPr lang="en-US" sz="4000" b="1" dirty="0" smtClean="0"/>
          </a:p>
          <a:p>
            <a:pPr marL="0" indent="0">
              <a:buNone/>
            </a:pPr>
            <a:endParaRPr lang="en-US" sz="4000" b="1" dirty="0"/>
          </a:p>
          <a:p>
            <a:pPr marL="0" indent="0">
              <a:buNone/>
            </a:pPr>
            <a:endParaRPr lang="en-US" sz="4000" b="1" dirty="0" smtClean="0"/>
          </a:p>
          <a:p>
            <a:pPr marL="0" indent="0">
              <a:buNone/>
            </a:pPr>
            <a:endParaRPr lang="en-US" sz="4000" b="1" dirty="0" smtClean="0"/>
          </a:p>
          <a:p>
            <a:pPr marL="0" indent="0" algn="ctr">
              <a:buNone/>
            </a:pPr>
            <a:r>
              <a:rPr lang="en-US" sz="4000" b="1" dirty="0" smtClean="0"/>
              <a:t>LOAN ORIGINATION </a:t>
            </a:r>
          </a:p>
          <a:p>
            <a:pPr marL="0" indent="0" algn="ctr">
              <a:buNone/>
            </a:pPr>
            <a:r>
              <a:rPr lang="en-US" sz="4000" b="1" dirty="0" smtClean="0"/>
              <a:t>PROCESS (SINGLE STUDENT)</a:t>
            </a:r>
            <a:endParaRPr lang="en-US" sz="4000" b="1" dirty="0"/>
          </a:p>
        </p:txBody>
      </p:sp>
    </p:spTree>
    <p:extLst>
      <p:ext uri="{BB962C8B-B14F-4D97-AF65-F5344CB8AC3E}">
        <p14:creationId xmlns:p14="http://schemas.microsoft.com/office/powerpoint/2010/main" val="786736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46" y="1381075"/>
            <a:ext cx="8749891" cy="4782707"/>
          </a:xfrm>
          <a:prstGeom prst="rect">
            <a:avLst/>
          </a:prstGeom>
          <a:ln>
            <a:solidFill>
              <a:schemeClr val="tx1"/>
            </a:solidFill>
          </a:ln>
        </p:spPr>
      </p:pic>
      <p:sp>
        <p:nvSpPr>
          <p:cNvPr id="3" name="Title 2"/>
          <p:cNvSpPr>
            <a:spLocks noGrp="1"/>
          </p:cNvSpPr>
          <p:nvPr>
            <p:ph type="title"/>
          </p:nvPr>
        </p:nvSpPr>
        <p:spPr>
          <a:xfrm>
            <a:off x="252248" y="294198"/>
            <a:ext cx="8569630" cy="786457"/>
          </a:xfrm>
        </p:spPr>
        <p:txBody>
          <a:bodyPr/>
          <a:lstStyle/>
          <a:p>
            <a:r>
              <a:rPr lang="en-US" dirty="0" smtClean="0"/>
              <a:t>LOAN </a:t>
            </a:r>
            <a:r>
              <a:rPr lang="en-US" dirty="0" smtClean="0"/>
              <a:t>origination single student</a:t>
            </a:r>
            <a:endParaRPr lang="en-US" dirty="0"/>
          </a:p>
        </p:txBody>
      </p:sp>
      <p:sp>
        <p:nvSpPr>
          <p:cNvPr id="4" name="Content Placeholder 3"/>
          <p:cNvSpPr>
            <a:spLocks noGrp="1"/>
          </p:cNvSpPr>
          <p:nvPr>
            <p:ph idx="1"/>
          </p:nvPr>
        </p:nvSpPr>
        <p:spPr>
          <a:xfrm>
            <a:off x="252247" y="893380"/>
            <a:ext cx="8604269" cy="5247648"/>
          </a:xfrm>
        </p:spPr>
        <p:txBody>
          <a:bodyPr/>
          <a:lstStyle/>
          <a:p>
            <a:r>
              <a:rPr lang="en-US" dirty="0" smtClean="0"/>
              <a:t>PROCESS LOANS</a:t>
            </a:r>
            <a:endParaRPr lang="en-US" dirty="0"/>
          </a:p>
        </p:txBody>
      </p:sp>
      <p:sp>
        <p:nvSpPr>
          <p:cNvPr id="6" name="TextBox 2"/>
          <p:cNvSpPr txBox="1"/>
          <p:nvPr/>
        </p:nvSpPr>
        <p:spPr>
          <a:xfrm>
            <a:off x="5296252" y="1103409"/>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smtClean="0">
                <a:solidFill>
                  <a:schemeClr val="tx1"/>
                </a:solidFill>
              </a:rPr>
              <a:t>Navigation:  </a:t>
            </a:r>
            <a:r>
              <a:rPr lang="en-US" sz="1400" dirty="0" smtClean="0">
                <a:solidFill>
                  <a:schemeClr val="tx1"/>
                </a:solidFill>
              </a:rPr>
              <a:t>Financial Aid &gt; Loans &gt; Process Loans</a:t>
            </a:r>
            <a:endParaRPr lang="en-US" sz="1400" dirty="0">
              <a:solidFill>
                <a:schemeClr val="tx1"/>
              </a:solidFill>
            </a:endParaRPr>
          </a:p>
        </p:txBody>
      </p:sp>
    </p:spTree>
    <p:extLst>
      <p:ext uri="{BB962C8B-B14F-4D97-AF65-F5344CB8AC3E}">
        <p14:creationId xmlns:p14="http://schemas.microsoft.com/office/powerpoint/2010/main" val="36354333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ctr">
              <a:buNone/>
            </a:pPr>
            <a:r>
              <a:rPr lang="en-US" sz="4000" b="1" dirty="0" smtClean="0"/>
              <a:t>DEMONSTRATION</a:t>
            </a:r>
            <a:endParaRPr lang="en-US" sz="4000" b="1" dirty="0"/>
          </a:p>
        </p:txBody>
      </p:sp>
    </p:spTree>
    <p:extLst>
      <p:ext uri="{BB962C8B-B14F-4D97-AF65-F5344CB8AC3E}">
        <p14:creationId xmlns:p14="http://schemas.microsoft.com/office/powerpoint/2010/main" val="1955326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1" name="Google Shape;151;p25"/>
          <p:cNvPicPr preferRelativeResize="0"/>
          <p:nvPr/>
        </p:nvPicPr>
        <p:blipFill rotWithShape="1">
          <a:blip r:embed="rId3">
            <a:alphaModFix/>
          </a:blip>
          <a:srcRect/>
          <a:stretch/>
        </p:blipFill>
        <p:spPr>
          <a:xfrm>
            <a:off x="170442" y="1319633"/>
            <a:ext cx="8507012" cy="5458587"/>
          </a:xfrm>
          <a:prstGeom prst="rect">
            <a:avLst/>
          </a:prstGeom>
          <a:noFill/>
          <a:ln>
            <a:noFill/>
          </a:ln>
        </p:spPr>
      </p:pic>
      <p:sp>
        <p:nvSpPr>
          <p:cNvPr id="3" name="Rectangle 2"/>
          <p:cNvSpPr/>
          <p:nvPr/>
        </p:nvSpPr>
        <p:spPr>
          <a:xfrm>
            <a:off x="7230358" y="6529852"/>
            <a:ext cx="226243" cy="328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9158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519540" y="220929"/>
            <a:ext cx="8336975" cy="5920099"/>
          </a:xfrm>
        </p:spPr>
        <p:txBody>
          <a:bodyPr/>
          <a:lstStyle/>
          <a:p>
            <a:pPr marL="0" indent="0">
              <a:buNone/>
            </a:pPr>
            <a:endParaRPr lang="en-US" sz="4000" b="1" dirty="0" smtClean="0"/>
          </a:p>
          <a:p>
            <a:pPr marL="0" indent="0">
              <a:buNone/>
            </a:pPr>
            <a:endParaRPr lang="en-US" sz="4000" b="1" dirty="0"/>
          </a:p>
          <a:p>
            <a:pPr marL="0" indent="0">
              <a:buNone/>
            </a:pPr>
            <a:endParaRPr lang="en-US" sz="4000" b="1" dirty="0" smtClean="0"/>
          </a:p>
          <a:p>
            <a:pPr marL="0" indent="0">
              <a:buNone/>
            </a:pPr>
            <a:endParaRPr lang="en-US" sz="4000" b="1" dirty="0" smtClean="0"/>
          </a:p>
          <a:p>
            <a:pPr marL="0" indent="0" algn="ctr">
              <a:buNone/>
            </a:pPr>
            <a:r>
              <a:rPr lang="en-US" sz="4000" b="1" dirty="0" smtClean="0"/>
              <a:t>LOAN OUTBOUND/INBOUND </a:t>
            </a:r>
            <a:r>
              <a:rPr lang="en-US" sz="4000" b="1" dirty="0" smtClean="0"/>
              <a:t>PROCESS (ORIGINATION &amp; DISBURSEMENTS)</a:t>
            </a:r>
            <a:endParaRPr lang="en-US" sz="4000" b="1" dirty="0"/>
          </a:p>
        </p:txBody>
      </p:sp>
    </p:spTree>
    <p:extLst>
      <p:ext uri="{BB962C8B-B14F-4D97-AF65-F5344CB8AC3E}">
        <p14:creationId xmlns:p14="http://schemas.microsoft.com/office/powerpoint/2010/main" val="526114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539" y="273177"/>
            <a:ext cx="8302337" cy="786457"/>
          </a:xfrm>
        </p:spPr>
        <p:txBody>
          <a:bodyPr/>
          <a:lstStyle/>
          <a:p>
            <a:r>
              <a:rPr lang="en-US" dirty="0" smtClean="0"/>
              <a:t>Loan outbound/inbound flow</a:t>
            </a:r>
            <a:endParaRPr lang="en-US" dirty="0"/>
          </a:p>
        </p:txBody>
      </p:sp>
      <p:sp>
        <p:nvSpPr>
          <p:cNvPr id="5" name="Content Placeholder 3"/>
          <p:cNvSpPr>
            <a:spLocks noGrp="1"/>
          </p:cNvSpPr>
          <p:nvPr>
            <p:ph idx="1"/>
          </p:nvPr>
        </p:nvSpPr>
        <p:spPr>
          <a:xfrm>
            <a:off x="519539" y="882870"/>
            <a:ext cx="8336975" cy="5797052"/>
          </a:xfrm>
        </p:spPr>
        <p:txBody>
          <a:bodyPr/>
          <a:lstStyle/>
          <a:p>
            <a:pPr marL="0" indent="0">
              <a:buNone/>
            </a:pPr>
            <a:endParaRPr lang="en-US" b="1" u="sng" dirty="0"/>
          </a:p>
          <a:p>
            <a:pPr marL="0" indent="0">
              <a:buNone/>
            </a:pP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551" y="882870"/>
            <a:ext cx="8552700" cy="4018739"/>
          </a:xfrm>
          <a:prstGeom prst="rect">
            <a:avLst/>
          </a:prstGeom>
          <a:ln>
            <a:solidFill>
              <a:schemeClr val="tx1"/>
            </a:solidFill>
          </a:ln>
        </p:spPr>
      </p:pic>
    </p:spTree>
    <p:extLst>
      <p:ext uri="{BB962C8B-B14F-4D97-AF65-F5344CB8AC3E}">
        <p14:creationId xmlns:p14="http://schemas.microsoft.com/office/powerpoint/2010/main" val="12532996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Loan origination outbound process</a:t>
            </a:r>
            <a:endParaRPr lang="en-US" dirty="0"/>
          </a:p>
        </p:txBody>
      </p:sp>
      <p:sp>
        <p:nvSpPr>
          <p:cNvPr id="4" name="Content Placeholder 3"/>
          <p:cNvSpPr>
            <a:spLocks noGrp="1"/>
          </p:cNvSpPr>
          <p:nvPr>
            <p:ph idx="1"/>
          </p:nvPr>
        </p:nvSpPr>
        <p:spPr>
          <a:xfrm>
            <a:off x="519540" y="914400"/>
            <a:ext cx="8336975" cy="5226628"/>
          </a:xfrm>
        </p:spPr>
        <p:txBody>
          <a:bodyPr/>
          <a:lstStyle/>
          <a:p>
            <a:r>
              <a:rPr lang="en-US" dirty="0"/>
              <a:t>3</a:t>
            </a:r>
            <a:r>
              <a:rPr lang="en-US" dirty="0" smtClean="0"/>
              <a:t>-STEP PROCESS</a:t>
            </a:r>
          </a:p>
        </p:txBody>
      </p:sp>
      <p:graphicFrame>
        <p:nvGraphicFramePr>
          <p:cNvPr id="2" name="Diagram 1"/>
          <p:cNvGraphicFramePr/>
          <p:nvPr>
            <p:extLst>
              <p:ext uri="{D42A27DB-BD31-4B8C-83A1-F6EECF244321}">
                <p14:modId xmlns:p14="http://schemas.microsoft.com/office/powerpoint/2010/main" val="3982719047"/>
              </p:ext>
            </p:extLst>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36055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46" y="1472741"/>
            <a:ext cx="8342857" cy="3285714"/>
          </a:xfrm>
          <a:prstGeom prst="rect">
            <a:avLst/>
          </a:prstGeom>
          <a:ln>
            <a:solidFill>
              <a:schemeClr val="tx1"/>
            </a:solidFill>
          </a:ln>
        </p:spPr>
      </p:pic>
      <p:sp>
        <p:nvSpPr>
          <p:cNvPr id="3" name="Title 2"/>
          <p:cNvSpPr>
            <a:spLocks noGrp="1"/>
          </p:cNvSpPr>
          <p:nvPr>
            <p:ph type="title"/>
          </p:nvPr>
        </p:nvSpPr>
        <p:spPr>
          <a:xfrm>
            <a:off x="252248" y="294198"/>
            <a:ext cx="8569630" cy="786457"/>
          </a:xfrm>
        </p:spPr>
        <p:txBody>
          <a:bodyPr/>
          <a:lstStyle/>
          <a:p>
            <a:r>
              <a:rPr lang="en-US" dirty="0" smtClean="0"/>
              <a:t>LOAN </a:t>
            </a:r>
            <a:r>
              <a:rPr lang="en-US" dirty="0" smtClean="0"/>
              <a:t>origination outbound process</a:t>
            </a:r>
            <a:endParaRPr lang="en-US" dirty="0"/>
          </a:p>
        </p:txBody>
      </p:sp>
      <p:sp>
        <p:nvSpPr>
          <p:cNvPr id="4" name="Content Placeholder 3"/>
          <p:cNvSpPr>
            <a:spLocks noGrp="1"/>
          </p:cNvSpPr>
          <p:nvPr>
            <p:ph idx="1"/>
          </p:nvPr>
        </p:nvSpPr>
        <p:spPr>
          <a:xfrm>
            <a:off x="252247" y="893380"/>
            <a:ext cx="8604269" cy="5247648"/>
          </a:xfrm>
        </p:spPr>
        <p:txBody>
          <a:bodyPr/>
          <a:lstStyle/>
          <a:p>
            <a:r>
              <a:rPr lang="en-US" dirty="0" smtClean="0"/>
              <a:t>GENERATE DIRECT LOAN DATA</a:t>
            </a:r>
            <a:endParaRPr lang="en-US" dirty="0"/>
          </a:p>
        </p:txBody>
      </p:sp>
      <p:sp>
        <p:nvSpPr>
          <p:cNvPr id="6" name="TextBox 2"/>
          <p:cNvSpPr txBox="1"/>
          <p:nvPr/>
        </p:nvSpPr>
        <p:spPr>
          <a:xfrm>
            <a:off x="5296252" y="1103409"/>
            <a:ext cx="3525626" cy="738664"/>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smtClean="0">
                <a:solidFill>
                  <a:schemeClr val="tx1"/>
                </a:solidFill>
              </a:rPr>
              <a:t>Navigation:  </a:t>
            </a:r>
            <a:r>
              <a:rPr lang="en-US" sz="1400" dirty="0" smtClean="0">
                <a:solidFill>
                  <a:schemeClr val="tx1"/>
                </a:solidFill>
              </a:rPr>
              <a:t>Financial Aid &gt; </a:t>
            </a:r>
            <a:r>
              <a:rPr lang="en-US" sz="1400" dirty="0" smtClean="0">
                <a:solidFill>
                  <a:schemeClr val="tx1"/>
                </a:solidFill>
              </a:rPr>
              <a:t>File Management &gt; COD Full Participant &gt; Generate Direct Loan Data </a:t>
            </a:r>
            <a:endParaRPr lang="en-US" sz="1400" dirty="0">
              <a:solidFill>
                <a:schemeClr val="tx1"/>
              </a:solidFill>
            </a:endParaRPr>
          </a:p>
        </p:txBody>
      </p:sp>
      <p:sp>
        <p:nvSpPr>
          <p:cNvPr id="8" name="TextBox 7"/>
          <p:cNvSpPr txBox="1"/>
          <p:nvPr/>
        </p:nvSpPr>
        <p:spPr>
          <a:xfrm>
            <a:off x="725862" y="5679363"/>
            <a:ext cx="6909849" cy="923330"/>
          </a:xfrm>
          <a:prstGeom prst="rect">
            <a:avLst/>
          </a:prstGeom>
          <a:solidFill>
            <a:schemeClr val="bg1"/>
          </a:solidFill>
          <a:ln>
            <a:solidFill>
              <a:schemeClr val="tx1"/>
            </a:solidFill>
          </a:ln>
        </p:spPr>
        <p:txBody>
          <a:bodyPr wrap="square" rtlCol="0">
            <a:spAutoFit/>
          </a:bodyPr>
          <a:lstStyle/>
          <a:p>
            <a:r>
              <a:rPr lang="en-US" dirty="0" smtClean="0"/>
              <a:t>Selecting the </a:t>
            </a:r>
            <a:r>
              <a:rPr lang="en-US" b="1" dirty="0" smtClean="0"/>
              <a:t>Originations</a:t>
            </a:r>
            <a:r>
              <a:rPr lang="en-US" dirty="0" smtClean="0"/>
              <a:t>, </a:t>
            </a:r>
            <a:r>
              <a:rPr lang="en-US" b="1" dirty="0" smtClean="0"/>
              <a:t>Origination Changes</a:t>
            </a:r>
            <a:r>
              <a:rPr lang="en-US" dirty="0" smtClean="0"/>
              <a:t>, and </a:t>
            </a:r>
            <a:r>
              <a:rPr lang="en-US" b="1" dirty="0" smtClean="0"/>
              <a:t>Disbursements</a:t>
            </a:r>
            <a:r>
              <a:rPr lang="en-US" dirty="0" smtClean="0"/>
              <a:t> check boxes will run the processes.  Selecting </a:t>
            </a:r>
            <a:r>
              <a:rPr lang="en-US" b="1" dirty="0" smtClean="0"/>
              <a:t>Validate Only </a:t>
            </a:r>
            <a:r>
              <a:rPr lang="en-US" dirty="0" smtClean="0"/>
              <a:t>will run it in simulation mode only</a:t>
            </a:r>
            <a:endParaRPr lang="en-US" b="1" dirty="0"/>
          </a:p>
        </p:txBody>
      </p:sp>
      <p:cxnSp>
        <p:nvCxnSpPr>
          <p:cNvPr id="9" name="Straight Arrow Connector 8"/>
          <p:cNvCxnSpPr/>
          <p:nvPr/>
        </p:nvCxnSpPr>
        <p:spPr>
          <a:xfrm flipV="1">
            <a:off x="3308808" y="3591612"/>
            <a:ext cx="2403835" cy="206447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0647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213" y="1472741"/>
            <a:ext cx="7152381" cy="4076190"/>
          </a:xfrm>
          <a:prstGeom prst="rect">
            <a:avLst/>
          </a:prstGeom>
          <a:ln>
            <a:solidFill>
              <a:schemeClr val="tx1"/>
            </a:solidFill>
          </a:ln>
        </p:spPr>
      </p:pic>
      <p:sp>
        <p:nvSpPr>
          <p:cNvPr id="3" name="Title 2"/>
          <p:cNvSpPr>
            <a:spLocks noGrp="1"/>
          </p:cNvSpPr>
          <p:nvPr>
            <p:ph type="title"/>
          </p:nvPr>
        </p:nvSpPr>
        <p:spPr>
          <a:xfrm>
            <a:off x="252248" y="294198"/>
            <a:ext cx="8569630" cy="786457"/>
          </a:xfrm>
        </p:spPr>
        <p:txBody>
          <a:bodyPr/>
          <a:lstStyle/>
          <a:p>
            <a:r>
              <a:rPr lang="en-US" dirty="0" smtClean="0"/>
              <a:t>LOAN </a:t>
            </a:r>
            <a:r>
              <a:rPr lang="en-US" dirty="0" smtClean="0"/>
              <a:t>origination outbound process</a:t>
            </a:r>
            <a:endParaRPr lang="en-US" dirty="0"/>
          </a:p>
        </p:txBody>
      </p:sp>
      <p:sp>
        <p:nvSpPr>
          <p:cNvPr id="4" name="Content Placeholder 3"/>
          <p:cNvSpPr>
            <a:spLocks noGrp="1"/>
          </p:cNvSpPr>
          <p:nvPr>
            <p:ph idx="1"/>
          </p:nvPr>
        </p:nvSpPr>
        <p:spPr>
          <a:xfrm>
            <a:off x="252247" y="893380"/>
            <a:ext cx="8604269" cy="5247648"/>
          </a:xfrm>
        </p:spPr>
        <p:txBody>
          <a:bodyPr/>
          <a:lstStyle/>
          <a:p>
            <a:r>
              <a:rPr lang="en-US" dirty="0" smtClean="0"/>
              <a:t>GENERATE DL DATA CONT’D</a:t>
            </a:r>
            <a:endParaRPr lang="en-US" dirty="0"/>
          </a:p>
        </p:txBody>
      </p:sp>
      <p:sp>
        <p:nvSpPr>
          <p:cNvPr id="6" name="TextBox 2"/>
          <p:cNvSpPr txBox="1"/>
          <p:nvPr/>
        </p:nvSpPr>
        <p:spPr>
          <a:xfrm>
            <a:off x="5296252" y="1103409"/>
            <a:ext cx="3525626" cy="738664"/>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smtClean="0">
                <a:solidFill>
                  <a:schemeClr val="tx1"/>
                </a:solidFill>
              </a:rPr>
              <a:t>Navigation:  </a:t>
            </a:r>
            <a:r>
              <a:rPr lang="en-US" sz="1400" dirty="0" smtClean="0">
                <a:solidFill>
                  <a:schemeClr val="tx1"/>
                </a:solidFill>
              </a:rPr>
              <a:t>Financial Aid &gt; </a:t>
            </a:r>
            <a:r>
              <a:rPr lang="en-US" sz="1400" dirty="0" smtClean="0">
                <a:solidFill>
                  <a:schemeClr val="tx1"/>
                </a:solidFill>
              </a:rPr>
              <a:t>File Management &gt; COD Full Participant &gt; Generate Direct Loan Data </a:t>
            </a:r>
            <a:endParaRPr lang="en-US" sz="1400" dirty="0">
              <a:solidFill>
                <a:schemeClr val="tx1"/>
              </a:solidFill>
            </a:endParaRPr>
          </a:p>
        </p:txBody>
      </p:sp>
      <p:sp>
        <p:nvSpPr>
          <p:cNvPr id="8" name="TextBox 7"/>
          <p:cNvSpPr txBox="1"/>
          <p:nvPr/>
        </p:nvSpPr>
        <p:spPr>
          <a:xfrm>
            <a:off x="364213" y="5675672"/>
            <a:ext cx="3866145" cy="923330"/>
          </a:xfrm>
          <a:prstGeom prst="rect">
            <a:avLst/>
          </a:prstGeom>
          <a:solidFill>
            <a:schemeClr val="bg1"/>
          </a:solidFill>
          <a:ln>
            <a:solidFill>
              <a:schemeClr val="tx1"/>
            </a:solidFill>
          </a:ln>
        </p:spPr>
        <p:txBody>
          <a:bodyPr wrap="square" rtlCol="0">
            <a:spAutoFit/>
          </a:bodyPr>
          <a:lstStyle/>
          <a:p>
            <a:r>
              <a:rPr lang="en-US" dirty="0" smtClean="0"/>
              <a:t>For the records that failed validation, work your </a:t>
            </a:r>
            <a:r>
              <a:rPr lang="en-US" b="1" dirty="0" smtClean="0"/>
              <a:t>Validation Errors Report</a:t>
            </a:r>
            <a:r>
              <a:rPr lang="en-US" dirty="0" smtClean="0"/>
              <a:t>, then re-run the process</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0025" y="1898216"/>
            <a:ext cx="4206824" cy="4704477"/>
          </a:xfrm>
          <a:prstGeom prst="rect">
            <a:avLst/>
          </a:prstGeom>
          <a:ln>
            <a:solidFill>
              <a:schemeClr val="tx1"/>
            </a:solidFill>
          </a:ln>
        </p:spPr>
      </p:pic>
      <p:cxnSp>
        <p:nvCxnSpPr>
          <p:cNvPr id="9" name="Straight Arrow Connector 8"/>
          <p:cNvCxnSpPr/>
          <p:nvPr/>
        </p:nvCxnSpPr>
        <p:spPr>
          <a:xfrm>
            <a:off x="2978868" y="3255397"/>
            <a:ext cx="2460398" cy="8264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230358" y="5872899"/>
            <a:ext cx="1208908" cy="1036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7453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Loan origination outbound process</a:t>
            </a:r>
            <a:endParaRPr lang="en-US" dirty="0"/>
          </a:p>
        </p:txBody>
      </p:sp>
      <p:sp>
        <p:nvSpPr>
          <p:cNvPr id="4" name="Content Placeholder 3"/>
          <p:cNvSpPr>
            <a:spLocks noGrp="1"/>
          </p:cNvSpPr>
          <p:nvPr>
            <p:ph idx="1"/>
          </p:nvPr>
        </p:nvSpPr>
        <p:spPr>
          <a:xfrm>
            <a:off x="519540" y="914400"/>
            <a:ext cx="8336975" cy="5226628"/>
          </a:xfrm>
        </p:spPr>
        <p:txBody>
          <a:bodyPr/>
          <a:lstStyle/>
          <a:p>
            <a:r>
              <a:rPr lang="en-US" dirty="0"/>
              <a:t>3</a:t>
            </a:r>
            <a:r>
              <a:rPr lang="en-US" dirty="0" smtClean="0"/>
              <a:t>-STEP PROCESS</a:t>
            </a:r>
          </a:p>
        </p:txBody>
      </p:sp>
      <p:graphicFrame>
        <p:nvGraphicFramePr>
          <p:cNvPr id="2" name="Diagram 1"/>
          <p:cNvGraphicFramePr/>
          <p:nvPr>
            <p:extLst>
              <p:ext uri="{D42A27DB-BD31-4B8C-83A1-F6EECF244321}">
                <p14:modId xmlns:p14="http://schemas.microsoft.com/office/powerpoint/2010/main" val="1480220319"/>
              </p:ext>
            </p:extLst>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89913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2248" y="294198"/>
            <a:ext cx="8569630" cy="786457"/>
          </a:xfrm>
        </p:spPr>
        <p:txBody>
          <a:bodyPr/>
          <a:lstStyle/>
          <a:p>
            <a:r>
              <a:rPr lang="en-US" dirty="0" smtClean="0"/>
              <a:t>LOAN </a:t>
            </a:r>
            <a:r>
              <a:rPr lang="en-US" dirty="0" smtClean="0"/>
              <a:t>origination outbound process</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835" y="1490514"/>
            <a:ext cx="6076190" cy="3133333"/>
          </a:xfrm>
          <a:prstGeom prst="rect">
            <a:avLst/>
          </a:prstGeom>
          <a:ln>
            <a:solidFill>
              <a:schemeClr val="tx1"/>
            </a:solidFill>
          </a:ln>
        </p:spPr>
      </p:pic>
      <p:sp>
        <p:nvSpPr>
          <p:cNvPr id="4" name="Content Placeholder 3"/>
          <p:cNvSpPr>
            <a:spLocks noGrp="1"/>
          </p:cNvSpPr>
          <p:nvPr>
            <p:ph idx="1"/>
          </p:nvPr>
        </p:nvSpPr>
        <p:spPr>
          <a:xfrm>
            <a:off x="252247" y="893380"/>
            <a:ext cx="8604269" cy="5247648"/>
          </a:xfrm>
        </p:spPr>
        <p:txBody>
          <a:bodyPr/>
          <a:lstStyle/>
          <a:p>
            <a:r>
              <a:rPr lang="en-US" dirty="0" smtClean="0"/>
              <a:t>DOWNLOAD PROCESS</a:t>
            </a:r>
            <a:endParaRPr lang="en-US" dirty="0"/>
          </a:p>
        </p:txBody>
      </p:sp>
      <p:sp>
        <p:nvSpPr>
          <p:cNvPr id="6" name="TextBox 2"/>
          <p:cNvSpPr txBox="1"/>
          <p:nvPr/>
        </p:nvSpPr>
        <p:spPr>
          <a:xfrm>
            <a:off x="5296252" y="1103409"/>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smtClean="0">
                <a:solidFill>
                  <a:schemeClr val="tx1"/>
                </a:solidFill>
              </a:rPr>
              <a:t>Navigation:  </a:t>
            </a:r>
            <a:r>
              <a:rPr lang="en-US" sz="1400" dirty="0" err="1" smtClean="0">
                <a:solidFill>
                  <a:schemeClr val="tx1"/>
                </a:solidFill>
              </a:rPr>
              <a:t>PeopleTools</a:t>
            </a:r>
            <a:r>
              <a:rPr lang="en-US" sz="1400" dirty="0" smtClean="0">
                <a:solidFill>
                  <a:schemeClr val="tx1"/>
                </a:solidFill>
              </a:rPr>
              <a:t> &gt; CTC Custom &gt; Extensions &gt; Upload/Download Files</a:t>
            </a:r>
            <a:endParaRPr lang="en-US" sz="1400" dirty="0">
              <a:solidFill>
                <a:schemeClr val="tx1"/>
              </a:solidFill>
            </a:endParaRPr>
          </a:p>
        </p:txBody>
      </p:sp>
      <p:sp>
        <p:nvSpPr>
          <p:cNvPr id="8" name="TextBox 7"/>
          <p:cNvSpPr txBox="1"/>
          <p:nvPr/>
        </p:nvSpPr>
        <p:spPr>
          <a:xfrm>
            <a:off x="725862" y="5679363"/>
            <a:ext cx="6909849" cy="646331"/>
          </a:xfrm>
          <a:prstGeom prst="rect">
            <a:avLst/>
          </a:prstGeom>
          <a:solidFill>
            <a:schemeClr val="bg1"/>
          </a:solidFill>
          <a:ln>
            <a:solidFill>
              <a:schemeClr val="tx1"/>
            </a:solidFill>
          </a:ln>
        </p:spPr>
        <p:txBody>
          <a:bodyPr wrap="square" rtlCol="0">
            <a:spAutoFit/>
          </a:bodyPr>
          <a:lstStyle/>
          <a:p>
            <a:r>
              <a:rPr lang="en-US" dirty="0" smtClean="0"/>
              <a:t>Find your file in your downloads folder on your computer, and then save it in your network drive.  Upload to </a:t>
            </a:r>
            <a:r>
              <a:rPr lang="en-US" dirty="0" err="1" smtClean="0"/>
              <a:t>EdConnect</a:t>
            </a:r>
            <a:r>
              <a:rPr lang="en-US" dirty="0" smtClean="0"/>
              <a:t>.</a:t>
            </a:r>
            <a:endParaRPr lang="en-US" b="1"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4788" y="4409811"/>
            <a:ext cx="3990476" cy="1161905"/>
          </a:xfrm>
          <a:prstGeom prst="rect">
            <a:avLst/>
          </a:prstGeom>
          <a:ln>
            <a:solidFill>
              <a:schemeClr val="tx1"/>
            </a:solidFill>
          </a:ln>
        </p:spPr>
      </p:pic>
      <p:cxnSp>
        <p:nvCxnSpPr>
          <p:cNvPr id="9" name="Straight Arrow Connector 8"/>
          <p:cNvCxnSpPr/>
          <p:nvPr/>
        </p:nvCxnSpPr>
        <p:spPr>
          <a:xfrm flipV="1">
            <a:off x="2220012" y="5307291"/>
            <a:ext cx="2417976" cy="3720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88209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499876" y="152102"/>
            <a:ext cx="8336975" cy="6387261"/>
          </a:xfrm>
        </p:spPr>
        <p:txBody>
          <a:bodyPr/>
          <a:lstStyle/>
          <a:p>
            <a:pPr marL="0" indent="0">
              <a:buNone/>
            </a:pPr>
            <a:endParaRPr lang="en-US" sz="4000" b="1" dirty="0" smtClean="0"/>
          </a:p>
          <a:p>
            <a:pPr marL="0" indent="0">
              <a:buNone/>
            </a:pPr>
            <a:endParaRPr lang="en-US" sz="4000" b="1" dirty="0"/>
          </a:p>
          <a:p>
            <a:pPr marL="0" indent="0">
              <a:buNone/>
            </a:pPr>
            <a:endParaRPr lang="en-US" sz="4000" b="1" dirty="0" smtClean="0"/>
          </a:p>
          <a:p>
            <a:pPr marL="0" indent="0" algn="ctr">
              <a:buNone/>
            </a:pPr>
            <a:endParaRPr lang="en-US" sz="4000" b="1" dirty="0" smtClean="0"/>
          </a:p>
          <a:p>
            <a:pPr marL="0" indent="0" algn="ctr">
              <a:buNone/>
            </a:pPr>
            <a:r>
              <a:rPr lang="en-US" sz="4000" b="1" dirty="0" smtClean="0"/>
              <a:t>QUERY FOR MISSING</a:t>
            </a:r>
          </a:p>
          <a:p>
            <a:pPr marL="0" indent="0" algn="ctr">
              <a:buNone/>
            </a:pPr>
            <a:r>
              <a:rPr lang="en-US" sz="4000" b="1" dirty="0" smtClean="0"/>
              <a:t> COD FILES</a:t>
            </a:r>
            <a:endParaRPr lang="en-US" sz="4000" b="1" dirty="0"/>
          </a:p>
        </p:txBody>
      </p:sp>
    </p:spTree>
    <p:extLst>
      <p:ext uri="{BB962C8B-B14F-4D97-AF65-F5344CB8AC3E}">
        <p14:creationId xmlns:p14="http://schemas.microsoft.com/office/powerpoint/2010/main" val="32286091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2248" y="294198"/>
            <a:ext cx="8569630" cy="786457"/>
          </a:xfrm>
        </p:spPr>
        <p:txBody>
          <a:bodyPr/>
          <a:lstStyle/>
          <a:p>
            <a:r>
              <a:rPr lang="en-US" dirty="0" smtClean="0"/>
              <a:t>QUERY FOR MISSING COD FILES</a:t>
            </a:r>
            <a:endParaRPr lang="en-US" dirty="0"/>
          </a:p>
        </p:txBody>
      </p:sp>
      <p:sp>
        <p:nvSpPr>
          <p:cNvPr id="4" name="Content Placeholder 3"/>
          <p:cNvSpPr>
            <a:spLocks noGrp="1"/>
          </p:cNvSpPr>
          <p:nvPr>
            <p:ph idx="1"/>
          </p:nvPr>
        </p:nvSpPr>
        <p:spPr>
          <a:xfrm>
            <a:off x="252247" y="893380"/>
            <a:ext cx="8604269" cy="5247648"/>
          </a:xfrm>
        </p:spPr>
        <p:txBody>
          <a:bodyPr/>
          <a:lstStyle/>
          <a:p>
            <a:r>
              <a:rPr lang="en-US" dirty="0" smtClean="0"/>
              <a:t>QCS_FA_MISSING_COD_RESPONSE</a:t>
            </a:r>
            <a:endParaRPr lang="en-US" dirty="0"/>
          </a:p>
        </p:txBody>
      </p:sp>
      <p:sp>
        <p:nvSpPr>
          <p:cNvPr id="6" name="TextBox 2"/>
          <p:cNvSpPr txBox="1"/>
          <p:nvPr/>
        </p:nvSpPr>
        <p:spPr>
          <a:xfrm>
            <a:off x="5424071" y="1418227"/>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smtClean="0">
                <a:solidFill>
                  <a:schemeClr val="tx1"/>
                </a:solidFill>
              </a:rPr>
              <a:t>Navigation:  </a:t>
            </a:r>
            <a:r>
              <a:rPr lang="en-US" sz="1400" dirty="0" smtClean="0">
                <a:solidFill>
                  <a:schemeClr val="tx1"/>
                </a:solidFill>
              </a:rPr>
              <a:t>Reporting Tools &gt; Query &gt; Query Viewer </a:t>
            </a:r>
            <a:endParaRPr lang="en-US" sz="1400" dirty="0">
              <a:solidFill>
                <a:schemeClr val="tx1"/>
              </a:solidFill>
            </a:endParaRPr>
          </a:p>
        </p:txBody>
      </p:sp>
      <p:sp>
        <p:nvSpPr>
          <p:cNvPr id="8" name="TextBox 7"/>
          <p:cNvSpPr txBox="1"/>
          <p:nvPr/>
        </p:nvSpPr>
        <p:spPr>
          <a:xfrm>
            <a:off x="873346" y="5465546"/>
            <a:ext cx="6909849" cy="1200329"/>
          </a:xfrm>
          <a:prstGeom prst="rect">
            <a:avLst/>
          </a:prstGeom>
          <a:solidFill>
            <a:schemeClr val="bg1"/>
          </a:solidFill>
          <a:ln>
            <a:solidFill>
              <a:schemeClr val="tx1"/>
            </a:solidFill>
          </a:ln>
        </p:spPr>
        <p:txBody>
          <a:bodyPr wrap="square" rtlCol="0">
            <a:spAutoFit/>
          </a:bodyPr>
          <a:lstStyle/>
          <a:p>
            <a:r>
              <a:rPr lang="en-US" dirty="0" smtClean="0"/>
              <a:t>Run this query to see if you are missing loading any COD response files.  When you cannot get funds to disburse, or ctcLink to recognize origination records, it may be due to you missing to load a response file.</a:t>
            </a:r>
            <a:endParaRPr lang="en-US" b="1" dirty="0"/>
          </a:p>
        </p:txBody>
      </p:sp>
      <p:cxnSp>
        <p:nvCxnSpPr>
          <p:cNvPr id="9" name="Straight Arrow Connector 8"/>
          <p:cNvCxnSpPr/>
          <p:nvPr/>
        </p:nvCxnSpPr>
        <p:spPr>
          <a:xfrm flipH="1" flipV="1">
            <a:off x="1307690" y="3423501"/>
            <a:ext cx="737420" cy="20420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428" y="2056426"/>
            <a:ext cx="8604269" cy="1460778"/>
          </a:xfrm>
          <a:prstGeom prst="rect">
            <a:avLst/>
          </a:prstGeom>
          <a:ln>
            <a:solidFill>
              <a:schemeClr val="tx1"/>
            </a:solidFill>
          </a:ln>
        </p:spPr>
      </p:pic>
    </p:spTree>
    <p:extLst>
      <p:ext uri="{BB962C8B-B14F-4D97-AF65-F5344CB8AC3E}">
        <p14:creationId xmlns:p14="http://schemas.microsoft.com/office/powerpoint/2010/main" val="42316803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519540" y="319251"/>
            <a:ext cx="8336975" cy="6387261"/>
          </a:xfrm>
        </p:spPr>
        <p:txBody>
          <a:bodyPr/>
          <a:lstStyle/>
          <a:p>
            <a:pPr marL="0" indent="0">
              <a:buNone/>
            </a:pPr>
            <a:endParaRPr lang="en-US" sz="4000" b="1" dirty="0" smtClean="0"/>
          </a:p>
          <a:p>
            <a:pPr marL="0" indent="0">
              <a:buNone/>
            </a:pPr>
            <a:endParaRPr lang="en-US" sz="4000" b="1" dirty="0"/>
          </a:p>
          <a:p>
            <a:pPr marL="0" indent="0">
              <a:buNone/>
            </a:pPr>
            <a:endParaRPr lang="en-US" sz="4000" b="1" dirty="0" smtClean="0"/>
          </a:p>
          <a:p>
            <a:pPr marL="0" indent="0" algn="ctr">
              <a:buNone/>
            </a:pPr>
            <a:r>
              <a:rPr lang="en-US" sz="4000" b="1" dirty="0" smtClean="0"/>
              <a:t>AWARDING AND </a:t>
            </a:r>
          </a:p>
          <a:p>
            <a:pPr marL="0" indent="0" algn="ctr">
              <a:buNone/>
            </a:pPr>
            <a:r>
              <a:rPr lang="en-US" sz="4000" b="1" dirty="0" smtClean="0"/>
              <a:t>ORIGINATING </a:t>
            </a:r>
          </a:p>
          <a:p>
            <a:pPr marL="0" indent="0" algn="ctr">
              <a:buNone/>
            </a:pPr>
            <a:r>
              <a:rPr lang="en-US" sz="4000" b="1" dirty="0" smtClean="0"/>
              <a:t>A PLUS LOAN</a:t>
            </a:r>
            <a:endParaRPr lang="en-US" sz="4000" b="1" dirty="0"/>
          </a:p>
        </p:txBody>
      </p:sp>
    </p:spTree>
    <p:extLst>
      <p:ext uri="{BB962C8B-B14F-4D97-AF65-F5344CB8AC3E}">
        <p14:creationId xmlns:p14="http://schemas.microsoft.com/office/powerpoint/2010/main" val="3721344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pic>
        <p:nvPicPr>
          <p:cNvPr id="157" name="Google Shape;157;p26"/>
          <p:cNvPicPr preferRelativeResize="0"/>
          <p:nvPr/>
        </p:nvPicPr>
        <p:blipFill rotWithShape="1">
          <a:blip r:embed="rId3">
            <a:alphaModFix/>
          </a:blip>
          <a:srcRect/>
          <a:stretch/>
        </p:blipFill>
        <p:spPr>
          <a:xfrm>
            <a:off x="306846" y="1261181"/>
            <a:ext cx="7149503" cy="5458738"/>
          </a:xfrm>
          <a:prstGeom prst="rect">
            <a:avLst/>
          </a:prstGeom>
          <a:noFill/>
          <a:ln>
            <a:noFill/>
          </a:ln>
        </p:spPr>
      </p:pic>
      <p:sp>
        <p:nvSpPr>
          <p:cNvPr id="2" name="Rectangle 1"/>
          <p:cNvSpPr/>
          <p:nvPr/>
        </p:nvSpPr>
        <p:spPr>
          <a:xfrm>
            <a:off x="7183225" y="5156462"/>
            <a:ext cx="612742" cy="377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62478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Loan origination outbound process</a:t>
            </a:r>
            <a:endParaRPr lang="en-US" dirty="0"/>
          </a:p>
        </p:txBody>
      </p:sp>
      <p:sp>
        <p:nvSpPr>
          <p:cNvPr id="4" name="Content Placeholder 3"/>
          <p:cNvSpPr>
            <a:spLocks noGrp="1"/>
          </p:cNvSpPr>
          <p:nvPr>
            <p:ph idx="1"/>
          </p:nvPr>
        </p:nvSpPr>
        <p:spPr>
          <a:xfrm>
            <a:off x="519540" y="914400"/>
            <a:ext cx="8336975" cy="5226628"/>
          </a:xfrm>
        </p:spPr>
        <p:txBody>
          <a:bodyPr/>
          <a:lstStyle/>
          <a:p>
            <a:r>
              <a:rPr lang="en-US" dirty="0"/>
              <a:t>5</a:t>
            </a:r>
            <a:r>
              <a:rPr lang="en-US" dirty="0" smtClean="0"/>
              <a:t>-STEP </a:t>
            </a:r>
            <a:r>
              <a:rPr lang="en-US" dirty="0" smtClean="0"/>
              <a:t>PROCESS</a:t>
            </a:r>
          </a:p>
        </p:txBody>
      </p:sp>
      <p:graphicFrame>
        <p:nvGraphicFramePr>
          <p:cNvPr id="2" name="Diagram 1"/>
          <p:cNvGraphicFramePr/>
          <p:nvPr>
            <p:extLst>
              <p:ext uri="{D42A27DB-BD31-4B8C-83A1-F6EECF244321}">
                <p14:modId xmlns:p14="http://schemas.microsoft.com/office/powerpoint/2010/main" val="3136183961"/>
              </p:ext>
            </p:extLst>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95970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285" y="1410637"/>
            <a:ext cx="8544232" cy="4658394"/>
          </a:xfrm>
          <a:prstGeom prst="rect">
            <a:avLst/>
          </a:prstGeom>
          <a:ln>
            <a:solidFill>
              <a:schemeClr val="tx1"/>
            </a:solidFill>
          </a:ln>
        </p:spPr>
      </p:pic>
      <p:sp>
        <p:nvSpPr>
          <p:cNvPr id="3" name="Title 2"/>
          <p:cNvSpPr>
            <a:spLocks noGrp="1"/>
          </p:cNvSpPr>
          <p:nvPr>
            <p:ph type="title"/>
          </p:nvPr>
        </p:nvSpPr>
        <p:spPr>
          <a:xfrm>
            <a:off x="252248" y="294198"/>
            <a:ext cx="8569630" cy="786457"/>
          </a:xfrm>
        </p:spPr>
        <p:txBody>
          <a:bodyPr/>
          <a:lstStyle/>
          <a:p>
            <a:r>
              <a:rPr lang="en-US" dirty="0" smtClean="0"/>
              <a:t>PLUS LOAN PROCESSING</a:t>
            </a:r>
            <a:endParaRPr lang="en-US" dirty="0"/>
          </a:p>
        </p:txBody>
      </p:sp>
      <p:sp>
        <p:nvSpPr>
          <p:cNvPr id="4" name="Content Placeholder 3"/>
          <p:cNvSpPr>
            <a:spLocks noGrp="1"/>
          </p:cNvSpPr>
          <p:nvPr>
            <p:ph idx="1"/>
          </p:nvPr>
        </p:nvSpPr>
        <p:spPr>
          <a:xfrm>
            <a:off x="252247" y="893380"/>
            <a:ext cx="8604269" cy="5247648"/>
          </a:xfrm>
        </p:spPr>
        <p:txBody>
          <a:bodyPr/>
          <a:lstStyle/>
          <a:p>
            <a:r>
              <a:rPr lang="en-US" dirty="0" smtClean="0"/>
              <a:t>AWARD PLUS LOAN</a:t>
            </a:r>
            <a:endParaRPr lang="en-US" dirty="0"/>
          </a:p>
        </p:txBody>
      </p:sp>
      <p:sp>
        <p:nvSpPr>
          <p:cNvPr id="6" name="TextBox 2"/>
          <p:cNvSpPr txBox="1"/>
          <p:nvPr/>
        </p:nvSpPr>
        <p:spPr>
          <a:xfrm>
            <a:off x="5296252" y="1103409"/>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smtClean="0">
                <a:solidFill>
                  <a:schemeClr val="tx1"/>
                </a:solidFill>
              </a:rPr>
              <a:t>Navigation:  </a:t>
            </a:r>
            <a:r>
              <a:rPr lang="en-US" sz="1400" dirty="0" smtClean="0">
                <a:solidFill>
                  <a:schemeClr val="tx1"/>
                </a:solidFill>
              </a:rPr>
              <a:t>Financial Aid &gt; Awards &gt; Award Processing &gt; Assign Awards to a Student</a:t>
            </a:r>
            <a:endParaRPr lang="en-US" sz="1400" dirty="0">
              <a:solidFill>
                <a:schemeClr val="tx1"/>
              </a:solidFill>
            </a:endParaRPr>
          </a:p>
        </p:txBody>
      </p:sp>
      <p:sp>
        <p:nvSpPr>
          <p:cNvPr id="8" name="TextBox 7"/>
          <p:cNvSpPr txBox="1"/>
          <p:nvPr/>
        </p:nvSpPr>
        <p:spPr>
          <a:xfrm>
            <a:off x="1541939" y="5729928"/>
            <a:ext cx="6909849" cy="646331"/>
          </a:xfrm>
          <a:prstGeom prst="rect">
            <a:avLst/>
          </a:prstGeom>
          <a:solidFill>
            <a:schemeClr val="bg1"/>
          </a:solidFill>
          <a:ln>
            <a:solidFill>
              <a:schemeClr val="tx1"/>
            </a:solidFill>
          </a:ln>
        </p:spPr>
        <p:txBody>
          <a:bodyPr wrap="square" rtlCol="0">
            <a:spAutoFit/>
          </a:bodyPr>
          <a:lstStyle/>
          <a:p>
            <a:r>
              <a:rPr lang="en-US" dirty="0" smtClean="0"/>
              <a:t>Always sequence PLUS award at the end of the aid package so it deducts properly from COA </a:t>
            </a:r>
            <a:endParaRPr lang="en-US" b="1" dirty="0"/>
          </a:p>
        </p:txBody>
      </p:sp>
    </p:spTree>
    <p:extLst>
      <p:ext uri="{BB962C8B-B14F-4D97-AF65-F5344CB8AC3E}">
        <p14:creationId xmlns:p14="http://schemas.microsoft.com/office/powerpoint/2010/main" val="1946529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Loan origination outbound process</a:t>
            </a:r>
            <a:endParaRPr lang="en-US" dirty="0"/>
          </a:p>
        </p:txBody>
      </p:sp>
      <p:sp>
        <p:nvSpPr>
          <p:cNvPr id="4" name="Content Placeholder 3"/>
          <p:cNvSpPr>
            <a:spLocks noGrp="1"/>
          </p:cNvSpPr>
          <p:nvPr>
            <p:ph idx="1"/>
          </p:nvPr>
        </p:nvSpPr>
        <p:spPr>
          <a:xfrm>
            <a:off x="519540" y="914400"/>
            <a:ext cx="8336975" cy="5226628"/>
          </a:xfrm>
        </p:spPr>
        <p:txBody>
          <a:bodyPr/>
          <a:lstStyle/>
          <a:p>
            <a:r>
              <a:rPr lang="en-US" dirty="0"/>
              <a:t>5</a:t>
            </a:r>
            <a:r>
              <a:rPr lang="en-US" dirty="0" smtClean="0"/>
              <a:t>-STEP </a:t>
            </a:r>
            <a:r>
              <a:rPr lang="en-US" dirty="0" smtClean="0"/>
              <a:t>PROCESS</a:t>
            </a:r>
          </a:p>
        </p:txBody>
      </p:sp>
      <p:graphicFrame>
        <p:nvGraphicFramePr>
          <p:cNvPr id="2" name="Diagram 1"/>
          <p:cNvGraphicFramePr/>
          <p:nvPr>
            <p:extLst>
              <p:ext uri="{D42A27DB-BD31-4B8C-83A1-F6EECF244321}">
                <p14:modId xmlns:p14="http://schemas.microsoft.com/office/powerpoint/2010/main" val="2889513678"/>
              </p:ext>
            </p:extLst>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80769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46" y="1381075"/>
            <a:ext cx="8749891" cy="4782707"/>
          </a:xfrm>
          <a:prstGeom prst="rect">
            <a:avLst/>
          </a:prstGeom>
          <a:ln>
            <a:solidFill>
              <a:schemeClr val="tx1"/>
            </a:solidFill>
          </a:ln>
        </p:spPr>
      </p:pic>
      <p:sp>
        <p:nvSpPr>
          <p:cNvPr id="3" name="Title 2"/>
          <p:cNvSpPr>
            <a:spLocks noGrp="1"/>
          </p:cNvSpPr>
          <p:nvPr>
            <p:ph type="title"/>
          </p:nvPr>
        </p:nvSpPr>
        <p:spPr>
          <a:xfrm>
            <a:off x="252248" y="294198"/>
            <a:ext cx="8569630" cy="786457"/>
          </a:xfrm>
        </p:spPr>
        <p:txBody>
          <a:bodyPr/>
          <a:lstStyle/>
          <a:p>
            <a:r>
              <a:rPr lang="en-US" dirty="0" smtClean="0"/>
              <a:t>Plus loan processing cont’d</a:t>
            </a:r>
            <a:endParaRPr lang="en-US" dirty="0"/>
          </a:p>
        </p:txBody>
      </p:sp>
      <p:sp>
        <p:nvSpPr>
          <p:cNvPr id="4" name="Content Placeholder 3"/>
          <p:cNvSpPr>
            <a:spLocks noGrp="1"/>
          </p:cNvSpPr>
          <p:nvPr>
            <p:ph idx="1"/>
          </p:nvPr>
        </p:nvSpPr>
        <p:spPr>
          <a:xfrm>
            <a:off x="252247" y="893380"/>
            <a:ext cx="8604269" cy="5247648"/>
          </a:xfrm>
        </p:spPr>
        <p:txBody>
          <a:bodyPr/>
          <a:lstStyle/>
          <a:p>
            <a:r>
              <a:rPr lang="en-US" dirty="0" smtClean="0"/>
              <a:t>ORIGINATE SINGLE LOAN</a:t>
            </a:r>
            <a:endParaRPr lang="en-US" dirty="0"/>
          </a:p>
        </p:txBody>
      </p:sp>
      <p:sp>
        <p:nvSpPr>
          <p:cNvPr id="6" name="TextBox 2"/>
          <p:cNvSpPr txBox="1"/>
          <p:nvPr/>
        </p:nvSpPr>
        <p:spPr>
          <a:xfrm>
            <a:off x="5296252" y="1103409"/>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smtClean="0">
                <a:solidFill>
                  <a:schemeClr val="tx1"/>
                </a:solidFill>
              </a:rPr>
              <a:t>Navigation:  </a:t>
            </a:r>
            <a:r>
              <a:rPr lang="en-US" sz="1400" dirty="0" smtClean="0">
                <a:solidFill>
                  <a:schemeClr val="tx1"/>
                </a:solidFill>
              </a:rPr>
              <a:t>Financial Aid &gt; Loans &gt; Process Loans</a:t>
            </a:r>
            <a:endParaRPr lang="en-US" sz="1400" dirty="0">
              <a:solidFill>
                <a:schemeClr val="tx1"/>
              </a:solidFill>
            </a:endParaRPr>
          </a:p>
        </p:txBody>
      </p:sp>
    </p:spTree>
    <p:extLst>
      <p:ext uri="{BB962C8B-B14F-4D97-AF65-F5344CB8AC3E}">
        <p14:creationId xmlns:p14="http://schemas.microsoft.com/office/powerpoint/2010/main" val="14625236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Loan origination outbound process</a:t>
            </a:r>
            <a:endParaRPr lang="en-US" dirty="0"/>
          </a:p>
        </p:txBody>
      </p:sp>
      <p:sp>
        <p:nvSpPr>
          <p:cNvPr id="4" name="Content Placeholder 3"/>
          <p:cNvSpPr>
            <a:spLocks noGrp="1"/>
          </p:cNvSpPr>
          <p:nvPr>
            <p:ph idx="1"/>
          </p:nvPr>
        </p:nvSpPr>
        <p:spPr>
          <a:xfrm>
            <a:off x="519540" y="914400"/>
            <a:ext cx="8336975" cy="5226628"/>
          </a:xfrm>
        </p:spPr>
        <p:txBody>
          <a:bodyPr/>
          <a:lstStyle/>
          <a:p>
            <a:r>
              <a:rPr lang="en-US" dirty="0"/>
              <a:t>5</a:t>
            </a:r>
            <a:r>
              <a:rPr lang="en-US" dirty="0" smtClean="0"/>
              <a:t>-STEP </a:t>
            </a:r>
            <a:r>
              <a:rPr lang="en-US" dirty="0" smtClean="0"/>
              <a:t>PROCESS</a:t>
            </a:r>
          </a:p>
        </p:txBody>
      </p:sp>
      <p:graphicFrame>
        <p:nvGraphicFramePr>
          <p:cNvPr id="2" name="Diagram 1"/>
          <p:cNvGraphicFramePr/>
          <p:nvPr>
            <p:extLst>
              <p:ext uri="{D42A27DB-BD31-4B8C-83A1-F6EECF244321}">
                <p14:modId xmlns:p14="http://schemas.microsoft.com/office/powerpoint/2010/main" val="54622751"/>
              </p:ext>
            </p:extLst>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20312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9588" y="1870579"/>
            <a:ext cx="5572200" cy="4459920"/>
          </a:xfrm>
          <a:prstGeom prst="rect">
            <a:avLst/>
          </a:prstGeom>
          <a:ln>
            <a:solidFill>
              <a:schemeClr val="tx1"/>
            </a:solidFill>
          </a:ln>
        </p:spPr>
      </p:pic>
      <p:sp>
        <p:nvSpPr>
          <p:cNvPr id="3" name="Title 2"/>
          <p:cNvSpPr>
            <a:spLocks noGrp="1"/>
          </p:cNvSpPr>
          <p:nvPr>
            <p:ph type="title"/>
          </p:nvPr>
        </p:nvSpPr>
        <p:spPr>
          <a:xfrm>
            <a:off x="252248" y="294198"/>
            <a:ext cx="8569630" cy="786457"/>
          </a:xfrm>
        </p:spPr>
        <p:txBody>
          <a:bodyPr/>
          <a:lstStyle/>
          <a:p>
            <a:r>
              <a:rPr lang="en-US" dirty="0" smtClean="0"/>
              <a:t>PLUS LOAN PROCESSING CONT’D</a:t>
            </a:r>
            <a:endParaRPr lang="en-US" dirty="0"/>
          </a:p>
        </p:txBody>
      </p:sp>
      <p:sp>
        <p:nvSpPr>
          <p:cNvPr id="4" name="Content Placeholder 3"/>
          <p:cNvSpPr>
            <a:spLocks noGrp="1"/>
          </p:cNvSpPr>
          <p:nvPr>
            <p:ph idx="1"/>
          </p:nvPr>
        </p:nvSpPr>
        <p:spPr>
          <a:xfrm>
            <a:off x="252247" y="893380"/>
            <a:ext cx="8604269" cy="5247648"/>
          </a:xfrm>
        </p:spPr>
        <p:txBody>
          <a:bodyPr/>
          <a:lstStyle/>
          <a:p>
            <a:r>
              <a:rPr lang="en-US" dirty="0" smtClean="0"/>
              <a:t>CREATE PARENT EMPL RECORD</a:t>
            </a:r>
            <a:endParaRPr lang="en-US" dirty="0"/>
          </a:p>
        </p:txBody>
      </p:sp>
      <p:sp>
        <p:nvSpPr>
          <p:cNvPr id="6" name="TextBox 2"/>
          <p:cNvSpPr txBox="1"/>
          <p:nvPr/>
        </p:nvSpPr>
        <p:spPr>
          <a:xfrm>
            <a:off x="5453568" y="1082851"/>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smtClean="0">
                <a:solidFill>
                  <a:schemeClr val="tx1"/>
                </a:solidFill>
              </a:rPr>
              <a:t>Navigation:  </a:t>
            </a:r>
            <a:r>
              <a:rPr lang="en-US" sz="1400" dirty="0" smtClean="0">
                <a:solidFill>
                  <a:schemeClr val="tx1"/>
                </a:solidFill>
              </a:rPr>
              <a:t>Campus Community &gt; Personal Information &gt; Add/Update a Person</a:t>
            </a:r>
            <a:endParaRPr lang="en-US" sz="1400" dirty="0">
              <a:solidFill>
                <a:schemeClr val="tx1"/>
              </a:solidFill>
            </a:endParaRPr>
          </a:p>
        </p:txBody>
      </p:sp>
      <p:sp>
        <p:nvSpPr>
          <p:cNvPr id="8" name="TextBox 7"/>
          <p:cNvSpPr txBox="1"/>
          <p:nvPr/>
        </p:nvSpPr>
        <p:spPr>
          <a:xfrm>
            <a:off x="403141" y="5966854"/>
            <a:ext cx="6909849" cy="646331"/>
          </a:xfrm>
          <a:prstGeom prst="rect">
            <a:avLst/>
          </a:prstGeom>
          <a:solidFill>
            <a:schemeClr val="bg1"/>
          </a:solidFill>
          <a:ln>
            <a:solidFill>
              <a:schemeClr val="tx1"/>
            </a:solidFill>
          </a:ln>
        </p:spPr>
        <p:txBody>
          <a:bodyPr wrap="square" rtlCol="0">
            <a:spAutoFit/>
          </a:bodyPr>
          <a:lstStyle/>
          <a:p>
            <a:r>
              <a:rPr lang="en-US" dirty="0" smtClean="0"/>
              <a:t>If the parent has no existing EMPL in ctcLink, a EMPL record must be created so you’re able to link the parent borrower to the loan record.</a:t>
            </a:r>
            <a:endParaRPr lang="en-US" b="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644" y="1458909"/>
            <a:ext cx="2733333" cy="2647619"/>
          </a:xfrm>
          <a:prstGeom prst="rect">
            <a:avLst/>
          </a:prstGeom>
          <a:ln>
            <a:solidFill>
              <a:schemeClr val="tx1"/>
            </a:solidFill>
          </a:ln>
        </p:spPr>
      </p:pic>
      <p:cxnSp>
        <p:nvCxnSpPr>
          <p:cNvPr id="10" name="Straight Arrow Connector 9"/>
          <p:cNvCxnSpPr/>
          <p:nvPr/>
        </p:nvCxnSpPr>
        <p:spPr>
          <a:xfrm flipV="1">
            <a:off x="1386348" y="2153265"/>
            <a:ext cx="3460955" cy="4621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26249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2248" y="294198"/>
            <a:ext cx="8569630" cy="786457"/>
          </a:xfrm>
        </p:spPr>
        <p:txBody>
          <a:bodyPr/>
          <a:lstStyle/>
          <a:p>
            <a:r>
              <a:rPr lang="en-US" dirty="0" smtClean="0"/>
              <a:t>PLUS LOAN PROCESSING CONT’D</a:t>
            </a:r>
            <a:endParaRPr lang="en-US" dirty="0"/>
          </a:p>
        </p:txBody>
      </p:sp>
      <p:sp>
        <p:nvSpPr>
          <p:cNvPr id="4" name="Content Placeholder 3"/>
          <p:cNvSpPr>
            <a:spLocks noGrp="1"/>
          </p:cNvSpPr>
          <p:nvPr>
            <p:ph idx="1"/>
          </p:nvPr>
        </p:nvSpPr>
        <p:spPr>
          <a:xfrm>
            <a:off x="252247" y="893380"/>
            <a:ext cx="8604269" cy="5247648"/>
          </a:xfrm>
        </p:spPr>
        <p:txBody>
          <a:bodyPr/>
          <a:lstStyle/>
          <a:p>
            <a:r>
              <a:rPr lang="en-US" dirty="0" smtClean="0"/>
              <a:t>ESTABLISH RELATIONSHIP</a:t>
            </a:r>
            <a:endParaRPr lang="en-US" dirty="0"/>
          </a:p>
        </p:txBody>
      </p:sp>
      <p:sp>
        <p:nvSpPr>
          <p:cNvPr id="6" name="TextBox 2"/>
          <p:cNvSpPr txBox="1"/>
          <p:nvPr/>
        </p:nvSpPr>
        <p:spPr>
          <a:xfrm>
            <a:off x="5453568" y="1082851"/>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smtClean="0">
                <a:solidFill>
                  <a:schemeClr val="tx1"/>
                </a:solidFill>
              </a:rPr>
              <a:t>Navigation:  </a:t>
            </a:r>
            <a:r>
              <a:rPr lang="en-US" sz="1400" dirty="0" smtClean="0">
                <a:solidFill>
                  <a:schemeClr val="tx1"/>
                </a:solidFill>
              </a:rPr>
              <a:t>Campus Community &gt; Personal Information &gt; Add/Update a Person</a:t>
            </a:r>
            <a:endParaRPr lang="en-US" sz="1400" dirty="0">
              <a:solidFill>
                <a:schemeClr val="tx1"/>
              </a:solidFill>
            </a:endParaRPr>
          </a:p>
        </p:txBody>
      </p:sp>
      <p:sp>
        <p:nvSpPr>
          <p:cNvPr id="8" name="TextBox 7"/>
          <p:cNvSpPr txBox="1"/>
          <p:nvPr/>
        </p:nvSpPr>
        <p:spPr>
          <a:xfrm>
            <a:off x="327693" y="5868834"/>
            <a:ext cx="8576053" cy="923330"/>
          </a:xfrm>
          <a:prstGeom prst="rect">
            <a:avLst/>
          </a:prstGeom>
          <a:solidFill>
            <a:schemeClr val="bg1"/>
          </a:solidFill>
          <a:ln>
            <a:solidFill>
              <a:schemeClr val="tx1"/>
            </a:solidFill>
          </a:ln>
        </p:spPr>
        <p:txBody>
          <a:bodyPr wrap="square" rtlCol="0">
            <a:spAutoFit/>
          </a:bodyPr>
          <a:lstStyle/>
          <a:p>
            <a:r>
              <a:rPr lang="en-US" dirty="0" smtClean="0"/>
              <a:t>Enter the student’s EMPL when establishing the relationship – not the parent.  In the </a:t>
            </a:r>
            <a:r>
              <a:rPr lang="en-US" b="1" dirty="0" smtClean="0"/>
              <a:t>Related ID </a:t>
            </a:r>
            <a:r>
              <a:rPr lang="en-US" dirty="0" smtClean="0"/>
              <a:t>field, enter the parent’s new EMPL.  Define the Relationship and the Guardianship status.</a:t>
            </a:r>
            <a:endParaRPr lang="en-US"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46" y="1696662"/>
            <a:ext cx="8726948" cy="3285794"/>
          </a:xfrm>
          <a:prstGeom prst="rect">
            <a:avLst/>
          </a:prstGeom>
          <a:ln>
            <a:solidFill>
              <a:schemeClr val="tx1"/>
            </a:solidFill>
          </a:ln>
        </p:spPr>
      </p:pic>
    </p:spTree>
    <p:extLst>
      <p:ext uri="{BB962C8B-B14F-4D97-AF65-F5344CB8AC3E}">
        <p14:creationId xmlns:p14="http://schemas.microsoft.com/office/powerpoint/2010/main" val="33327239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Loan origination outbound process</a:t>
            </a:r>
            <a:endParaRPr lang="en-US" dirty="0"/>
          </a:p>
        </p:txBody>
      </p:sp>
      <p:sp>
        <p:nvSpPr>
          <p:cNvPr id="4" name="Content Placeholder 3"/>
          <p:cNvSpPr>
            <a:spLocks noGrp="1"/>
          </p:cNvSpPr>
          <p:nvPr>
            <p:ph idx="1"/>
          </p:nvPr>
        </p:nvSpPr>
        <p:spPr>
          <a:xfrm>
            <a:off x="519540" y="914400"/>
            <a:ext cx="8336975" cy="5226628"/>
          </a:xfrm>
        </p:spPr>
        <p:txBody>
          <a:bodyPr/>
          <a:lstStyle/>
          <a:p>
            <a:r>
              <a:rPr lang="en-US" dirty="0"/>
              <a:t>5</a:t>
            </a:r>
            <a:r>
              <a:rPr lang="en-US" dirty="0" smtClean="0"/>
              <a:t>-STEP </a:t>
            </a:r>
            <a:r>
              <a:rPr lang="en-US" dirty="0" smtClean="0"/>
              <a:t>PROCESS</a:t>
            </a:r>
          </a:p>
        </p:txBody>
      </p:sp>
      <p:graphicFrame>
        <p:nvGraphicFramePr>
          <p:cNvPr id="2" name="Diagram 1"/>
          <p:cNvGraphicFramePr/>
          <p:nvPr>
            <p:extLst>
              <p:ext uri="{D42A27DB-BD31-4B8C-83A1-F6EECF244321}">
                <p14:modId xmlns:p14="http://schemas.microsoft.com/office/powerpoint/2010/main" val="3209034167"/>
              </p:ext>
            </p:extLst>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24881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46" y="1557651"/>
            <a:ext cx="8740877" cy="4521639"/>
          </a:xfrm>
          <a:prstGeom prst="rect">
            <a:avLst/>
          </a:prstGeom>
          <a:ln>
            <a:solidFill>
              <a:schemeClr val="tx1"/>
            </a:solidFill>
          </a:ln>
        </p:spPr>
      </p:pic>
      <p:sp>
        <p:nvSpPr>
          <p:cNvPr id="3" name="Title 2"/>
          <p:cNvSpPr>
            <a:spLocks noGrp="1"/>
          </p:cNvSpPr>
          <p:nvPr>
            <p:ph type="title"/>
          </p:nvPr>
        </p:nvSpPr>
        <p:spPr>
          <a:xfrm>
            <a:off x="252248" y="294198"/>
            <a:ext cx="8569630" cy="786457"/>
          </a:xfrm>
        </p:spPr>
        <p:txBody>
          <a:bodyPr/>
          <a:lstStyle/>
          <a:p>
            <a:r>
              <a:rPr lang="en-US" dirty="0" smtClean="0"/>
              <a:t>PLUS LOAN PROCESSING CONT’D</a:t>
            </a:r>
            <a:endParaRPr lang="en-US" dirty="0"/>
          </a:p>
        </p:txBody>
      </p:sp>
      <p:sp>
        <p:nvSpPr>
          <p:cNvPr id="4" name="Content Placeholder 3"/>
          <p:cNvSpPr>
            <a:spLocks noGrp="1"/>
          </p:cNvSpPr>
          <p:nvPr>
            <p:ph idx="1"/>
          </p:nvPr>
        </p:nvSpPr>
        <p:spPr>
          <a:xfrm>
            <a:off x="252247" y="893380"/>
            <a:ext cx="8604269" cy="5247648"/>
          </a:xfrm>
        </p:spPr>
        <p:txBody>
          <a:bodyPr/>
          <a:lstStyle/>
          <a:p>
            <a:r>
              <a:rPr lang="en-US" dirty="0" smtClean="0"/>
              <a:t>LINK PARENT TO PLUS LOAN RECORD</a:t>
            </a:r>
            <a:endParaRPr lang="en-US" dirty="0"/>
          </a:p>
        </p:txBody>
      </p:sp>
      <p:sp>
        <p:nvSpPr>
          <p:cNvPr id="6" name="TextBox 2"/>
          <p:cNvSpPr txBox="1"/>
          <p:nvPr/>
        </p:nvSpPr>
        <p:spPr>
          <a:xfrm>
            <a:off x="5296252" y="1418227"/>
            <a:ext cx="3525626" cy="738664"/>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smtClean="0">
                <a:solidFill>
                  <a:schemeClr val="tx1"/>
                </a:solidFill>
              </a:rPr>
              <a:t>Navigation:  </a:t>
            </a:r>
            <a:r>
              <a:rPr lang="en-US" sz="1400" dirty="0" smtClean="0">
                <a:solidFill>
                  <a:schemeClr val="tx1"/>
                </a:solidFill>
              </a:rPr>
              <a:t>Financial Aid &gt; Loans &gt; Direct Lending Management &gt; Manage Direct Loan Application </a:t>
            </a:r>
            <a:endParaRPr lang="en-US" sz="1400" dirty="0">
              <a:solidFill>
                <a:schemeClr val="tx1"/>
              </a:solidFill>
            </a:endParaRPr>
          </a:p>
        </p:txBody>
      </p:sp>
      <p:sp>
        <p:nvSpPr>
          <p:cNvPr id="8" name="TextBox 7"/>
          <p:cNvSpPr txBox="1"/>
          <p:nvPr/>
        </p:nvSpPr>
        <p:spPr>
          <a:xfrm>
            <a:off x="327693" y="5868834"/>
            <a:ext cx="8576053" cy="923330"/>
          </a:xfrm>
          <a:prstGeom prst="rect">
            <a:avLst/>
          </a:prstGeom>
          <a:solidFill>
            <a:schemeClr val="bg1"/>
          </a:solidFill>
          <a:ln>
            <a:solidFill>
              <a:schemeClr val="tx1"/>
            </a:solidFill>
          </a:ln>
        </p:spPr>
        <p:txBody>
          <a:bodyPr wrap="square" rtlCol="0">
            <a:spAutoFit/>
          </a:bodyPr>
          <a:lstStyle/>
          <a:p>
            <a:r>
              <a:rPr lang="en-US" dirty="0" smtClean="0"/>
              <a:t>Enter the parent’s EMPL into the </a:t>
            </a:r>
            <a:r>
              <a:rPr lang="en-US" b="1" dirty="0" smtClean="0"/>
              <a:t>Borrower ID </a:t>
            </a:r>
            <a:r>
              <a:rPr lang="en-US" dirty="0" smtClean="0"/>
              <a:t>field.  Be sure to also define whether or not the refund should go to the Parent </a:t>
            </a:r>
            <a:r>
              <a:rPr lang="en-US" i="1" dirty="0" smtClean="0"/>
              <a:t>Borrower</a:t>
            </a:r>
            <a:r>
              <a:rPr lang="en-US" dirty="0" smtClean="0"/>
              <a:t> or the </a:t>
            </a:r>
            <a:r>
              <a:rPr lang="en-US" i="1" dirty="0" smtClean="0"/>
              <a:t>Student </a:t>
            </a:r>
            <a:r>
              <a:rPr lang="en-US" dirty="0" smtClean="0"/>
              <a:t>on the </a:t>
            </a:r>
            <a:r>
              <a:rPr lang="en-US" b="1" dirty="0" smtClean="0"/>
              <a:t>Loan Refund Indicator </a:t>
            </a:r>
            <a:r>
              <a:rPr lang="en-US" dirty="0" smtClean="0"/>
              <a:t>drop down box.  Select </a:t>
            </a:r>
            <a:r>
              <a:rPr lang="en-US" b="1" dirty="0" smtClean="0"/>
              <a:t>Save</a:t>
            </a:r>
            <a:r>
              <a:rPr lang="en-US" dirty="0" smtClean="0"/>
              <a:t>.</a:t>
            </a:r>
            <a:endParaRPr lang="en-US" b="1" dirty="0"/>
          </a:p>
        </p:txBody>
      </p:sp>
    </p:spTree>
    <p:extLst>
      <p:ext uri="{BB962C8B-B14F-4D97-AF65-F5344CB8AC3E}">
        <p14:creationId xmlns:p14="http://schemas.microsoft.com/office/powerpoint/2010/main" val="31560501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Loan origination outbound process</a:t>
            </a:r>
            <a:endParaRPr lang="en-US" dirty="0"/>
          </a:p>
        </p:txBody>
      </p:sp>
      <p:sp>
        <p:nvSpPr>
          <p:cNvPr id="4" name="Content Placeholder 3"/>
          <p:cNvSpPr>
            <a:spLocks noGrp="1"/>
          </p:cNvSpPr>
          <p:nvPr>
            <p:ph idx="1"/>
          </p:nvPr>
        </p:nvSpPr>
        <p:spPr>
          <a:xfrm>
            <a:off x="519540" y="914400"/>
            <a:ext cx="8336975" cy="5226628"/>
          </a:xfrm>
        </p:spPr>
        <p:txBody>
          <a:bodyPr/>
          <a:lstStyle/>
          <a:p>
            <a:r>
              <a:rPr lang="en-US" dirty="0"/>
              <a:t>5</a:t>
            </a:r>
            <a:r>
              <a:rPr lang="en-US" dirty="0" smtClean="0"/>
              <a:t>-STEP </a:t>
            </a:r>
            <a:r>
              <a:rPr lang="en-US" dirty="0" smtClean="0"/>
              <a:t>PROCESS</a:t>
            </a:r>
          </a:p>
        </p:txBody>
      </p:sp>
      <p:graphicFrame>
        <p:nvGraphicFramePr>
          <p:cNvPr id="2" name="Diagram 1"/>
          <p:cNvGraphicFramePr/>
          <p:nvPr>
            <p:extLst>
              <p:ext uri="{D42A27DB-BD31-4B8C-83A1-F6EECF244321}">
                <p14:modId xmlns:p14="http://schemas.microsoft.com/office/powerpoint/2010/main" val="1815583309"/>
              </p:ext>
            </p:extLst>
          </p:nvPr>
        </p:nvGraphicFramePr>
        <p:xfrm>
          <a:off x="1366345" y="1324302"/>
          <a:ext cx="6737131" cy="45404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8183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2561" y="1146931"/>
            <a:ext cx="8534403" cy="719850"/>
          </a:xfrm>
        </p:spPr>
        <p:txBody>
          <a:bodyPr/>
          <a:lstStyle/>
          <a:p>
            <a:r>
              <a:rPr lang="en-US" dirty="0"/>
              <a:t>Logistics and Agenda</a:t>
            </a:r>
          </a:p>
        </p:txBody>
      </p:sp>
      <p:graphicFrame>
        <p:nvGraphicFramePr>
          <p:cNvPr id="9" name="Content Placeholder 5"/>
          <p:cNvGraphicFramePr>
            <a:graphicFrameLocks noGrp="1"/>
          </p:cNvGraphicFramePr>
          <p:nvPr>
            <p:ph sz="half" idx="2"/>
            <p:extLst>
              <p:ext uri="{D42A27DB-BD31-4B8C-83A1-F6EECF244321}">
                <p14:modId xmlns:p14="http://schemas.microsoft.com/office/powerpoint/2010/main" val="3287546065"/>
              </p:ext>
            </p:extLst>
          </p:nvPr>
        </p:nvGraphicFramePr>
        <p:xfrm>
          <a:off x="422561" y="1744532"/>
          <a:ext cx="5778542" cy="4389120"/>
        </p:xfrm>
        <a:graphic>
          <a:graphicData uri="http://schemas.openxmlformats.org/drawingml/2006/table">
            <a:tbl>
              <a:tblPr firstRow="1" bandRow="1">
                <a:tableStyleId>{21E4AEA4-8DFA-4A89-87EB-49C32662AFE0}</a:tableStyleId>
              </a:tblPr>
              <a:tblGrid>
                <a:gridCol w="2255740">
                  <a:extLst>
                    <a:ext uri="{9D8B030D-6E8A-4147-A177-3AD203B41FA5}">
                      <a16:colId xmlns:a16="http://schemas.microsoft.com/office/drawing/2014/main" val="417772972"/>
                    </a:ext>
                  </a:extLst>
                </a:gridCol>
                <a:gridCol w="3522802">
                  <a:extLst>
                    <a:ext uri="{9D8B030D-6E8A-4147-A177-3AD203B41FA5}">
                      <a16:colId xmlns:a16="http://schemas.microsoft.com/office/drawing/2014/main" val="3415988646"/>
                    </a:ext>
                  </a:extLst>
                </a:gridCol>
              </a:tblGrid>
              <a:tr h="341314">
                <a:tc>
                  <a:txBody>
                    <a:bodyPr/>
                    <a:lstStyle/>
                    <a:p>
                      <a:r>
                        <a:rPr lang="en-US" dirty="0"/>
                        <a:t>Times</a:t>
                      </a:r>
                    </a:p>
                  </a:txBody>
                  <a:tcPr/>
                </a:tc>
                <a:tc>
                  <a:txBody>
                    <a:bodyPr/>
                    <a:lstStyle/>
                    <a:p>
                      <a:r>
                        <a:rPr lang="en-US" dirty="0"/>
                        <a:t>Activity</a:t>
                      </a:r>
                    </a:p>
                  </a:txBody>
                  <a:tcPr/>
                </a:tc>
                <a:extLst>
                  <a:ext uri="{0D108BD9-81ED-4DB2-BD59-A6C34878D82A}">
                    <a16:rowId xmlns:a16="http://schemas.microsoft.com/office/drawing/2014/main" val="853227883"/>
                  </a:ext>
                </a:extLst>
              </a:tr>
              <a:tr h="341314">
                <a:tc>
                  <a:txBody>
                    <a:bodyPr/>
                    <a:lstStyle/>
                    <a:p>
                      <a:pPr algn="l"/>
                      <a:r>
                        <a:rPr lang="en-US" dirty="0" smtClean="0"/>
                        <a:t>9:00 </a:t>
                      </a:r>
                      <a:r>
                        <a:rPr lang="en-US" dirty="0"/>
                        <a:t>– </a:t>
                      </a:r>
                      <a:r>
                        <a:rPr lang="en-US" dirty="0" smtClean="0"/>
                        <a:t>9:05</a:t>
                      </a:r>
                      <a:endParaRPr lang="en-US" dirty="0"/>
                    </a:p>
                  </a:txBody>
                  <a:tcPr/>
                </a:tc>
                <a:tc>
                  <a:txBody>
                    <a:bodyPr/>
                    <a:lstStyle/>
                    <a:p>
                      <a:r>
                        <a:rPr lang="en-US" baseline="0" dirty="0" smtClean="0"/>
                        <a:t>Greet/Attendance/Objectives</a:t>
                      </a:r>
                      <a:endParaRPr lang="en-US" dirty="0"/>
                    </a:p>
                  </a:txBody>
                  <a:tcPr/>
                </a:tc>
                <a:extLst>
                  <a:ext uri="{0D108BD9-81ED-4DB2-BD59-A6C34878D82A}">
                    <a16:rowId xmlns:a16="http://schemas.microsoft.com/office/drawing/2014/main" val="1019039985"/>
                  </a:ext>
                </a:extLst>
              </a:tr>
              <a:tr h="341314">
                <a:tc>
                  <a:txBody>
                    <a:bodyPr/>
                    <a:lstStyle/>
                    <a:p>
                      <a:pPr algn="l"/>
                      <a:r>
                        <a:rPr lang="en-US" dirty="0" smtClean="0"/>
                        <a:t>9:05</a:t>
                      </a:r>
                      <a:r>
                        <a:rPr lang="en-US" baseline="0" dirty="0" smtClean="0"/>
                        <a:t> </a:t>
                      </a:r>
                      <a:r>
                        <a:rPr lang="en-US" baseline="0" dirty="0" smtClean="0"/>
                        <a:t>– </a:t>
                      </a:r>
                      <a:r>
                        <a:rPr lang="en-US" baseline="0" dirty="0" smtClean="0"/>
                        <a:t>9:30</a:t>
                      </a:r>
                      <a:endParaRPr lang="en-US" dirty="0"/>
                    </a:p>
                  </a:txBody>
                  <a:tcPr/>
                </a:tc>
                <a:tc>
                  <a:txBody>
                    <a:bodyPr/>
                    <a:lstStyle/>
                    <a:p>
                      <a:r>
                        <a:rPr lang="en-US" baseline="0" dirty="0" smtClean="0"/>
                        <a:t>Loan Origination (Batch &amp; Single Student)</a:t>
                      </a:r>
                      <a:endParaRPr lang="en-US" dirty="0" smtClean="0"/>
                    </a:p>
                  </a:txBody>
                  <a:tcPr/>
                </a:tc>
                <a:extLst>
                  <a:ext uri="{0D108BD9-81ED-4DB2-BD59-A6C34878D82A}">
                    <a16:rowId xmlns:a16="http://schemas.microsoft.com/office/drawing/2014/main" val="3967220088"/>
                  </a:ext>
                </a:extLst>
              </a:tr>
              <a:tr h="341314">
                <a:tc>
                  <a:txBody>
                    <a:bodyPr/>
                    <a:lstStyle/>
                    <a:p>
                      <a:pPr algn="l"/>
                      <a:r>
                        <a:rPr lang="en-US" dirty="0" smtClean="0"/>
                        <a:t>9:30 </a:t>
                      </a:r>
                      <a:r>
                        <a:rPr lang="en-US" dirty="0" smtClean="0"/>
                        <a:t>–</a:t>
                      </a:r>
                      <a:r>
                        <a:rPr lang="en-US" baseline="0" dirty="0" smtClean="0"/>
                        <a:t> </a:t>
                      </a:r>
                      <a:r>
                        <a:rPr lang="en-US" baseline="0" dirty="0" smtClean="0"/>
                        <a:t>9:45</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Loan Origination </a:t>
                      </a:r>
                      <a:r>
                        <a:rPr lang="en-US" baseline="0" dirty="0" smtClean="0"/>
                        <a:t>Outbound/Inbound </a:t>
                      </a:r>
                      <a:r>
                        <a:rPr lang="en-US" baseline="0" dirty="0" smtClean="0"/>
                        <a:t>Process</a:t>
                      </a:r>
                      <a:endParaRPr lang="en-US" dirty="0" smtClean="0"/>
                    </a:p>
                  </a:txBody>
                  <a:tcPr/>
                </a:tc>
                <a:extLst>
                  <a:ext uri="{0D108BD9-81ED-4DB2-BD59-A6C34878D82A}">
                    <a16:rowId xmlns:a16="http://schemas.microsoft.com/office/drawing/2014/main" val="3042635504"/>
                  </a:ext>
                </a:extLst>
              </a:tr>
              <a:tr h="341314">
                <a:tc>
                  <a:txBody>
                    <a:bodyPr/>
                    <a:lstStyle/>
                    <a:p>
                      <a:pPr algn="l"/>
                      <a:r>
                        <a:rPr lang="en-US" dirty="0" smtClean="0"/>
                        <a:t>9:45</a:t>
                      </a:r>
                      <a:r>
                        <a:rPr lang="en-US" baseline="0" dirty="0" smtClean="0"/>
                        <a:t> – 10:00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Loan Disbursement</a:t>
                      </a:r>
                      <a:r>
                        <a:rPr lang="en-US" baseline="0" dirty="0" smtClean="0"/>
                        <a:t> Outbound/Inbound Process</a:t>
                      </a:r>
                      <a:endParaRPr lang="en-US" dirty="0" smtClean="0"/>
                    </a:p>
                  </a:txBody>
                  <a:tcPr/>
                </a:tc>
                <a:extLst>
                  <a:ext uri="{0D108BD9-81ED-4DB2-BD59-A6C34878D82A}">
                    <a16:rowId xmlns:a16="http://schemas.microsoft.com/office/drawing/2014/main" val="2417426293"/>
                  </a:ext>
                </a:extLst>
              </a:tr>
              <a:tr h="341314">
                <a:tc>
                  <a:txBody>
                    <a:bodyPr/>
                    <a:lstStyle/>
                    <a:p>
                      <a:pPr algn="l"/>
                      <a:r>
                        <a:rPr lang="en-US" baseline="0" dirty="0" smtClean="0"/>
                        <a:t>10:00 </a:t>
                      </a:r>
                      <a:r>
                        <a:rPr lang="en-US" dirty="0" smtClean="0"/>
                        <a:t>– </a:t>
                      </a:r>
                      <a:r>
                        <a:rPr lang="en-US" dirty="0" smtClean="0"/>
                        <a:t>10:10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Query</a:t>
                      </a:r>
                      <a:r>
                        <a:rPr lang="en-US" baseline="0" dirty="0" smtClean="0"/>
                        <a:t> for Missing COD Files</a:t>
                      </a:r>
                      <a:endParaRPr lang="en-US" dirty="0" smtClean="0"/>
                    </a:p>
                  </a:txBody>
                  <a:tcPr/>
                </a:tc>
                <a:extLst>
                  <a:ext uri="{0D108BD9-81ED-4DB2-BD59-A6C34878D82A}">
                    <a16:rowId xmlns:a16="http://schemas.microsoft.com/office/drawing/2014/main" val="2815905465"/>
                  </a:ext>
                </a:extLst>
              </a:tr>
              <a:tr h="341314">
                <a:tc>
                  <a:txBody>
                    <a:bodyPr/>
                    <a:lstStyle/>
                    <a:p>
                      <a:pPr algn="l"/>
                      <a:r>
                        <a:rPr lang="en-US" dirty="0" smtClean="0"/>
                        <a:t>10:10 </a:t>
                      </a:r>
                      <a:r>
                        <a:rPr lang="en-US" dirty="0" smtClean="0"/>
                        <a:t>– </a:t>
                      </a:r>
                      <a:r>
                        <a:rPr lang="en-US" dirty="0" smtClean="0"/>
                        <a:t>10:30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Award and Originate a PLUS Loan</a:t>
                      </a:r>
                      <a:endParaRPr lang="en-US" dirty="0" smtClean="0"/>
                    </a:p>
                  </a:txBody>
                  <a:tcPr/>
                </a:tc>
                <a:extLst>
                  <a:ext uri="{0D108BD9-81ED-4DB2-BD59-A6C34878D82A}">
                    <a16:rowId xmlns:a16="http://schemas.microsoft.com/office/drawing/2014/main" val="1669835494"/>
                  </a:ext>
                </a:extLst>
              </a:tr>
              <a:tr h="341314">
                <a:tc>
                  <a:txBody>
                    <a:bodyPr/>
                    <a:lstStyle/>
                    <a:p>
                      <a:pPr algn="l"/>
                      <a:r>
                        <a:rPr lang="en-US" dirty="0" smtClean="0"/>
                        <a:t>10:30</a:t>
                      </a:r>
                      <a:r>
                        <a:rPr lang="en-US" baseline="0" dirty="0" smtClean="0"/>
                        <a:t> </a:t>
                      </a:r>
                      <a:r>
                        <a:rPr lang="en-US" baseline="0" dirty="0" smtClean="0"/>
                        <a:t>– </a:t>
                      </a:r>
                      <a:r>
                        <a:rPr lang="en-US" baseline="0" dirty="0" smtClean="0"/>
                        <a:t>10:50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Award and Process a Private/ALT</a:t>
                      </a:r>
                      <a:r>
                        <a:rPr lang="en-US" baseline="0" dirty="0" smtClean="0"/>
                        <a:t> Loan</a:t>
                      </a:r>
                      <a:endParaRPr lang="en-US" dirty="0" smtClean="0"/>
                    </a:p>
                  </a:txBody>
                  <a:tcPr/>
                </a:tc>
                <a:extLst>
                  <a:ext uri="{0D108BD9-81ED-4DB2-BD59-A6C34878D82A}">
                    <a16:rowId xmlns:a16="http://schemas.microsoft.com/office/drawing/2014/main" val="1662829322"/>
                  </a:ext>
                </a:extLst>
              </a:tr>
              <a:tr h="341314">
                <a:tc>
                  <a:txBody>
                    <a:bodyPr/>
                    <a:lstStyle/>
                    <a:p>
                      <a:pPr algn="l"/>
                      <a:r>
                        <a:rPr lang="en-US" dirty="0" smtClean="0"/>
                        <a:t>10:50 </a:t>
                      </a:r>
                      <a:r>
                        <a:rPr lang="en-US" dirty="0" smtClean="0"/>
                        <a:t>– </a:t>
                      </a:r>
                      <a:r>
                        <a:rPr lang="en-US" dirty="0" smtClean="0"/>
                        <a:t>11:00</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Session</a:t>
                      </a:r>
                      <a:r>
                        <a:rPr lang="en-US" baseline="0" dirty="0" smtClean="0"/>
                        <a:t> Wrap-Up</a:t>
                      </a:r>
                      <a:endParaRPr lang="en-US" dirty="0" smtClean="0"/>
                    </a:p>
                  </a:txBody>
                  <a:tcPr/>
                </a:tc>
                <a:extLst>
                  <a:ext uri="{0D108BD9-81ED-4DB2-BD59-A6C34878D82A}">
                    <a16:rowId xmlns:a16="http://schemas.microsoft.com/office/drawing/2014/main" val="3712208917"/>
                  </a:ext>
                </a:extLst>
              </a:tr>
            </a:tbl>
          </a:graphicData>
        </a:graphic>
      </p:graphicFrame>
      <p:sp>
        <p:nvSpPr>
          <p:cNvPr id="4" name="TextBox 3"/>
          <p:cNvSpPr txBox="1"/>
          <p:nvPr/>
        </p:nvSpPr>
        <p:spPr>
          <a:xfrm>
            <a:off x="6283987" y="2255663"/>
            <a:ext cx="277593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Some processes will have demonstrations, but due to data </a:t>
            </a:r>
            <a:r>
              <a:rPr lang="en-US" dirty="0" smtClean="0"/>
              <a:t>available in </a:t>
            </a:r>
            <a:r>
              <a:rPr lang="en-US" dirty="0"/>
              <a:t>the environment, </a:t>
            </a:r>
            <a:r>
              <a:rPr lang="en-US" dirty="0" smtClean="0"/>
              <a:t>demo examples are not ideal</a:t>
            </a:r>
            <a:endParaRPr lang="en-US" dirty="0"/>
          </a:p>
        </p:txBody>
      </p:sp>
    </p:spTree>
    <p:extLst>
      <p:ext uri="{BB962C8B-B14F-4D97-AF65-F5344CB8AC3E}">
        <p14:creationId xmlns:p14="http://schemas.microsoft.com/office/powerpoint/2010/main" val="40048040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46" y="1381075"/>
            <a:ext cx="8749891" cy="4782707"/>
          </a:xfrm>
          <a:prstGeom prst="rect">
            <a:avLst/>
          </a:prstGeom>
          <a:ln>
            <a:solidFill>
              <a:schemeClr val="tx1"/>
            </a:solidFill>
          </a:ln>
        </p:spPr>
      </p:pic>
      <p:sp>
        <p:nvSpPr>
          <p:cNvPr id="3" name="Title 2"/>
          <p:cNvSpPr>
            <a:spLocks noGrp="1"/>
          </p:cNvSpPr>
          <p:nvPr>
            <p:ph type="title"/>
          </p:nvPr>
        </p:nvSpPr>
        <p:spPr>
          <a:xfrm>
            <a:off x="252248" y="294198"/>
            <a:ext cx="8569630" cy="786457"/>
          </a:xfrm>
        </p:spPr>
        <p:txBody>
          <a:bodyPr/>
          <a:lstStyle/>
          <a:p>
            <a:r>
              <a:rPr lang="en-US" dirty="0" smtClean="0"/>
              <a:t>LOAN </a:t>
            </a:r>
            <a:r>
              <a:rPr lang="en-US" dirty="0" smtClean="0"/>
              <a:t>origination single student</a:t>
            </a:r>
            <a:endParaRPr lang="en-US" dirty="0"/>
          </a:p>
        </p:txBody>
      </p:sp>
      <p:sp>
        <p:nvSpPr>
          <p:cNvPr id="4" name="Content Placeholder 3"/>
          <p:cNvSpPr>
            <a:spLocks noGrp="1"/>
          </p:cNvSpPr>
          <p:nvPr>
            <p:ph idx="1"/>
          </p:nvPr>
        </p:nvSpPr>
        <p:spPr>
          <a:xfrm>
            <a:off x="252247" y="893380"/>
            <a:ext cx="8604269" cy="5247648"/>
          </a:xfrm>
        </p:spPr>
        <p:txBody>
          <a:bodyPr/>
          <a:lstStyle/>
          <a:p>
            <a:r>
              <a:rPr lang="en-US" dirty="0" smtClean="0"/>
              <a:t>PROCESS LOANS</a:t>
            </a:r>
            <a:endParaRPr lang="en-US" dirty="0"/>
          </a:p>
        </p:txBody>
      </p:sp>
      <p:sp>
        <p:nvSpPr>
          <p:cNvPr id="6" name="TextBox 2"/>
          <p:cNvSpPr txBox="1"/>
          <p:nvPr/>
        </p:nvSpPr>
        <p:spPr>
          <a:xfrm>
            <a:off x="5296252" y="1103409"/>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smtClean="0">
                <a:solidFill>
                  <a:schemeClr val="tx1"/>
                </a:solidFill>
              </a:rPr>
              <a:t>Navigation:  </a:t>
            </a:r>
            <a:r>
              <a:rPr lang="en-US" sz="1400" dirty="0" smtClean="0">
                <a:solidFill>
                  <a:schemeClr val="tx1"/>
                </a:solidFill>
              </a:rPr>
              <a:t>Financial Aid &gt; Loans &gt; Process Loans</a:t>
            </a:r>
            <a:endParaRPr lang="en-US" sz="1400" dirty="0">
              <a:solidFill>
                <a:schemeClr val="tx1"/>
              </a:solidFill>
            </a:endParaRPr>
          </a:p>
        </p:txBody>
      </p:sp>
    </p:spTree>
    <p:extLst>
      <p:ext uri="{BB962C8B-B14F-4D97-AF65-F5344CB8AC3E}">
        <p14:creationId xmlns:p14="http://schemas.microsoft.com/office/powerpoint/2010/main" val="19833811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490043" y="358581"/>
            <a:ext cx="8336975" cy="5920099"/>
          </a:xfrm>
        </p:spPr>
        <p:txBody>
          <a:bodyPr/>
          <a:lstStyle/>
          <a:p>
            <a:pPr marL="0" indent="0">
              <a:buNone/>
            </a:pPr>
            <a:endParaRPr lang="en-US" sz="4000" b="1" dirty="0" smtClean="0"/>
          </a:p>
          <a:p>
            <a:pPr marL="0" indent="0">
              <a:buNone/>
            </a:pPr>
            <a:endParaRPr lang="en-US" sz="4000" b="1" dirty="0"/>
          </a:p>
          <a:p>
            <a:pPr marL="0" indent="0">
              <a:buNone/>
            </a:pPr>
            <a:endParaRPr lang="en-US" sz="4000" b="1" dirty="0" smtClean="0"/>
          </a:p>
          <a:p>
            <a:pPr marL="0" indent="0" algn="ctr">
              <a:buNone/>
            </a:pPr>
            <a:r>
              <a:rPr lang="en-US" sz="4000" b="1" dirty="0" smtClean="0"/>
              <a:t>AWARDING AND </a:t>
            </a:r>
          </a:p>
          <a:p>
            <a:pPr marL="0" indent="0" algn="ctr">
              <a:buNone/>
            </a:pPr>
            <a:r>
              <a:rPr lang="en-US" sz="4000" b="1" dirty="0" smtClean="0"/>
              <a:t>PROCESSING</a:t>
            </a:r>
            <a:r>
              <a:rPr lang="en-US" sz="4000" b="1" dirty="0" smtClean="0"/>
              <a:t> </a:t>
            </a:r>
          </a:p>
          <a:p>
            <a:pPr marL="0" indent="0" algn="ctr">
              <a:buNone/>
            </a:pPr>
            <a:r>
              <a:rPr lang="en-US" sz="4000" b="1" dirty="0" smtClean="0"/>
              <a:t>A PRIVATE/ALT LOAN</a:t>
            </a:r>
            <a:endParaRPr lang="en-US" sz="4000" b="1" dirty="0"/>
          </a:p>
        </p:txBody>
      </p:sp>
    </p:spTree>
    <p:extLst>
      <p:ext uri="{BB962C8B-B14F-4D97-AF65-F5344CB8AC3E}">
        <p14:creationId xmlns:p14="http://schemas.microsoft.com/office/powerpoint/2010/main" val="14863571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47" y="1487067"/>
            <a:ext cx="8739214" cy="4578806"/>
          </a:xfrm>
          <a:prstGeom prst="rect">
            <a:avLst/>
          </a:prstGeom>
          <a:ln>
            <a:solidFill>
              <a:schemeClr val="tx1"/>
            </a:solidFill>
          </a:ln>
        </p:spPr>
      </p:pic>
      <p:sp>
        <p:nvSpPr>
          <p:cNvPr id="3" name="Title 2"/>
          <p:cNvSpPr>
            <a:spLocks noGrp="1"/>
          </p:cNvSpPr>
          <p:nvPr>
            <p:ph type="title"/>
          </p:nvPr>
        </p:nvSpPr>
        <p:spPr>
          <a:xfrm>
            <a:off x="252248" y="294198"/>
            <a:ext cx="8569630" cy="786457"/>
          </a:xfrm>
        </p:spPr>
        <p:txBody>
          <a:bodyPr/>
          <a:lstStyle/>
          <a:p>
            <a:r>
              <a:rPr lang="en-US" dirty="0" smtClean="0"/>
              <a:t>PRIVATE/ALT LOAN PROCESSING</a:t>
            </a:r>
            <a:endParaRPr lang="en-US" dirty="0"/>
          </a:p>
        </p:txBody>
      </p:sp>
      <p:sp>
        <p:nvSpPr>
          <p:cNvPr id="4" name="Content Placeholder 3"/>
          <p:cNvSpPr>
            <a:spLocks noGrp="1"/>
          </p:cNvSpPr>
          <p:nvPr>
            <p:ph idx="1"/>
          </p:nvPr>
        </p:nvSpPr>
        <p:spPr>
          <a:xfrm>
            <a:off x="252247" y="893380"/>
            <a:ext cx="8604269" cy="5247648"/>
          </a:xfrm>
        </p:spPr>
        <p:txBody>
          <a:bodyPr/>
          <a:lstStyle/>
          <a:p>
            <a:r>
              <a:rPr lang="en-US" dirty="0" smtClean="0"/>
              <a:t>AWARD PRIVATE/ALT LOAN</a:t>
            </a:r>
            <a:endParaRPr lang="en-US" dirty="0"/>
          </a:p>
        </p:txBody>
      </p:sp>
      <p:sp>
        <p:nvSpPr>
          <p:cNvPr id="6" name="TextBox 2"/>
          <p:cNvSpPr txBox="1"/>
          <p:nvPr/>
        </p:nvSpPr>
        <p:spPr>
          <a:xfrm>
            <a:off x="5313571" y="893380"/>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smtClean="0">
                <a:solidFill>
                  <a:schemeClr val="tx1"/>
                </a:solidFill>
              </a:rPr>
              <a:t>Navigation:  </a:t>
            </a:r>
            <a:r>
              <a:rPr lang="en-US" sz="1400" dirty="0" smtClean="0">
                <a:solidFill>
                  <a:schemeClr val="tx1"/>
                </a:solidFill>
              </a:rPr>
              <a:t>Financial Aid &gt; Awards &gt; Award Processing &gt; Assign Awards to a Student  </a:t>
            </a:r>
            <a:endParaRPr lang="en-US" sz="1400" dirty="0">
              <a:solidFill>
                <a:schemeClr val="tx1"/>
              </a:solidFill>
            </a:endParaRPr>
          </a:p>
        </p:txBody>
      </p:sp>
      <p:sp>
        <p:nvSpPr>
          <p:cNvPr id="8" name="TextBox 7"/>
          <p:cNvSpPr txBox="1"/>
          <p:nvPr/>
        </p:nvSpPr>
        <p:spPr>
          <a:xfrm>
            <a:off x="1581268" y="5901109"/>
            <a:ext cx="6909849" cy="646331"/>
          </a:xfrm>
          <a:prstGeom prst="rect">
            <a:avLst/>
          </a:prstGeom>
          <a:solidFill>
            <a:schemeClr val="bg1"/>
          </a:solidFill>
          <a:ln>
            <a:solidFill>
              <a:schemeClr val="tx1"/>
            </a:solidFill>
          </a:ln>
        </p:spPr>
        <p:txBody>
          <a:bodyPr wrap="square" rtlCol="0">
            <a:spAutoFit/>
          </a:bodyPr>
          <a:lstStyle/>
          <a:p>
            <a:r>
              <a:rPr lang="en-US" dirty="0" smtClean="0"/>
              <a:t>Always sequence Private/ALT loan awards at the end of the aid package so it deducts properly from COA </a:t>
            </a:r>
            <a:endParaRPr lang="en-US" b="1" dirty="0"/>
          </a:p>
        </p:txBody>
      </p:sp>
    </p:spTree>
    <p:extLst>
      <p:ext uri="{BB962C8B-B14F-4D97-AF65-F5344CB8AC3E}">
        <p14:creationId xmlns:p14="http://schemas.microsoft.com/office/powerpoint/2010/main" val="24123715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PRIVATE/ALT </a:t>
            </a:r>
            <a:r>
              <a:rPr lang="en-US" dirty="0" smtClean="0"/>
              <a:t>LOAN processing</a:t>
            </a:r>
            <a:endParaRPr lang="en-US" dirty="0"/>
          </a:p>
        </p:txBody>
      </p:sp>
      <p:sp>
        <p:nvSpPr>
          <p:cNvPr id="4" name="Content Placeholder 3"/>
          <p:cNvSpPr>
            <a:spLocks noGrp="1"/>
          </p:cNvSpPr>
          <p:nvPr>
            <p:ph idx="1"/>
          </p:nvPr>
        </p:nvSpPr>
        <p:spPr>
          <a:xfrm>
            <a:off x="484902" y="812010"/>
            <a:ext cx="8336975" cy="5245738"/>
          </a:xfrm>
        </p:spPr>
        <p:txBody>
          <a:bodyPr/>
          <a:lstStyle/>
          <a:p>
            <a:pPr marL="0" indent="0">
              <a:buNone/>
            </a:pPr>
            <a:r>
              <a:rPr lang="en-US" dirty="0" smtClean="0"/>
              <a:t>TWO WAYS TO PROCESS PRIVATE LOANS</a:t>
            </a:r>
            <a:r>
              <a:rPr lang="en-US" dirty="0" smtClean="0"/>
              <a:t>:</a:t>
            </a:r>
          </a:p>
          <a:p>
            <a:pPr marL="0" indent="0">
              <a:buNone/>
            </a:pPr>
            <a:endParaRPr lang="en-US" dirty="0"/>
          </a:p>
          <a:p>
            <a:pPr marL="514350" indent="-514350">
              <a:buAutoNum type="arabicParenR"/>
            </a:pPr>
            <a:r>
              <a:rPr lang="en-US" dirty="0" smtClean="0"/>
              <a:t>Award using a disbursable Item Type, and SF receives payment toward Customer Accounts </a:t>
            </a:r>
          </a:p>
          <a:p>
            <a:pPr marL="514350" indent="-514350">
              <a:buAutoNum type="arabicParenR"/>
            </a:pPr>
            <a:r>
              <a:rPr lang="en-US" dirty="0" smtClean="0"/>
              <a:t>Award using a non-disbursable Item Type, and SF receives payment in Departmental Receipts or Third Party Payment</a:t>
            </a:r>
            <a:endParaRPr lang="en-US" dirty="0" smtClean="0"/>
          </a:p>
          <a:p>
            <a:pPr marL="0" indent="0">
              <a:buNone/>
            </a:pPr>
            <a:endParaRPr lang="en-US" dirty="0"/>
          </a:p>
        </p:txBody>
      </p:sp>
      <p:pic>
        <p:nvPicPr>
          <p:cNvPr id="6" name="Picture 5" descr="Employee Turnover: Will Money Help Retaining Employees? • ScienceForWor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3922" y="4159283"/>
            <a:ext cx="2317955" cy="2317955"/>
          </a:xfrm>
          <a:prstGeom prst="rect">
            <a:avLst/>
          </a:prstGeom>
        </p:spPr>
      </p:pic>
    </p:spTree>
    <p:extLst>
      <p:ext uri="{BB962C8B-B14F-4D97-AF65-F5344CB8AC3E}">
        <p14:creationId xmlns:p14="http://schemas.microsoft.com/office/powerpoint/2010/main" val="159481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6860" y="1245136"/>
            <a:ext cx="8336975" cy="797070"/>
          </a:xfrm>
        </p:spPr>
        <p:txBody>
          <a:bodyPr/>
          <a:lstStyle/>
          <a:p>
            <a:r>
              <a:rPr lang="en-US" dirty="0"/>
              <a:t>Outcomes</a:t>
            </a:r>
          </a:p>
        </p:txBody>
      </p:sp>
      <p:sp>
        <p:nvSpPr>
          <p:cNvPr id="6" name="Content Placeholder 5"/>
          <p:cNvSpPr>
            <a:spLocks noGrp="1"/>
          </p:cNvSpPr>
          <p:nvPr>
            <p:ph idx="1"/>
          </p:nvPr>
        </p:nvSpPr>
        <p:spPr>
          <a:xfrm>
            <a:off x="536860" y="1916082"/>
            <a:ext cx="8336975" cy="4129995"/>
          </a:xfrm>
        </p:spPr>
        <p:txBody>
          <a:bodyPr/>
          <a:lstStyle/>
          <a:p>
            <a:pPr marL="0" indent="0">
              <a:buNone/>
            </a:pPr>
            <a:r>
              <a:rPr lang="en-US" dirty="0"/>
              <a:t>At </a:t>
            </a:r>
            <a:r>
              <a:rPr lang="en-US" dirty="0" smtClean="0"/>
              <a:t>training</a:t>
            </a:r>
            <a:r>
              <a:rPr lang="en-US" dirty="0" smtClean="0"/>
              <a:t> </a:t>
            </a:r>
            <a:r>
              <a:rPr lang="en-US" dirty="0"/>
              <a:t>completion, you should be able to</a:t>
            </a:r>
            <a:r>
              <a:rPr lang="en-US" dirty="0" smtClean="0"/>
              <a:t>:</a:t>
            </a:r>
          </a:p>
          <a:p>
            <a:r>
              <a:rPr lang="en-US" sz="2400" dirty="0"/>
              <a:t>Understand the Loan Origination (Batch and Single Student) Process</a:t>
            </a:r>
          </a:p>
          <a:p>
            <a:r>
              <a:rPr lang="en-US" sz="2400" dirty="0"/>
              <a:t>Understand the Loan Origination Outbound and Inbound Process</a:t>
            </a:r>
          </a:p>
          <a:p>
            <a:r>
              <a:rPr lang="en-US" sz="2400" dirty="0"/>
              <a:t>Understand the Loan Disbursement Outbound and Inbound Process</a:t>
            </a:r>
          </a:p>
          <a:p>
            <a:r>
              <a:rPr lang="en-US" sz="2400" dirty="0"/>
              <a:t>Understand how to query for missing COD Files</a:t>
            </a:r>
          </a:p>
          <a:p>
            <a:r>
              <a:rPr lang="en-US" sz="2400" dirty="0"/>
              <a:t>Understand how to award and originate a PLUS Loan</a:t>
            </a:r>
          </a:p>
          <a:p>
            <a:r>
              <a:rPr lang="en-US" sz="2400" dirty="0"/>
              <a:t>Understand how to award and process a Private/ALT Loan</a:t>
            </a:r>
          </a:p>
        </p:txBody>
      </p:sp>
    </p:spTree>
    <p:custDataLst>
      <p:tags r:id="rId1"/>
    </p:custDataLst>
    <p:extLst>
      <p:ext uri="{BB962C8B-B14F-4D97-AF65-F5344CB8AC3E}">
        <p14:creationId xmlns:p14="http://schemas.microsoft.com/office/powerpoint/2010/main" val="2550870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26130"/>
            <a:ext cx="7886700" cy="611619"/>
          </a:xfrm>
        </p:spPr>
        <p:txBody>
          <a:bodyPr/>
          <a:lstStyle/>
          <a:p>
            <a:r>
              <a:rPr lang="en-US" dirty="0"/>
              <a:t>Congratulations!  </a:t>
            </a:r>
          </a:p>
        </p:txBody>
      </p:sp>
      <p:sp>
        <p:nvSpPr>
          <p:cNvPr id="3" name="Text Placeholder 2"/>
          <p:cNvSpPr>
            <a:spLocks noGrp="1"/>
          </p:cNvSpPr>
          <p:nvPr>
            <p:ph type="body" sz="quarter" idx="10"/>
          </p:nvPr>
        </p:nvSpPr>
        <p:spPr>
          <a:xfrm>
            <a:off x="628650" y="2017337"/>
            <a:ext cx="7886700" cy="3676886"/>
          </a:xfrm>
        </p:spPr>
        <p:txBody>
          <a:bodyPr/>
          <a:lstStyle/>
          <a:p>
            <a:r>
              <a:rPr lang="en-US" dirty="0" smtClean="0"/>
              <a:t>You have successfully completed </a:t>
            </a:r>
            <a:r>
              <a:rPr lang="en-US" dirty="0" smtClean="0"/>
              <a:t>Loan </a:t>
            </a:r>
            <a:r>
              <a:rPr lang="en-US" dirty="0" smtClean="0"/>
              <a:t>Processing Refresher Just in Time </a:t>
            </a:r>
            <a:r>
              <a:rPr lang="en-US" dirty="0"/>
              <a:t>T</a:t>
            </a:r>
            <a:r>
              <a:rPr lang="en-US" dirty="0" smtClean="0"/>
              <a:t>raining</a:t>
            </a:r>
            <a:r>
              <a:rPr lang="en-US" dirty="0" smtClean="0"/>
              <a:t>! </a:t>
            </a:r>
          </a:p>
          <a:p>
            <a:r>
              <a:rPr lang="en-US" dirty="0" smtClean="0"/>
              <a:t>Please refer to the ctcLink Reference Center for additional resource materials on today’s topics</a:t>
            </a:r>
            <a:endParaRPr lang="en-US" dirty="0"/>
          </a:p>
          <a:p>
            <a:r>
              <a:rPr lang="en-US" dirty="0"/>
              <a:t>Thank you for your participation today!</a:t>
            </a:r>
          </a:p>
        </p:txBody>
      </p:sp>
    </p:spTree>
    <p:custDataLst>
      <p:tags r:id="rId1"/>
    </p:custDataLst>
    <p:extLst>
      <p:ext uri="{BB962C8B-B14F-4D97-AF65-F5344CB8AC3E}">
        <p14:creationId xmlns:p14="http://schemas.microsoft.com/office/powerpoint/2010/main" val="41882862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930" y="1370909"/>
            <a:ext cx="7971806" cy="674586"/>
          </a:xfrm>
        </p:spPr>
        <p:txBody>
          <a:bodyPr/>
          <a:lstStyle/>
          <a:p>
            <a:pPr algn="ctr"/>
            <a:r>
              <a:rPr lang="en-US" dirty="0"/>
              <a:t>ground rules</a:t>
            </a:r>
          </a:p>
        </p:txBody>
      </p:sp>
      <p:sp>
        <p:nvSpPr>
          <p:cNvPr id="3" name="Content Placeholder 2"/>
          <p:cNvSpPr>
            <a:spLocks noGrp="1"/>
          </p:cNvSpPr>
          <p:nvPr>
            <p:ph idx="1"/>
          </p:nvPr>
        </p:nvSpPr>
        <p:spPr>
          <a:xfrm>
            <a:off x="625930" y="2097595"/>
            <a:ext cx="8247905" cy="4193463"/>
          </a:xfrm>
        </p:spPr>
        <p:txBody>
          <a:bodyPr/>
          <a:lstStyle/>
          <a:p>
            <a:pPr marL="463550" indent="-463550">
              <a:buFont typeface="Wingdings" panose="05000000000000000000" pitchFamily="2" charset="2"/>
              <a:buChar char="ü"/>
              <a:defRPr/>
            </a:pPr>
            <a:r>
              <a:rPr lang="en-US" dirty="0"/>
              <a:t>Be ready to participate</a:t>
            </a:r>
          </a:p>
          <a:p>
            <a:pPr marL="463550" indent="-463550">
              <a:buFont typeface="Wingdings" panose="05000000000000000000" pitchFamily="2" charset="2"/>
              <a:buChar char="ü"/>
              <a:defRPr/>
            </a:pPr>
            <a:r>
              <a:rPr lang="en-US" dirty="0"/>
              <a:t>Remove external distractions</a:t>
            </a:r>
          </a:p>
          <a:p>
            <a:pPr marL="463550" indent="-463550">
              <a:buFont typeface="Wingdings" panose="05000000000000000000" pitchFamily="2" charset="2"/>
              <a:buChar char="ü"/>
              <a:defRPr/>
            </a:pPr>
            <a:r>
              <a:rPr lang="en-US" dirty="0"/>
              <a:t>Mute your line when not speaking</a:t>
            </a:r>
          </a:p>
          <a:p>
            <a:pPr marL="920750" lvl="2" indent="-463550">
              <a:buFont typeface="Wingdings" panose="05000000000000000000" pitchFamily="2" charset="2"/>
              <a:buChar char="§"/>
              <a:defRPr/>
            </a:pPr>
            <a:r>
              <a:rPr lang="en-US" sz="2400" b="1" i="1" dirty="0">
                <a:solidFill>
                  <a:schemeClr val="accent5">
                    <a:lumMod val="50000"/>
                  </a:schemeClr>
                </a:solidFill>
              </a:rPr>
              <a:t>Do NOT place Webex line on hold.  Use Mute.</a:t>
            </a:r>
          </a:p>
          <a:p>
            <a:pPr marL="920750" lvl="2" indent="-463550">
              <a:buFont typeface="Wingdings" panose="05000000000000000000" pitchFamily="2" charset="2"/>
              <a:buChar char="§"/>
              <a:defRPr/>
            </a:pPr>
            <a:r>
              <a:rPr lang="en-US" sz="2400" b="1" i="1" dirty="0" smtClean="0">
                <a:solidFill>
                  <a:schemeClr val="accent5">
                    <a:lumMod val="50000"/>
                  </a:schemeClr>
                </a:solidFill>
              </a:rPr>
              <a:t>Please leave </a:t>
            </a:r>
            <a:r>
              <a:rPr lang="en-US" sz="2400" b="1" i="1" dirty="0">
                <a:solidFill>
                  <a:schemeClr val="accent5">
                    <a:lumMod val="50000"/>
                  </a:schemeClr>
                </a:solidFill>
              </a:rPr>
              <a:t>your line on Mute unless you are speaking</a:t>
            </a:r>
          </a:p>
          <a:p>
            <a:pPr marL="920750" lvl="2" indent="-463550">
              <a:buFont typeface="Wingdings" panose="05000000000000000000" pitchFamily="2" charset="2"/>
              <a:buChar char="§"/>
              <a:defRPr/>
            </a:pPr>
            <a:r>
              <a:rPr lang="en-US" sz="2400" b="1" i="1" dirty="0">
                <a:solidFill>
                  <a:srgbClr val="C00000"/>
                </a:solidFill>
              </a:rPr>
              <a:t>Sessions are being recorded </a:t>
            </a:r>
          </a:p>
          <a:p>
            <a:pPr marL="463550" indent="-463550">
              <a:buFont typeface="Wingdings" panose="05000000000000000000" pitchFamily="2" charset="2"/>
              <a:buChar char="ü"/>
              <a:defRPr/>
            </a:pPr>
            <a:r>
              <a:rPr lang="en-US" dirty="0"/>
              <a:t>Allow your peers to complete their thoughts before beginning yours </a:t>
            </a:r>
            <a:endParaRPr lang="en-US" dirty="0" smtClean="0"/>
          </a:p>
          <a:p>
            <a:pPr marL="463550" indent="-463550">
              <a:buFont typeface="Wingdings" panose="05000000000000000000" pitchFamily="2" charset="2"/>
              <a:buChar char="ü"/>
              <a:defRPr/>
            </a:pPr>
            <a:r>
              <a:rPr lang="en-US" dirty="0" smtClean="0"/>
              <a:t>Please return from breaks on time</a:t>
            </a:r>
            <a:endParaRPr lang="en-US" dirty="0"/>
          </a:p>
        </p:txBody>
      </p:sp>
    </p:spTree>
    <p:extLst>
      <p:ext uri="{BB962C8B-B14F-4D97-AF65-F5344CB8AC3E}">
        <p14:creationId xmlns:p14="http://schemas.microsoft.com/office/powerpoint/2010/main" val="3289863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6860" y="1329219"/>
            <a:ext cx="8336975" cy="797070"/>
          </a:xfrm>
        </p:spPr>
        <p:txBody>
          <a:bodyPr/>
          <a:lstStyle/>
          <a:p>
            <a:r>
              <a:rPr lang="en-US" dirty="0"/>
              <a:t>Objectives</a:t>
            </a:r>
          </a:p>
        </p:txBody>
      </p:sp>
      <p:sp>
        <p:nvSpPr>
          <p:cNvPr id="8" name="Content Placeholder 5"/>
          <p:cNvSpPr>
            <a:spLocks noGrp="1"/>
          </p:cNvSpPr>
          <p:nvPr>
            <p:ph idx="1"/>
          </p:nvPr>
        </p:nvSpPr>
        <p:spPr>
          <a:xfrm>
            <a:off x="536860" y="1989655"/>
            <a:ext cx="8336975" cy="3757046"/>
          </a:xfrm>
        </p:spPr>
        <p:txBody>
          <a:bodyPr/>
          <a:lstStyle/>
          <a:p>
            <a:pPr marL="0" indent="0">
              <a:buNone/>
            </a:pPr>
            <a:r>
              <a:rPr lang="en-US" dirty="0"/>
              <a:t>After completing </a:t>
            </a:r>
            <a:r>
              <a:rPr lang="en-US" dirty="0" smtClean="0"/>
              <a:t>this training, </a:t>
            </a:r>
            <a:r>
              <a:rPr lang="en-US" dirty="0"/>
              <a:t>you should be able to:</a:t>
            </a:r>
          </a:p>
          <a:p>
            <a:r>
              <a:rPr lang="en-US" sz="2400" dirty="0" smtClean="0"/>
              <a:t>Understand the Loan Origination (Batch and Single Student) Process</a:t>
            </a:r>
          </a:p>
          <a:p>
            <a:r>
              <a:rPr lang="en-US" sz="2400" dirty="0" smtClean="0"/>
              <a:t>Understand the Loan Origination Outbound and Inbound Process</a:t>
            </a:r>
          </a:p>
          <a:p>
            <a:r>
              <a:rPr lang="en-US" sz="2400" dirty="0" smtClean="0"/>
              <a:t>Understand the Loan Disbursement Outbound and Inbound Process</a:t>
            </a:r>
          </a:p>
          <a:p>
            <a:r>
              <a:rPr lang="en-US" sz="2400" dirty="0" smtClean="0"/>
              <a:t>Understand how to query for missing COD Files</a:t>
            </a:r>
          </a:p>
          <a:p>
            <a:r>
              <a:rPr lang="en-US" sz="2400" dirty="0" smtClean="0"/>
              <a:t>Understand how to award and originate a PLUS Loan</a:t>
            </a:r>
          </a:p>
          <a:p>
            <a:r>
              <a:rPr lang="en-US" sz="2400" dirty="0" smtClean="0"/>
              <a:t>Understand how to award and process a Private/ALT Loan</a:t>
            </a:r>
            <a:endParaRPr lang="en-US" sz="2400" dirty="0" smtClean="0"/>
          </a:p>
          <a:p>
            <a:endParaRPr lang="en-US" dirty="0" smtClean="0"/>
          </a:p>
          <a:p>
            <a:endParaRPr lang="en-US" dirty="0" smtClean="0"/>
          </a:p>
          <a:p>
            <a:endParaRPr lang="en-US" dirty="0" smtClean="0"/>
          </a:p>
          <a:p>
            <a:endParaRPr lang="en-US" dirty="0" smtClean="0"/>
          </a:p>
          <a:p>
            <a:endParaRPr lang="en-US" dirty="0" smtClean="0"/>
          </a:p>
        </p:txBody>
      </p:sp>
    </p:spTree>
    <p:custDataLst>
      <p:tags r:id="rId1"/>
    </p:custDataLst>
    <p:extLst>
      <p:ext uri="{BB962C8B-B14F-4D97-AF65-F5344CB8AC3E}">
        <p14:creationId xmlns:p14="http://schemas.microsoft.com/office/powerpoint/2010/main" val="18831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519540" y="220929"/>
            <a:ext cx="8336975" cy="5920099"/>
          </a:xfrm>
        </p:spPr>
        <p:txBody>
          <a:bodyPr/>
          <a:lstStyle/>
          <a:p>
            <a:pPr marL="0" indent="0">
              <a:buNone/>
            </a:pPr>
            <a:endParaRPr lang="en-US" sz="4000" b="1" dirty="0" smtClean="0"/>
          </a:p>
          <a:p>
            <a:pPr marL="0" indent="0">
              <a:buNone/>
            </a:pPr>
            <a:endParaRPr lang="en-US" sz="4000" b="1" dirty="0"/>
          </a:p>
          <a:p>
            <a:pPr marL="0" indent="0">
              <a:buNone/>
            </a:pPr>
            <a:endParaRPr lang="en-US" sz="4000" b="1" dirty="0" smtClean="0"/>
          </a:p>
          <a:p>
            <a:pPr marL="0" indent="0">
              <a:buNone/>
            </a:pPr>
            <a:endParaRPr lang="en-US" sz="4000" b="1" dirty="0" smtClean="0"/>
          </a:p>
          <a:p>
            <a:pPr marL="0" indent="0" algn="ctr">
              <a:buNone/>
            </a:pPr>
            <a:r>
              <a:rPr lang="en-US" sz="4000" b="1" dirty="0" smtClean="0"/>
              <a:t>LOAN ORIGINATION </a:t>
            </a:r>
          </a:p>
          <a:p>
            <a:pPr marL="0" indent="0" algn="ctr">
              <a:buNone/>
            </a:pPr>
            <a:r>
              <a:rPr lang="en-US" sz="4000" b="1" dirty="0" smtClean="0"/>
              <a:t>PROCESS (BATCH)</a:t>
            </a:r>
            <a:endParaRPr lang="en-US" sz="4000" b="1" dirty="0"/>
          </a:p>
        </p:txBody>
      </p:sp>
    </p:spTree>
    <p:extLst>
      <p:ext uri="{BB962C8B-B14F-4D97-AF65-F5344CB8AC3E}">
        <p14:creationId xmlns:p14="http://schemas.microsoft.com/office/powerpoint/2010/main" val="3948825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0414" y="294198"/>
            <a:ext cx="8401464" cy="786457"/>
          </a:xfrm>
        </p:spPr>
        <p:txBody>
          <a:bodyPr/>
          <a:lstStyle/>
          <a:p>
            <a:r>
              <a:rPr lang="en-US" dirty="0" smtClean="0"/>
              <a:t>LOAN </a:t>
            </a:r>
            <a:r>
              <a:rPr lang="en-US" dirty="0" smtClean="0"/>
              <a:t>origination in batch</a:t>
            </a:r>
            <a:endParaRPr lang="en-US" dirty="0"/>
          </a:p>
        </p:txBody>
      </p:sp>
      <p:graphicFrame>
        <p:nvGraphicFramePr>
          <p:cNvPr id="6" name="Content Placeholder 5"/>
          <p:cNvGraphicFramePr>
            <a:graphicFrameLocks noGrp="1"/>
          </p:cNvGraphicFramePr>
          <p:nvPr>
            <p:ph idx="1"/>
            <p:extLst/>
          </p:nvPr>
        </p:nvGraphicFramePr>
        <p:xfrm>
          <a:off x="420413" y="1437620"/>
          <a:ext cx="8401463" cy="4196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420413" y="914400"/>
            <a:ext cx="8401463"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4-STEP PROCESS</a:t>
            </a:r>
          </a:p>
        </p:txBody>
      </p:sp>
    </p:spTree>
    <p:extLst>
      <p:ext uri="{BB962C8B-B14F-4D97-AF65-F5344CB8AC3E}">
        <p14:creationId xmlns:p14="http://schemas.microsoft.com/office/powerpoint/2010/main" val="932939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055" y="1566542"/>
            <a:ext cx="8624460" cy="4405057"/>
          </a:xfrm>
          <a:prstGeom prst="rect">
            <a:avLst/>
          </a:prstGeom>
          <a:ln>
            <a:solidFill>
              <a:schemeClr val="tx1"/>
            </a:solidFill>
          </a:ln>
        </p:spPr>
      </p:pic>
      <p:sp>
        <p:nvSpPr>
          <p:cNvPr id="3" name="Title 2"/>
          <p:cNvSpPr>
            <a:spLocks noGrp="1"/>
          </p:cNvSpPr>
          <p:nvPr>
            <p:ph type="title"/>
          </p:nvPr>
        </p:nvSpPr>
        <p:spPr/>
        <p:txBody>
          <a:bodyPr/>
          <a:lstStyle/>
          <a:p>
            <a:r>
              <a:rPr lang="en-US" dirty="0" smtClean="0"/>
              <a:t>LOAN </a:t>
            </a:r>
            <a:r>
              <a:rPr lang="en-US" dirty="0" smtClean="0"/>
              <a:t>origination in batch cont’d</a:t>
            </a:r>
            <a:endParaRPr lang="en-US" dirty="0"/>
          </a:p>
        </p:txBody>
      </p:sp>
      <p:sp>
        <p:nvSpPr>
          <p:cNvPr id="4" name="Content Placeholder 3"/>
          <p:cNvSpPr>
            <a:spLocks noGrp="1"/>
          </p:cNvSpPr>
          <p:nvPr>
            <p:ph idx="1"/>
          </p:nvPr>
        </p:nvSpPr>
        <p:spPr>
          <a:xfrm>
            <a:off x="519540" y="970960"/>
            <a:ext cx="8336975" cy="5170067"/>
          </a:xfrm>
        </p:spPr>
        <p:txBody>
          <a:bodyPr/>
          <a:lstStyle/>
          <a:p>
            <a:r>
              <a:rPr lang="en-US" dirty="0" smtClean="0"/>
              <a:t>RUN PROCESS LOANS </a:t>
            </a:r>
            <a:endParaRPr lang="en-US" dirty="0"/>
          </a:p>
        </p:txBody>
      </p:sp>
      <p:sp>
        <p:nvSpPr>
          <p:cNvPr id="6" name="TextBox 2"/>
          <p:cNvSpPr txBox="1"/>
          <p:nvPr/>
        </p:nvSpPr>
        <p:spPr>
          <a:xfrm>
            <a:off x="4906284" y="1234197"/>
            <a:ext cx="3525626" cy="523220"/>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smtClean="0">
                <a:solidFill>
                  <a:schemeClr val="tx1"/>
                </a:solidFill>
              </a:rPr>
              <a:t>Navigation:  </a:t>
            </a:r>
            <a:r>
              <a:rPr lang="en-US" sz="1400" dirty="0" smtClean="0">
                <a:solidFill>
                  <a:schemeClr val="tx1"/>
                </a:solidFill>
              </a:rPr>
              <a:t>Financial Aid &gt; Loans &gt; Process Loans</a:t>
            </a:r>
            <a:endParaRPr lang="en-US" sz="1400" dirty="0">
              <a:solidFill>
                <a:schemeClr val="tx1"/>
              </a:solidFill>
            </a:endParaRPr>
          </a:p>
        </p:txBody>
      </p:sp>
      <p:sp>
        <p:nvSpPr>
          <p:cNvPr id="5" name="TextBox 4"/>
          <p:cNvSpPr txBox="1"/>
          <p:nvPr/>
        </p:nvSpPr>
        <p:spPr>
          <a:xfrm>
            <a:off x="2488676" y="5769204"/>
            <a:ext cx="3893270" cy="646331"/>
          </a:xfrm>
          <a:prstGeom prst="rect">
            <a:avLst/>
          </a:prstGeom>
          <a:solidFill>
            <a:schemeClr val="bg1"/>
          </a:solidFill>
          <a:ln>
            <a:solidFill>
              <a:schemeClr val="tx1"/>
            </a:solidFill>
          </a:ln>
        </p:spPr>
        <p:txBody>
          <a:bodyPr wrap="square" rtlCol="0">
            <a:spAutoFit/>
          </a:bodyPr>
          <a:lstStyle/>
          <a:p>
            <a:r>
              <a:rPr lang="en-US" dirty="0" smtClean="0"/>
              <a:t>The Population Selection check box should be </a:t>
            </a:r>
            <a:r>
              <a:rPr lang="en-US" b="1" dirty="0" smtClean="0"/>
              <a:t>unchecked</a:t>
            </a:r>
            <a:endParaRPr lang="en-US" b="1" dirty="0"/>
          </a:p>
        </p:txBody>
      </p:sp>
      <p:cxnSp>
        <p:nvCxnSpPr>
          <p:cNvPr id="8" name="Straight Arrow Connector 7"/>
          <p:cNvCxnSpPr/>
          <p:nvPr/>
        </p:nvCxnSpPr>
        <p:spPr>
          <a:xfrm flipH="1" flipV="1">
            <a:off x="1781666" y="4562574"/>
            <a:ext cx="1065229" cy="1206630"/>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1696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5kNAVJby"/>
  <p:tag name="ARTICULATE_SLIDE_COUNT" val="20"/>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40DD87E-4785-45E9-B131-EAD5809CCCB1}" vid="{7DCDFCDB-3C1F-4D58-92E6-3B863CA9BD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Content_x0020_Owner xmlns="686bc730-dfb5-4557-ac43-64e2aeb71117">
      <UserInfo>
        <DisplayName>Katie Rose</DisplayName>
        <AccountId>178</AccountId>
        <AccountType/>
      </UserInfo>
    </Content_x0020_Owner>
    <IconOverlay xmlns="http://schemas.microsoft.com/sharepoint/v4" xsi:nil="true"/>
    <Menu_x0020_Group xmlns="686bc730-dfb5-4557-ac43-64e2aeb71117">Publications &amp; Printing</Menu_x0020_Group>
    <PublishingExpirationDate xmlns="http://schemas.microsoft.com/sharepoint/v3" xsi:nil="true"/>
    <PublishingStartDate xmlns="http://schemas.microsoft.com/sharepoint/v3" xsi:nil="true"/>
    <Category xmlns="686bc730-dfb5-4557-ac43-64e2aeb71117">SBCTC Templates</Category>
    <_dlc_DocId xmlns="dbb9891f-5342-44b3-9004-2472729e727f">Z7X6SQ3F62JH-64-61</_dlc_DocId>
    <_dlc_DocIdUrl xmlns="dbb9891f-5342-44b3-9004-2472729e727f">
      <Url>https://portal.sbctc.edu/sites/Intranet/publications/_layouts/15/DocIdRedir.aspx?ID=Z7X6SQ3F62JH-64-61</Url>
      <Description>Z7X6SQ3F62JH-64-61</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301EAAAF5A9A14C98C32A8D7B77B290" ma:contentTypeVersion="4" ma:contentTypeDescription="Create a new document." ma:contentTypeScope="" ma:versionID="e364fc523c39ff84877964d62bb0c69e">
  <xsd:schema xmlns:xsd="http://www.w3.org/2001/XMLSchema" xmlns:xs="http://www.w3.org/2001/XMLSchema" xmlns:p="http://schemas.microsoft.com/office/2006/metadata/properties" xmlns:ns1="http://schemas.microsoft.com/sharepoint/v3" xmlns:ns2="686bc730-dfb5-4557-ac43-64e2aeb71117" xmlns:ns3="dbb9891f-5342-44b3-9004-2472729e727f" xmlns:ns4="http://schemas.microsoft.com/sharepoint/v4" targetNamespace="http://schemas.microsoft.com/office/2006/metadata/properties" ma:root="true" ma:fieldsID="b59568911a8627c463a330b5927c98aa" ns1:_="" ns2:_="" ns3:_="" ns4:_="">
    <xsd:import namespace="http://schemas.microsoft.com/sharepoint/v3"/>
    <xsd:import namespace="686bc730-dfb5-4557-ac43-64e2aeb71117"/>
    <xsd:import namespace="dbb9891f-5342-44b3-9004-2472729e727f"/>
    <xsd:import namespace="http://schemas.microsoft.com/sharepoint/v4"/>
    <xsd:element name="properties">
      <xsd:complexType>
        <xsd:sequence>
          <xsd:element name="documentManagement">
            <xsd:complexType>
              <xsd:all>
                <xsd:element ref="ns2:Menu_x0020_Group" minOccurs="0"/>
                <xsd:element ref="ns2:Category" minOccurs="0"/>
                <xsd:element ref="ns2:Content_x0020_Owner" minOccurs="0"/>
                <xsd:element ref="ns1:PublishingStartDate" minOccurs="0"/>
                <xsd:element ref="ns1:PublishingExpirationDate" minOccurs="0"/>
                <xsd:element ref="ns3:_dlc_DocId" minOccurs="0"/>
                <xsd:element ref="ns3:_dlc_DocIdUrl" minOccurs="0"/>
                <xsd:element ref="ns3:_dlc_DocIdPersistId"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internalName="PublishingStartDate">
      <xsd:simpleType>
        <xsd:restriction base="dms:Unknown"/>
      </xsd:simpleType>
    </xsd:element>
    <xsd:element name="PublishingExpirationDate" ma:index="12"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6bc730-dfb5-4557-ac43-64e2aeb71117" elementFormDefault="qualified">
    <xsd:import namespace="http://schemas.microsoft.com/office/2006/documentManagement/types"/>
    <xsd:import namespace="http://schemas.microsoft.com/office/infopath/2007/PartnerControls"/>
    <xsd:element name="Menu_x0020_Group" ma:index="2" nillable="true" ma:displayName="Menu Group" ma:default="Publications &amp; Printing" ma:format="Dropdown" ma:internalName="Menu_x0020_Group" ma:readOnly="false">
      <xsd:simpleType>
        <xsd:restriction base="dms:Choice">
          <xsd:enumeration value="Publications &amp; Printing"/>
        </xsd:restriction>
      </xsd:simpleType>
    </xsd:element>
    <xsd:element name="Category" ma:index="3" nillable="true" ma:displayName="Category" ma:format="Dropdown" ma:internalName="Category">
      <xsd:simpleType>
        <xsd:restriction base="dms:Choice">
          <xsd:enumeration value="Agency Issue Briefs"/>
          <xsd:enumeration value="Business Cards"/>
          <xsd:enumeration value="Name Badges"/>
          <xsd:enumeration value="Logos"/>
          <xsd:enumeration value="SBCTC Templates"/>
          <xsd:enumeration value="Style Guide"/>
        </xsd:restriction>
      </xsd:simpleType>
    </xsd:element>
    <xsd:element name="Content_x0020_Owner" ma:index="10" nillable="true" ma:displayName="Content Owner" ma:list="UserInfo" ma:SharePointGroup="0" ma:internalName="Content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bb9891f-5342-44b3-9004-2472729e727f" elementFormDefault="qualified">
    <xsd:import namespace="http://schemas.microsoft.com/office/2006/documentManagement/types"/>
    <xsd:import namespace="http://schemas.microsoft.com/office/infopath/2007/PartnerControls"/>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EA79F04-4403-4038-BEAC-654037707E52}">
  <ds:schemaRefs>
    <ds:schemaRef ds:uri="http://purl.org/dc/elements/1.1/"/>
    <ds:schemaRef ds:uri="http://schemas.microsoft.com/office/2006/metadata/properties"/>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sharepoint/v4"/>
    <ds:schemaRef ds:uri="http://schemas.microsoft.com/sharepoint/v3"/>
    <ds:schemaRef ds:uri="dbb9891f-5342-44b3-9004-2472729e727f"/>
    <ds:schemaRef ds:uri="686bc730-dfb5-4557-ac43-64e2aeb71117"/>
    <ds:schemaRef ds:uri="http://www.w3.org/XML/1998/namespace"/>
  </ds:schemaRefs>
</ds:datastoreItem>
</file>

<file path=customXml/itemProps2.xml><?xml version="1.0" encoding="utf-8"?>
<ds:datastoreItem xmlns:ds="http://schemas.openxmlformats.org/officeDocument/2006/customXml" ds:itemID="{1A12B45D-06A9-48FB-A785-0421146DFE85}">
  <ds:schemaRefs>
    <ds:schemaRef ds:uri="http://schemas.microsoft.com/sharepoint/v3/contenttype/forms"/>
  </ds:schemaRefs>
</ds:datastoreItem>
</file>

<file path=customXml/itemProps3.xml><?xml version="1.0" encoding="utf-8"?>
<ds:datastoreItem xmlns:ds="http://schemas.openxmlformats.org/officeDocument/2006/customXml" ds:itemID="{FA5511B7-C048-4A47-910D-B6EE757BB7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86bc730-dfb5-4557-ac43-64e2aeb71117"/>
    <ds:schemaRef ds:uri="dbb9891f-5342-44b3-9004-2472729e727f"/>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513AB1F-27E2-4157-81D5-1D948943FF6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SBCTC</Template>
  <TotalTime>23494</TotalTime>
  <Words>1591</Words>
  <Application>Microsoft Office PowerPoint</Application>
  <PresentationFormat>On-screen Show (4:3)</PresentationFormat>
  <Paragraphs>274</Paragraphs>
  <Slides>45</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Franklin Gothic Book</vt:lpstr>
      <vt:lpstr>Franklin Gothic Medium</vt:lpstr>
      <vt:lpstr>Wingdings</vt:lpstr>
      <vt:lpstr>Office Theme</vt:lpstr>
      <vt:lpstr>JUST IN TIME TRAINING LOAN PROCESSING REFRESHER</vt:lpstr>
      <vt:lpstr>PowerPoint Presentation</vt:lpstr>
      <vt:lpstr>PowerPoint Presentation</vt:lpstr>
      <vt:lpstr>Logistics and Agenda</vt:lpstr>
      <vt:lpstr>ground rules</vt:lpstr>
      <vt:lpstr>Objectives</vt:lpstr>
      <vt:lpstr>PowerPoint Presentation</vt:lpstr>
      <vt:lpstr>LOAN origination in batch</vt:lpstr>
      <vt:lpstr>LOAN origination in batch cont’d</vt:lpstr>
      <vt:lpstr>LOAN origination in batch CONT’D</vt:lpstr>
      <vt:lpstr>LOAN origination in batch cont’d </vt:lpstr>
      <vt:lpstr>LOAN origination in batch cont’d </vt:lpstr>
      <vt:lpstr>LOAN origination in batch CONT’D</vt:lpstr>
      <vt:lpstr>LOAN origination in batch cont’d</vt:lpstr>
      <vt:lpstr>LOAN origination in batch cont’d</vt:lpstr>
      <vt:lpstr>LOAN origination in batch CONT’D</vt:lpstr>
      <vt:lpstr>PowerPoint Presentation</vt:lpstr>
      <vt:lpstr>LOAN origination single student</vt:lpstr>
      <vt:lpstr>PowerPoint Presentation</vt:lpstr>
      <vt:lpstr>PowerPoint Presentation</vt:lpstr>
      <vt:lpstr>Loan outbound/inbound flow</vt:lpstr>
      <vt:lpstr>Loan origination outbound process</vt:lpstr>
      <vt:lpstr>LOAN origination outbound process</vt:lpstr>
      <vt:lpstr>LOAN origination outbound process</vt:lpstr>
      <vt:lpstr>Loan origination outbound process</vt:lpstr>
      <vt:lpstr>LOAN origination outbound process</vt:lpstr>
      <vt:lpstr>PowerPoint Presentation</vt:lpstr>
      <vt:lpstr>QUERY FOR MISSING COD FILES</vt:lpstr>
      <vt:lpstr>PowerPoint Presentation</vt:lpstr>
      <vt:lpstr>Loan origination outbound process</vt:lpstr>
      <vt:lpstr>PLUS LOAN PROCESSING</vt:lpstr>
      <vt:lpstr>Loan origination outbound process</vt:lpstr>
      <vt:lpstr>Plus loan processing cont’d</vt:lpstr>
      <vt:lpstr>Loan origination outbound process</vt:lpstr>
      <vt:lpstr>PLUS LOAN PROCESSING CONT’D</vt:lpstr>
      <vt:lpstr>PLUS LOAN PROCESSING CONT’D</vt:lpstr>
      <vt:lpstr>Loan origination outbound process</vt:lpstr>
      <vt:lpstr>PLUS LOAN PROCESSING CONT’D</vt:lpstr>
      <vt:lpstr>Loan origination outbound process</vt:lpstr>
      <vt:lpstr>LOAN origination single student</vt:lpstr>
      <vt:lpstr>PowerPoint Presentation</vt:lpstr>
      <vt:lpstr>PRIVATE/ALT LOAN PROCESSING</vt:lpstr>
      <vt:lpstr>PRIVATE/ALT LOAN processing</vt:lpstr>
      <vt:lpstr>Outcomes</vt:lpstr>
      <vt:lpstr>Congratulations!  </vt:lpstr>
    </vt:vector>
  </TitlesOfParts>
  <Company>GP Strategies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Requisitions Overview</dc:title>
  <dc:creator>Rathert, Janice</dc:creator>
  <cp:lastModifiedBy>Kelly Forsberg</cp:lastModifiedBy>
  <cp:revision>1064</cp:revision>
  <dcterms:created xsi:type="dcterms:W3CDTF">2019-02-17T19:57:33Z</dcterms:created>
  <dcterms:modified xsi:type="dcterms:W3CDTF">2022-09-26T23:02:53Z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0x0101007301EAAAF5A9A14C98C32A8D7B77B290</vt:lpwstr>
  </property>
  <property fmtid="{D5CDD505-2E9C-101B-9397-08002B2CF9AE}" pid="3" name="_dlc_DocIdItemGuid">
    <vt:lpwstr>7ff476bc-ac88-4604-9168-c48c069949f0</vt:lpwstr>
  </property>
  <property fmtid="{D5CDD505-2E9C-101B-9397-08002B2CF9AE}" pid="4" name="ArticulateGUID">
    <vt:lpwstr>6C61C780-FE3D-4F23-BE2C-E88392C5417A</vt:lpwstr>
  </property>
  <property fmtid="{D5CDD505-2E9C-101B-9397-08002B2CF9AE}" pid="5" name="ArticulatePath">
    <vt:lpwstr>Requisitions Overview</vt:lpwstr>
  </property>
</Properties>
</file>