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xml" ContentType="application/vnd.openxmlformats-officedocument.presentationml.tags+xml"/>
  <Override PartName="/ppt/notesSlides/notesSlide26.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5"/>
  </p:sldMasterIdLst>
  <p:notesMasterIdLst>
    <p:notesMasterId r:id="rId41"/>
  </p:notesMasterIdLst>
  <p:handoutMasterIdLst>
    <p:handoutMasterId r:id="rId42"/>
  </p:handoutMasterIdLst>
  <p:sldIdLst>
    <p:sldId id="259" r:id="rId6"/>
    <p:sldId id="627" r:id="rId7"/>
    <p:sldId id="628" r:id="rId8"/>
    <p:sldId id="679" r:id="rId9"/>
    <p:sldId id="543" r:id="rId10"/>
    <p:sldId id="262" r:id="rId11"/>
    <p:sldId id="704" r:id="rId12"/>
    <p:sldId id="673" r:id="rId13"/>
    <p:sldId id="685" r:id="rId14"/>
    <p:sldId id="674" r:id="rId15"/>
    <p:sldId id="676" r:id="rId16"/>
    <p:sldId id="677" r:id="rId17"/>
    <p:sldId id="687" r:id="rId18"/>
    <p:sldId id="686" r:id="rId19"/>
    <p:sldId id="689" r:id="rId20"/>
    <p:sldId id="690" r:id="rId21"/>
    <p:sldId id="691" r:id="rId22"/>
    <p:sldId id="692" r:id="rId23"/>
    <p:sldId id="693" r:id="rId24"/>
    <p:sldId id="696" r:id="rId25"/>
    <p:sldId id="698" r:id="rId26"/>
    <p:sldId id="708" r:id="rId27"/>
    <p:sldId id="694" r:id="rId28"/>
    <p:sldId id="700" r:id="rId29"/>
    <p:sldId id="703" r:id="rId30"/>
    <p:sldId id="705" r:id="rId31"/>
    <p:sldId id="706" r:id="rId32"/>
    <p:sldId id="707" r:id="rId33"/>
    <p:sldId id="684" r:id="rId34"/>
    <p:sldId id="701" r:id="rId35"/>
    <p:sldId id="702" r:id="rId36"/>
    <p:sldId id="681" r:id="rId37"/>
    <p:sldId id="699" r:id="rId38"/>
    <p:sldId id="281" r:id="rId39"/>
    <p:sldId id="261" r:id="rId40"/>
  </p:sldIdLst>
  <p:sldSz cx="9144000" cy="6858000" type="screen4x3"/>
  <p:notesSz cx="6858000" cy="9144000"/>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9" autoAdjust="0"/>
    <p:restoredTop sz="88645" autoAdjust="0"/>
  </p:normalViewPr>
  <p:slideViewPr>
    <p:cSldViewPr snapToGrid="0">
      <p:cViewPr varScale="1">
        <p:scale>
          <a:sx n="60" d="100"/>
          <a:sy n="60" d="100"/>
        </p:scale>
        <p:origin x="1516" y="44"/>
      </p:cViewPr>
      <p:guideLst>
        <p:guide orient="horz" pos="3144"/>
        <p:guide pos="2880"/>
      </p:guideLst>
    </p:cSldViewPr>
  </p:slideViewPr>
  <p:notesTextViewPr>
    <p:cViewPr>
      <p:scale>
        <a:sx n="3" d="2"/>
        <a:sy n="3" d="2"/>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gs" Target="tags/tag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9/19/2022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9/19/2022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87384A02-D147-49A8-A06D-A5C08FF69055}" type="slidenum">
              <a:rPr lang="en-US" smtClean="0"/>
              <a:t>1</a:t>
            </a:fld>
            <a:endParaRPr lang="en-US"/>
          </a:p>
        </p:txBody>
      </p:sp>
    </p:spTree>
    <p:extLst>
      <p:ext uri="{BB962C8B-B14F-4D97-AF65-F5344CB8AC3E}">
        <p14:creationId xmlns:p14="http://schemas.microsoft.com/office/powerpoint/2010/main" val="193054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15</a:t>
            </a:fld>
            <a:endParaRPr lang="en-US"/>
          </a:p>
        </p:txBody>
      </p:sp>
    </p:spTree>
    <p:extLst>
      <p:ext uri="{BB962C8B-B14F-4D97-AF65-F5344CB8AC3E}">
        <p14:creationId xmlns:p14="http://schemas.microsoft.com/office/powerpoint/2010/main" val="1584854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16</a:t>
            </a:fld>
            <a:endParaRPr lang="en-US"/>
          </a:p>
        </p:txBody>
      </p:sp>
    </p:spTree>
    <p:extLst>
      <p:ext uri="{BB962C8B-B14F-4D97-AF65-F5344CB8AC3E}">
        <p14:creationId xmlns:p14="http://schemas.microsoft.com/office/powerpoint/2010/main" val="2024396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17</a:t>
            </a:fld>
            <a:endParaRPr lang="en-US"/>
          </a:p>
        </p:txBody>
      </p:sp>
    </p:spTree>
    <p:extLst>
      <p:ext uri="{BB962C8B-B14F-4D97-AF65-F5344CB8AC3E}">
        <p14:creationId xmlns:p14="http://schemas.microsoft.com/office/powerpoint/2010/main" val="2845397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18</a:t>
            </a:fld>
            <a:endParaRPr lang="en-US"/>
          </a:p>
        </p:txBody>
      </p:sp>
    </p:spTree>
    <p:extLst>
      <p:ext uri="{BB962C8B-B14F-4D97-AF65-F5344CB8AC3E}">
        <p14:creationId xmlns:p14="http://schemas.microsoft.com/office/powerpoint/2010/main" val="821211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19</a:t>
            </a:fld>
            <a:endParaRPr lang="en-US"/>
          </a:p>
        </p:txBody>
      </p:sp>
    </p:spTree>
    <p:extLst>
      <p:ext uri="{BB962C8B-B14F-4D97-AF65-F5344CB8AC3E}">
        <p14:creationId xmlns:p14="http://schemas.microsoft.com/office/powerpoint/2010/main" val="125632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20</a:t>
            </a:fld>
            <a:endParaRPr lang="en-US"/>
          </a:p>
        </p:txBody>
      </p:sp>
    </p:spTree>
    <p:extLst>
      <p:ext uri="{BB962C8B-B14F-4D97-AF65-F5344CB8AC3E}">
        <p14:creationId xmlns:p14="http://schemas.microsoft.com/office/powerpoint/2010/main" val="2444603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21</a:t>
            </a:fld>
            <a:endParaRPr lang="en-US"/>
          </a:p>
        </p:txBody>
      </p:sp>
    </p:spTree>
    <p:extLst>
      <p:ext uri="{BB962C8B-B14F-4D97-AF65-F5344CB8AC3E}">
        <p14:creationId xmlns:p14="http://schemas.microsoft.com/office/powerpoint/2010/main" val="2233083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22</a:t>
            </a:fld>
            <a:endParaRPr lang="en-US"/>
          </a:p>
        </p:txBody>
      </p:sp>
    </p:spTree>
    <p:extLst>
      <p:ext uri="{BB962C8B-B14F-4D97-AF65-F5344CB8AC3E}">
        <p14:creationId xmlns:p14="http://schemas.microsoft.com/office/powerpoint/2010/main" val="1067599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23</a:t>
            </a:fld>
            <a:endParaRPr lang="en-US"/>
          </a:p>
        </p:txBody>
      </p:sp>
    </p:spTree>
    <p:extLst>
      <p:ext uri="{BB962C8B-B14F-4D97-AF65-F5344CB8AC3E}">
        <p14:creationId xmlns:p14="http://schemas.microsoft.com/office/powerpoint/2010/main" val="3727407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25</a:t>
            </a:fld>
            <a:endParaRPr lang="en-US"/>
          </a:p>
        </p:txBody>
      </p:sp>
    </p:spTree>
    <p:extLst>
      <p:ext uri="{BB962C8B-B14F-4D97-AF65-F5344CB8AC3E}">
        <p14:creationId xmlns:p14="http://schemas.microsoft.com/office/powerpoint/2010/main" val="1476586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384A02-D147-49A8-A06D-A5C08FF69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532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26</a:t>
            </a:fld>
            <a:endParaRPr lang="en-US"/>
          </a:p>
        </p:txBody>
      </p:sp>
    </p:spTree>
    <p:extLst>
      <p:ext uri="{BB962C8B-B14F-4D97-AF65-F5344CB8AC3E}">
        <p14:creationId xmlns:p14="http://schemas.microsoft.com/office/powerpoint/2010/main" val="3158957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27</a:t>
            </a:fld>
            <a:endParaRPr lang="en-US"/>
          </a:p>
        </p:txBody>
      </p:sp>
    </p:spTree>
    <p:extLst>
      <p:ext uri="{BB962C8B-B14F-4D97-AF65-F5344CB8AC3E}">
        <p14:creationId xmlns:p14="http://schemas.microsoft.com/office/powerpoint/2010/main" val="3847845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28</a:t>
            </a:fld>
            <a:endParaRPr lang="en-US"/>
          </a:p>
        </p:txBody>
      </p:sp>
    </p:spTree>
    <p:extLst>
      <p:ext uri="{BB962C8B-B14F-4D97-AF65-F5344CB8AC3E}">
        <p14:creationId xmlns:p14="http://schemas.microsoft.com/office/powerpoint/2010/main" val="1822233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30</a:t>
            </a:fld>
            <a:endParaRPr lang="en-US"/>
          </a:p>
        </p:txBody>
      </p:sp>
    </p:spTree>
    <p:extLst>
      <p:ext uri="{BB962C8B-B14F-4D97-AF65-F5344CB8AC3E}">
        <p14:creationId xmlns:p14="http://schemas.microsoft.com/office/powerpoint/2010/main" val="972964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31</a:t>
            </a:fld>
            <a:endParaRPr lang="en-US"/>
          </a:p>
        </p:txBody>
      </p:sp>
    </p:spTree>
    <p:extLst>
      <p:ext uri="{BB962C8B-B14F-4D97-AF65-F5344CB8AC3E}">
        <p14:creationId xmlns:p14="http://schemas.microsoft.com/office/powerpoint/2010/main" val="1287356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33</a:t>
            </a:fld>
            <a:endParaRPr lang="en-US"/>
          </a:p>
        </p:txBody>
      </p:sp>
    </p:spTree>
    <p:extLst>
      <p:ext uri="{BB962C8B-B14F-4D97-AF65-F5344CB8AC3E}">
        <p14:creationId xmlns:p14="http://schemas.microsoft.com/office/powerpoint/2010/main" val="3518068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34</a:t>
            </a:fld>
            <a:endParaRPr lang="en-US"/>
          </a:p>
        </p:txBody>
      </p:sp>
    </p:spTree>
    <p:extLst>
      <p:ext uri="{BB962C8B-B14F-4D97-AF65-F5344CB8AC3E}">
        <p14:creationId xmlns:p14="http://schemas.microsoft.com/office/powerpoint/2010/main" val="3232523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6</a:t>
            </a:fld>
            <a:endParaRPr lang="en-US"/>
          </a:p>
        </p:txBody>
      </p:sp>
    </p:spTree>
    <p:extLst>
      <p:ext uri="{BB962C8B-B14F-4D97-AF65-F5344CB8AC3E}">
        <p14:creationId xmlns:p14="http://schemas.microsoft.com/office/powerpoint/2010/main" val="3542173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7</a:t>
            </a:fld>
            <a:endParaRPr lang="en-US"/>
          </a:p>
        </p:txBody>
      </p:sp>
    </p:spTree>
    <p:extLst>
      <p:ext uri="{BB962C8B-B14F-4D97-AF65-F5344CB8AC3E}">
        <p14:creationId xmlns:p14="http://schemas.microsoft.com/office/powerpoint/2010/main" val="862291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10</a:t>
            </a:fld>
            <a:endParaRPr lang="en-US"/>
          </a:p>
        </p:txBody>
      </p:sp>
    </p:spTree>
    <p:extLst>
      <p:ext uri="{BB962C8B-B14F-4D97-AF65-F5344CB8AC3E}">
        <p14:creationId xmlns:p14="http://schemas.microsoft.com/office/powerpoint/2010/main" val="3075897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11</a:t>
            </a:fld>
            <a:endParaRPr lang="en-US"/>
          </a:p>
        </p:txBody>
      </p:sp>
    </p:spTree>
    <p:extLst>
      <p:ext uri="{BB962C8B-B14F-4D97-AF65-F5344CB8AC3E}">
        <p14:creationId xmlns:p14="http://schemas.microsoft.com/office/powerpoint/2010/main" val="4275582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12</a:t>
            </a:fld>
            <a:endParaRPr lang="en-US"/>
          </a:p>
        </p:txBody>
      </p:sp>
    </p:spTree>
    <p:extLst>
      <p:ext uri="{BB962C8B-B14F-4D97-AF65-F5344CB8AC3E}">
        <p14:creationId xmlns:p14="http://schemas.microsoft.com/office/powerpoint/2010/main" val="2071328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13</a:t>
            </a:fld>
            <a:endParaRPr lang="en-US"/>
          </a:p>
        </p:txBody>
      </p:sp>
    </p:spTree>
    <p:extLst>
      <p:ext uri="{BB962C8B-B14F-4D97-AF65-F5344CB8AC3E}">
        <p14:creationId xmlns:p14="http://schemas.microsoft.com/office/powerpoint/2010/main" val="2005845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14</a:t>
            </a:fld>
            <a:endParaRPr lang="en-US"/>
          </a:p>
        </p:txBody>
      </p:sp>
    </p:spTree>
    <p:extLst>
      <p:ext uri="{BB962C8B-B14F-4D97-AF65-F5344CB8AC3E}">
        <p14:creationId xmlns:p14="http://schemas.microsoft.com/office/powerpoint/2010/main" val="2124529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9/19/2022</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9/19/2022</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789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kern="1200">
                <a:solidFill>
                  <a:schemeClr val="bg1">
                    <a:lumMod val="50000"/>
                  </a:schemeClr>
                </a:solidFill>
                <a:effectLst/>
                <a:latin typeface="+mn-lt"/>
                <a:ea typeface="+mn-ea"/>
                <a:cs typeface="+mn-cs"/>
              </a:rPr>
              <a:t>Except where otherwise noted, this work is licensed under </a:t>
            </a:r>
            <a:r>
              <a:rPr lang="en-US" sz="750" b="0" i="1" u="sng" kern="1200">
                <a:solidFill>
                  <a:schemeClr val="tx1"/>
                </a:solidFill>
                <a:effectLst/>
                <a:latin typeface="+mn-lt"/>
                <a:ea typeface="+mn-ea"/>
                <a:cs typeface="+mn-cs"/>
              </a:rPr>
              <a:t>CC BY 4.0</a:t>
            </a:r>
            <a:r>
              <a:rPr lang="en-US" sz="750" b="0" i="1">
                <a:solidFill>
                  <a:schemeClr val="bg1">
                    <a:lumMod val="50000"/>
                  </a:schemeClr>
                </a:solidFill>
                <a:latin typeface="+mn-lt"/>
              </a:rPr>
              <a:t>.</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3"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4"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9/19/2022</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custDataLst>
      <p:tags r:id="rId1"/>
    </p:custDataLst>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9/19/2022</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9/19/2022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9/19/2022</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9/19/2022</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9/19/2022</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9/19/2022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9/19/2022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887" y="4139223"/>
            <a:ext cx="8336975" cy="999259"/>
          </a:xfrm>
        </p:spPr>
        <p:txBody>
          <a:bodyPr/>
          <a:lstStyle/>
          <a:p>
            <a:r>
              <a:rPr lang="en-US" dirty="0"/>
              <a:t>JUST IN TIME TRAINING</a:t>
            </a:r>
            <a:br>
              <a:rPr lang="en-US" dirty="0"/>
            </a:br>
            <a:r>
              <a:rPr lang="en-US" dirty="0"/>
              <a:t>packaging plans</a:t>
            </a:r>
          </a:p>
        </p:txBody>
      </p:sp>
      <p:sp>
        <p:nvSpPr>
          <p:cNvPr id="6" name="Text Placeholder 5"/>
          <p:cNvSpPr>
            <a:spLocks noGrp="1"/>
          </p:cNvSpPr>
          <p:nvPr>
            <p:ph type="body" sz="quarter" idx="10"/>
          </p:nvPr>
        </p:nvSpPr>
        <p:spPr>
          <a:xfrm>
            <a:off x="369887" y="5570641"/>
            <a:ext cx="5563080" cy="758825"/>
          </a:xfrm>
        </p:spPr>
        <p:txBody>
          <a:bodyPr/>
          <a:lstStyle/>
          <a:p>
            <a:r>
              <a:rPr lang="en-US" dirty="0"/>
              <a:t>Deborah Englehardt</a:t>
            </a:r>
          </a:p>
          <a:p>
            <a:r>
              <a:rPr lang="en-US" dirty="0"/>
              <a:t>ctcLink Functional Analyst | Financial Aid</a:t>
            </a:r>
          </a:p>
          <a:p>
            <a:r>
              <a:rPr lang="en-US" dirty="0"/>
              <a:t>September 2022</a:t>
            </a:r>
          </a:p>
        </p:txBody>
      </p:sp>
    </p:spTree>
    <p:custDataLst>
      <p:tags r:id="rId1"/>
    </p:custDataLst>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184203"/>
            <a:ext cx="8482520" cy="725863"/>
          </a:xfrm>
        </p:spPr>
        <p:txBody>
          <a:bodyPr/>
          <a:lstStyle/>
          <a:p>
            <a:r>
              <a:rPr lang="en-US" dirty="0"/>
              <a:t>Packaging plans</a:t>
            </a:r>
          </a:p>
        </p:txBody>
      </p:sp>
      <p:sp>
        <p:nvSpPr>
          <p:cNvPr id="3" name="Content Placeholder 3"/>
          <p:cNvSpPr>
            <a:spLocks noGrp="1"/>
          </p:cNvSpPr>
          <p:nvPr>
            <p:ph idx="1"/>
          </p:nvPr>
        </p:nvSpPr>
        <p:spPr>
          <a:xfrm>
            <a:off x="339358" y="2972457"/>
            <a:ext cx="8320032" cy="1237593"/>
          </a:xfrm>
        </p:spPr>
        <p:txBody>
          <a:bodyPr/>
          <a:lstStyle/>
          <a:p>
            <a:r>
              <a:rPr lang="en-US" sz="2000" dirty="0"/>
              <a:t>Institution and Aid Year specific</a:t>
            </a:r>
          </a:p>
          <a:p>
            <a:r>
              <a:rPr lang="en-US" sz="2000" dirty="0"/>
              <a:t>Equation engines used in the packaging plans can be global or institution specific</a:t>
            </a:r>
          </a:p>
          <a:p>
            <a:pPr lvl="1"/>
            <a:r>
              <a:rPr lang="en-US" sz="1800" dirty="0"/>
              <a:t>Pell, WCG, CBS, DL SUB/UNSUB - global</a:t>
            </a:r>
          </a:p>
          <a:p>
            <a:pPr lvl="1"/>
            <a:r>
              <a:rPr lang="en-US" sz="1800" dirty="0"/>
              <a:t>College grant, SEOG, NBTW, Work Study – tend to be institutional</a:t>
            </a:r>
          </a:p>
          <a:p>
            <a:r>
              <a:rPr lang="en-US" sz="2000" dirty="0"/>
              <a:t>Each award can be set with it’s own award status of ‘Offer’ or ‘Offer/Accept’</a:t>
            </a:r>
          </a:p>
          <a:p>
            <a:r>
              <a:rPr lang="en-US" sz="2000" dirty="0"/>
              <a:t>Awards limits other than Pell, are determined by a constant or equation engine</a:t>
            </a:r>
          </a:p>
          <a:p>
            <a:endParaRPr lang="en-US" dirty="0"/>
          </a:p>
        </p:txBody>
      </p:sp>
      <p:sp>
        <p:nvSpPr>
          <p:cNvPr id="12" name="TextBox 2">
            <a:extLst>
              <a:ext uri="{FF2B5EF4-FFF2-40B4-BE49-F238E27FC236}">
                <a16:creationId xmlns:a16="http://schemas.microsoft.com/office/drawing/2014/main" id="{32B363F9-2054-463E-A0F0-A9791EE239C3}"/>
              </a:ext>
            </a:extLst>
          </p:cNvPr>
          <p:cNvSpPr txBox="1"/>
          <p:nvPr/>
        </p:nvSpPr>
        <p:spPr>
          <a:xfrm>
            <a:off x="692358" y="1129141"/>
            <a:ext cx="7614032" cy="1477328"/>
          </a:xfrm>
          <a:prstGeom prst="rect">
            <a:avLst/>
          </a:prstGeom>
          <a:ln w="28575">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i="1" dirty="0"/>
              <a:t>Each plan can have a different set of awards, with different award limits, targeted for different populations of students. Your philosophy about financial aid awarding informs the setting up and adding of packaging plans. Packaging plans are aid year-specific but can be copied from year to year and modified to reflect any changes for the new aid year. - Oracle</a:t>
            </a:r>
            <a:endParaRPr lang="en-US" sz="1400" i="1" dirty="0">
              <a:solidFill>
                <a:schemeClr val="tx1"/>
              </a:solidFill>
            </a:endParaRPr>
          </a:p>
        </p:txBody>
      </p:sp>
    </p:spTree>
    <p:extLst>
      <p:ext uri="{BB962C8B-B14F-4D97-AF65-F5344CB8AC3E}">
        <p14:creationId xmlns:p14="http://schemas.microsoft.com/office/powerpoint/2010/main" val="3828969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184203"/>
            <a:ext cx="8482520" cy="725863"/>
          </a:xfrm>
        </p:spPr>
        <p:txBody>
          <a:bodyPr/>
          <a:lstStyle/>
          <a:p>
            <a:r>
              <a:rPr lang="en-US" dirty="0"/>
              <a:t>Let’s explore Packaging plans!</a:t>
            </a:r>
          </a:p>
        </p:txBody>
      </p:sp>
      <p:sp>
        <p:nvSpPr>
          <p:cNvPr id="9" name="TextBox 2">
            <a:extLst>
              <a:ext uri="{FF2B5EF4-FFF2-40B4-BE49-F238E27FC236}">
                <a16:creationId xmlns:a16="http://schemas.microsoft.com/office/drawing/2014/main" id="{08A13ED1-7B00-46EC-A0E5-BABA9E791C87}"/>
              </a:ext>
            </a:extLst>
          </p:cNvPr>
          <p:cNvSpPr txBox="1"/>
          <p:nvPr/>
        </p:nvSpPr>
        <p:spPr>
          <a:xfrm>
            <a:off x="627962" y="948324"/>
            <a:ext cx="7678526" cy="30777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Navigator &gt; Set Up SACR &gt; Product Related &gt; Financial Aid &gt; Awards &gt; Packaging Plan</a:t>
            </a:r>
          </a:p>
        </p:txBody>
      </p:sp>
      <p:pic>
        <p:nvPicPr>
          <p:cNvPr id="6" name="Picture 5">
            <a:extLst>
              <a:ext uri="{FF2B5EF4-FFF2-40B4-BE49-F238E27FC236}">
                <a16:creationId xmlns:a16="http://schemas.microsoft.com/office/drawing/2014/main" id="{36992CD6-8829-4186-9D73-F61764E2E5A0}"/>
              </a:ext>
            </a:extLst>
          </p:cNvPr>
          <p:cNvPicPr>
            <a:picLocks noChangeAspect="1"/>
          </p:cNvPicPr>
          <p:nvPr/>
        </p:nvPicPr>
        <p:blipFill>
          <a:blip r:embed="rId3"/>
          <a:stretch>
            <a:fillRect/>
          </a:stretch>
        </p:blipFill>
        <p:spPr>
          <a:xfrm>
            <a:off x="1669906" y="1602137"/>
            <a:ext cx="5594638" cy="4737343"/>
          </a:xfrm>
          <a:prstGeom prst="rect">
            <a:avLst/>
          </a:prstGeom>
          <a:ln>
            <a:solidFill>
              <a:schemeClr val="tx2"/>
            </a:solidFill>
          </a:ln>
        </p:spPr>
      </p:pic>
    </p:spTree>
    <p:extLst>
      <p:ext uri="{BB962C8B-B14F-4D97-AF65-F5344CB8AC3E}">
        <p14:creationId xmlns:p14="http://schemas.microsoft.com/office/powerpoint/2010/main" val="4107829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9F58861-8EA6-4065-B48C-5FFFE2D30124}"/>
              </a:ext>
            </a:extLst>
          </p:cNvPr>
          <p:cNvPicPr>
            <a:picLocks noChangeAspect="1"/>
          </p:cNvPicPr>
          <p:nvPr/>
        </p:nvPicPr>
        <p:blipFill>
          <a:blip r:embed="rId3"/>
          <a:stretch>
            <a:fillRect/>
          </a:stretch>
        </p:blipFill>
        <p:spPr>
          <a:xfrm>
            <a:off x="1116515" y="1138576"/>
            <a:ext cx="6928206" cy="2800494"/>
          </a:xfrm>
          <a:prstGeom prst="rect">
            <a:avLst/>
          </a:prstGeom>
          <a:ln>
            <a:solidFill>
              <a:schemeClr val="tx2"/>
            </a:solidFill>
          </a:ln>
        </p:spPr>
      </p:pic>
      <p:sp>
        <p:nvSpPr>
          <p:cNvPr id="5" name="Title 4"/>
          <p:cNvSpPr>
            <a:spLocks noGrp="1"/>
          </p:cNvSpPr>
          <p:nvPr>
            <p:ph type="title"/>
          </p:nvPr>
        </p:nvSpPr>
        <p:spPr>
          <a:xfrm>
            <a:off x="339358" y="184203"/>
            <a:ext cx="8482520" cy="725863"/>
          </a:xfrm>
        </p:spPr>
        <p:txBody>
          <a:bodyPr/>
          <a:lstStyle/>
          <a:p>
            <a:r>
              <a:rPr lang="en-US" dirty="0"/>
              <a:t>Packaging plan tab</a:t>
            </a:r>
          </a:p>
        </p:txBody>
      </p:sp>
      <p:sp>
        <p:nvSpPr>
          <p:cNvPr id="11" name="Content Placeholder 3">
            <a:extLst>
              <a:ext uri="{FF2B5EF4-FFF2-40B4-BE49-F238E27FC236}">
                <a16:creationId xmlns:a16="http://schemas.microsoft.com/office/drawing/2014/main" id="{E1DFD8C4-89D1-4664-AAE8-F31B9A572199}"/>
              </a:ext>
            </a:extLst>
          </p:cNvPr>
          <p:cNvSpPr>
            <a:spLocks noGrp="1"/>
          </p:cNvSpPr>
          <p:nvPr>
            <p:ph idx="1"/>
          </p:nvPr>
        </p:nvSpPr>
        <p:spPr>
          <a:xfrm>
            <a:off x="501846" y="4267201"/>
            <a:ext cx="8320032" cy="1763390"/>
          </a:xfrm>
        </p:spPr>
        <p:txBody>
          <a:bodyPr/>
          <a:lstStyle/>
          <a:p>
            <a:r>
              <a:rPr lang="en-US" sz="1800" b="1" dirty="0"/>
              <a:t>Effective date </a:t>
            </a:r>
            <a:r>
              <a:rPr lang="en-US" sz="1800" dirty="0"/>
              <a:t>is 01/01/1901 or the most recent date the packaging plan was updated. You can select a future date if needed</a:t>
            </a:r>
          </a:p>
          <a:p>
            <a:r>
              <a:rPr lang="en-US" sz="1800" b="1" dirty="0"/>
              <a:t>Processing Order </a:t>
            </a:r>
            <a:r>
              <a:rPr lang="en-US" sz="1800" dirty="0"/>
              <a:t>determines the order in which the packaging plans are reviewed. Numbers will be different header vs trailer</a:t>
            </a:r>
          </a:p>
          <a:p>
            <a:r>
              <a:rPr lang="en-US" sz="1800" b="1" dirty="0"/>
              <a:t>Selection Criteria </a:t>
            </a:r>
            <a:r>
              <a:rPr lang="en-US" sz="1800" dirty="0"/>
              <a:t>determines which students are selected to be evaluated for the packaging plan. The global selection equations looks for active FA terms with no withdraw codes of ‘CAN’ or ‘WDR’ and doesn’t have FA Load ‘N’</a:t>
            </a:r>
          </a:p>
          <a:p>
            <a:endParaRPr lang="en-US" dirty="0"/>
          </a:p>
        </p:txBody>
      </p:sp>
      <p:sp>
        <p:nvSpPr>
          <p:cNvPr id="14" name="TextBox 2">
            <a:extLst>
              <a:ext uri="{FF2B5EF4-FFF2-40B4-BE49-F238E27FC236}">
                <a16:creationId xmlns:a16="http://schemas.microsoft.com/office/drawing/2014/main" id="{9454E37C-8B05-4683-8039-8994FE0F2D81}"/>
              </a:ext>
            </a:extLst>
          </p:cNvPr>
          <p:cNvSpPr txBox="1"/>
          <p:nvPr/>
        </p:nvSpPr>
        <p:spPr>
          <a:xfrm>
            <a:off x="4997626" y="596555"/>
            <a:ext cx="3993974" cy="923330"/>
          </a:xfrm>
          <a:prstGeom prst="rect">
            <a:avLst/>
          </a:prstGeom>
          <a:ln w="28575">
            <a:solidFill>
              <a:schemeClr val="accent3"/>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dirty="0"/>
              <a:t>When updating a packaging plan, add a row by selecting the </a:t>
            </a:r>
            <a:r>
              <a:rPr lang="en-US" b="1" dirty="0">
                <a:solidFill>
                  <a:schemeClr val="accent4"/>
                </a:solidFill>
              </a:rPr>
              <a:t>+</a:t>
            </a:r>
            <a:r>
              <a:rPr lang="en-US" dirty="0"/>
              <a:t> button which will populate an effective date of today.</a:t>
            </a:r>
          </a:p>
        </p:txBody>
      </p:sp>
    </p:spTree>
    <p:extLst>
      <p:ext uri="{BB962C8B-B14F-4D97-AF65-F5344CB8AC3E}">
        <p14:creationId xmlns:p14="http://schemas.microsoft.com/office/powerpoint/2010/main" val="2113189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008931-F5EE-4464-A98C-F15F62B2A763}"/>
              </a:ext>
            </a:extLst>
          </p:cNvPr>
          <p:cNvPicPr>
            <a:picLocks noChangeAspect="1"/>
          </p:cNvPicPr>
          <p:nvPr/>
        </p:nvPicPr>
        <p:blipFill>
          <a:blip r:embed="rId3"/>
          <a:stretch>
            <a:fillRect/>
          </a:stretch>
        </p:blipFill>
        <p:spPr>
          <a:xfrm>
            <a:off x="630715" y="2500741"/>
            <a:ext cx="7899806" cy="3460928"/>
          </a:xfrm>
          <a:prstGeom prst="rect">
            <a:avLst/>
          </a:prstGeom>
          <a:ln>
            <a:solidFill>
              <a:schemeClr val="tx2"/>
            </a:solidFill>
          </a:ln>
        </p:spPr>
      </p:pic>
      <p:sp>
        <p:nvSpPr>
          <p:cNvPr id="5" name="Title 4"/>
          <p:cNvSpPr>
            <a:spLocks noGrp="1"/>
          </p:cNvSpPr>
          <p:nvPr>
            <p:ph type="title"/>
          </p:nvPr>
        </p:nvSpPr>
        <p:spPr>
          <a:xfrm>
            <a:off x="339358" y="184203"/>
            <a:ext cx="8482520" cy="725863"/>
          </a:xfrm>
        </p:spPr>
        <p:txBody>
          <a:bodyPr/>
          <a:lstStyle/>
          <a:p>
            <a:r>
              <a:rPr lang="en-US" dirty="0"/>
              <a:t>Fm target tab</a:t>
            </a:r>
          </a:p>
        </p:txBody>
      </p:sp>
      <p:sp>
        <p:nvSpPr>
          <p:cNvPr id="14" name="TextBox 2">
            <a:extLst>
              <a:ext uri="{FF2B5EF4-FFF2-40B4-BE49-F238E27FC236}">
                <a16:creationId xmlns:a16="http://schemas.microsoft.com/office/drawing/2014/main" id="{9454E37C-8B05-4683-8039-8994FE0F2D81}"/>
              </a:ext>
            </a:extLst>
          </p:cNvPr>
          <p:cNvSpPr txBox="1"/>
          <p:nvPr/>
        </p:nvSpPr>
        <p:spPr>
          <a:xfrm>
            <a:off x="714376" y="1050888"/>
            <a:ext cx="7439024" cy="923330"/>
          </a:xfrm>
          <a:prstGeom prst="rect">
            <a:avLst/>
          </a:prstGeom>
          <a:ln w="28575">
            <a:solidFill>
              <a:schemeClr val="accent3"/>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dirty="0"/>
              <a:t>All packaging plans do not have a FM packaging target less than 100% at this time. Colleges that have gift aid target limits are using the </a:t>
            </a:r>
            <a:r>
              <a:rPr lang="en-US" i="1" dirty="0"/>
              <a:t>Packaging Rules 1 </a:t>
            </a:r>
            <a:r>
              <a:rPr lang="en-US" dirty="0"/>
              <a:t>tab to control certain item types being awarded up to target limits.</a:t>
            </a:r>
          </a:p>
        </p:txBody>
      </p:sp>
    </p:spTree>
    <p:extLst>
      <p:ext uri="{BB962C8B-B14F-4D97-AF65-F5344CB8AC3E}">
        <p14:creationId xmlns:p14="http://schemas.microsoft.com/office/powerpoint/2010/main" val="1241001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184203"/>
            <a:ext cx="8482520" cy="725863"/>
          </a:xfrm>
        </p:spPr>
        <p:txBody>
          <a:bodyPr/>
          <a:lstStyle/>
          <a:p>
            <a:r>
              <a:rPr lang="en-US" dirty="0"/>
              <a:t>IM Target tab</a:t>
            </a:r>
          </a:p>
        </p:txBody>
      </p:sp>
      <p:sp>
        <p:nvSpPr>
          <p:cNvPr id="14" name="TextBox 2">
            <a:extLst>
              <a:ext uri="{FF2B5EF4-FFF2-40B4-BE49-F238E27FC236}">
                <a16:creationId xmlns:a16="http://schemas.microsoft.com/office/drawing/2014/main" id="{9454E37C-8B05-4683-8039-8994FE0F2D81}"/>
              </a:ext>
            </a:extLst>
          </p:cNvPr>
          <p:cNvSpPr txBox="1"/>
          <p:nvPr/>
        </p:nvSpPr>
        <p:spPr>
          <a:xfrm>
            <a:off x="974952" y="1154667"/>
            <a:ext cx="7429882" cy="646331"/>
          </a:xfrm>
          <a:prstGeom prst="rect">
            <a:avLst/>
          </a:prstGeom>
          <a:ln w="28575">
            <a:solidFill>
              <a:schemeClr val="accent3"/>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dirty="0"/>
              <a:t>The system is set up for Federal Methodology no Institutional Methodology. Colleges are not using Institutional Methodology Target.</a:t>
            </a:r>
          </a:p>
        </p:txBody>
      </p:sp>
      <p:pic>
        <p:nvPicPr>
          <p:cNvPr id="3" name="Picture 2">
            <a:extLst>
              <a:ext uri="{FF2B5EF4-FFF2-40B4-BE49-F238E27FC236}">
                <a16:creationId xmlns:a16="http://schemas.microsoft.com/office/drawing/2014/main" id="{ACB86481-7FBF-4EAF-B9E0-6D199A3E6805}"/>
              </a:ext>
            </a:extLst>
          </p:cNvPr>
          <p:cNvPicPr>
            <a:picLocks noChangeAspect="1"/>
          </p:cNvPicPr>
          <p:nvPr/>
        </p:nvPicPr>
        <p:blipFill>
          <a:blip r:embed="rId3"/>
          <a:stretch>
            <a:fillRect/>
          </a:stretch>
        </p:blipFill>
        <p:spPr>
          <a:xfrm>
            <a:off x="974952" y="2210654"/>
            <a:ext cx="7429882" cy="3492679"/>
          </a:xfrm>
          <a:prstGeom prst="rect">
            <a:avLst/>
          </a:prstGeom>
          <a:ln>
            <a:solidFill>
              <a:schemeClr val="tx2"/>
            </a:solidFill>
          </a:ln>
        </p:spPr>
      </p:pic>
    </p:spTree>
    <p:extLst>
      <p:ext uri="{BB962C8B-B14F-4D97-AF65-F5344CB8AC3E}">
        <p14:creationId xmlns:p14="http://schemas.microsoft.com/office/powerpoint/2010/main" val="620904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184203"/>
            <a:ext cx="8482520" cy="725863"/>
          </a:xfrm>
        </p:spPr>
        <p:txBody>
          <a:bodyPr/>
          <a:lstStyle/>
          <a:p>
            <a:r>
              <a:rPr lang="en-US" dirty="0"/>
              <a:t>Equity rule tab</a:t>
            </a:r>
          </a:p>
        </p:txBody>
      </p:sp>
      <p:sp>
        <p:nvSpPr>
          <p:cNvPr id="14" name="TextBox 2">
            <a:extLst>
              <a:ext uri="{FF2B5EF4-FFF2-40B4-BE49-F238E27FC236}">
                <a16:creationId xmlns:a16="http://schemas.microsoft.com/office/drawing/2014/main" id="{9454E37C-8B05-4683-8039-8994FE0F2D81}"/>
              </a:ext>
            </a:extLst>
          </p:cNvPr>
          <p:cNvSpPr txBox="1"/>
          <p:nvPr/>
        </p:nvSpPr>
        <p:spPr>
          <a:xfrm>
            <a:off x="714375" y="1050888"/>
            <a:ext cx="7658099" cy="646331"/>
          </a:xfrm>
          <a:prstGeom prst="rect">
            <a:avLst/>
          </a:prstGeom>
          <a:ln w="28575">
            <a:solidFill>
              <a:schemeClr val="accent3"/>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dirty="0"/>
              <a:t>No college is currently using this feature. Colleges are using the </a:t>
            </a:r>
            <a:r>
              <a:rPr lang="en-US" i="1" dirty="0"/>
              <a:t>Packaging Rules 1 </a:t>
            </a:r>
            <a:r>
              <a:rPr lang="en-US" dirty="0"/>
              <a:t>tab to select and award item types.</a:t>
            </a:r>
          </a:p>
        </p:txBody>
      </p:sp>
      <p:pic>
        <p:nvPicPr>
          <p:cNvPr id="4" name="Picture 3">
            <a:extLst>
              <a:ext uri="{FF2B5EF4-FFF2-40B4-BE49-F238E27FC236}">
                <a16:creationId xmlns:a16="http://schemas.microsoft.com/office/drawing/2014/main" id="{508378D5-88C8-4B16-88D7-538CE4BF3BAD}"/>
              </a:ext>
            </a:extLst>
          </p:cNvPr>
          <p:cNvPicPr>
            <a:picLocks noChangeAspect="1"/>
          </p:cNvPicPr>
          <p:nvPr/>
        </p:nvPicPr>
        <p:blipFill>
          <a:blip r:embed="rId3"/>
          <a:stretch>
            <a:fillRect/>
          </a:stretch>
        </p:blipFill>
        <p:spPr>
          <a:xfrm>
            <a:off x="949139" y="2108078"/>
            <a:ext cx="7188569" cy="3098959"/>
          </a:xfrm>
          <a:prstGeom prst="rect">
            <a:avLst/>
          </a:prstGeom>
          <a:ln>
            <a:solidFill>
              <a:schemeClr val="tx2"/>
            </a:solidFill>
          </a:ln>
        </p:spPr>
      </p:pic>
    </p:spTree>
    <p:extLst>
      <p:ext uri="{BB962C8B-B14F-4D97-AF65-F5344CB8AC3E}">
        <p14:creationId xmlns:p14="http://schemas.microsoft.com/office/powerpoint/2010/main" val="80092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184203"/>
            <a:ext cx="8482520" cy="725863"/>
          </a:xfrm>
        </p:spPr>
        <p:txBody>
          <a:bodyPr/>
          <a:lstStyle/>
          <a:p>
            <a:r>
              <a:rPr lang="en-US" dirty="0"/>
              <a:t>Packaging limits tab</a:t>
            </a:r>
          </a:p>
        </p:txBody>
      </p:sp>
      <p:sp>
        <p:nvSpPr>
          <p:cNvPr id="14" name="TextBox 2">
            <a:extLst>
              <a:ext uri="{FF2B5EF4-FFF2-40B4-BE49-F238E27FC236}">
                <a16:creationId xmlns:a16="http://schemas.microsoft.com/office/drawing/2014/main" id="{9454E37C-8B05-4683-8039-8994FE0F2D81}"/>
              </a:ext>
            </a:extLst>
          </p:cNvPr>
          <p:cNvSpPr txBox="1"/>
          <p:nvPr/>
        </p:nvSpPr>
        <p:spPr>
          <a:xfrm>
            <a:off x="714375" y="1050888"/>
            <a:ext cx="7658099" cy="646331"/>
          </a:xfrm>
          <a:prstGeom prst="rect">
            <a:avLst/>
          </a:prstGeom>
          <a:ln w="28575">
            <a:solidFill>
              <a:schemeClr val="accent3"/>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dirty="0"/>
              <a:t>No college is currently using this feature. Colleges are using the </a:t>
            </a:r>
            <a:r>
              <a:rPr lang="en-US" i="1" dirty="0"/>
              <a:t>Packaging Rules 1 </a:t>
            </a:r>
            <a:r>
              <a:rPr lang="en-US" dirty="0"/>
              <a:t>tab to select and award item types.</a:t>
            </a:r>
          </a:p>
        </p:txBody>
      </p:sp>
      <p:pic>
        <p:nvPicPr>
          <p:cNvPr id="2" name="Picture 1">
            <a:extLst>
              <a:ext uri="{FF2B5EF4-FFF2-40B4-BE49-F238E27FC236}">
                <a16:creationId xmlns:a16="http://schemas.microsoft.com/office/drawing/2014/main" id="{CF986DBF-4AE7-4605-BDD9-B51498C6FA2E}"/>
              </a:ext>
            </a:extLst>
          </p:cNvPr>
          <p:cNvPicPr>
            <a:picLocks noChangeAspect="1"/>
          </p:cNvPicPr>
          <p:nvPr/>
        </p:nvPicPr>
        <p:blipFill>
          <a:blip r:embed="rId3"/>
          <a:stretch>
            <a:fillRect/>
          </a:stretch>
        </p:blipFill>
        <p:spPr>
          <a:xfrm>
            <a:off x="714375" y="2285919"/>
            <a:ext cx="7404481" cy="3143412"/>
          </a:xfrm>
          <a:prstGeom prst="rect">
            <a:avLst/>
          </a:prstGeom>
          <a:ln>
            <a:solidFill>
              <a:schemeClr val="tx2"/>
            </a:solidFill>
          </a:ln>
        </p:spPr>
      </p:pic>
    </p:spTree>
    <p:extLst>
      <p:ext uri="{BB962C8B-B14F-4D97-AF65-F5344CB8AC3E}">
        <p14:creationId xmlns:p14="http://schemas.microsoft.com/office/powerpoint/2010/main" val="1941255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A7E8BB-6199-46C2-8FA7-057721555D20}"/>
              </a:ext>
            </a:extLst>
          </p:cNvPr>
          <p:cNvPicPr>
            <a:picLocks noChangeAspect="1"/>
          </p:cNvPicPr>
          <p:nvPr/>
        </p:nvPicPr>
        <p:blipFill>
          <a:blip r:embed="rId3"/>
          <a:stretch>
            <a:fillRect/>
          </a:stretch>
        </p:blipFill>
        <p:spPr>
          <a:xfrm>
            <a:off x="501846" y="784426"/>
            <a:ext cx="6299004" cy="3057382"/>
          </a:xfrm>
          <a:prstGeom prst="rect">
            <a:avLst/>
          </a:prstGeom>
          <a:ln>
            <a:solidFill>
              <a:schemeClr val="tx2"/>
            </a:solidFill>
          </a:ln>
        </p:spPr>
      </p:pic>
      <p:sp>
        <p:nvSpPr>
          <p:cNvPr id="5" name="Title 4"/>
          <p:cNvSpPr>
            <a:spLocks noGrp="1"/>
          </p:cNvSpPr>
          <p:nvPr>
            <p:ph type="title"/>
          </p:nvPr>
        </p:nvSpPr>
        <p:spPr>
          <a:xfrm>
            <a:off x="339358" y="184203"/>
            <a:ext cx="8482520" cy="725863"/>
          </a:xfrm>
        </p:spPr>
        <p:txBody>
          <a:bodyPr/>
          <a:lstStyle/>
          <a:p>
            <a:r>
              <a:rPr lang="en-US" dirty="0"/>
              <a:t>Packaging rules 1 tab</a:t>
            </a:r>
          </a:p>
        </p:txBody>
      </p:sp>
      <p:sp>
        <p:nvSpPr>
          <p:cNvPr id="6" name="Content Placeholder 3">
            <a:extLst>
              <a:ext uri="{FF2B5EF4-FFF2-40B4-BE49-F238E27FC236}">
                <a16:creationId xmlns:a16="http://schemas.microsoft.com/office/drawing/2014/main" id="{EE5881E4-35A1-4BC2-87CD-500092966FEC}"/>
              </a:ext>
            </a:extLst>
          </p:cNvPr>
          <p:cNvSpPr>
            <a:spLocks noGrp="1"/>
          </p:cNvSpPr>
          <p:nvPr>
            <p:ph idx="1"/>
          </p:nvPr>
        </p:nvSpPr>
        <p:spPr>
          <a:xfrm>
            <a:off x="339358" y="3911882"/>
            <a:ext cx="8482520" cy="2527023"/>
          </a:xfrm>
        </p:spPr>
        <p:txBody>
          <a:bodyPr/>
          <a:lstStyle/>
          <a:p>
            <a:r>
              <a:rPr lang="en-US" sz="1600" b="1" dirty="0"/>
              <a:t>Sequence number </a:t>
            </a:r>
            <a:r>
              <a:rPr lang="en-US" sz="1600" dirty="0"/>
              <a:t>determines the order the packaging rules are processed and should match the order of your packaging policy</a:t>
            </a:r>
          </a:p>
          <a:p>
            <a:r>
              <a:rPr lang="en-US" sz="1600" b="1" dirty="0"/>
              <a:t>Item type </a:t>
            </a:r>
            <a:r>
              <a:rPr lang="en-US" sz="1600" dirty="0"/>
              <a:t>only populates item-types that are defined as Auto Package on the Financial Aid Item Types page, tab 2 (Screenshot is on the next slide 😊)</a:t>
            </a:r>
          </a:p>
          <a:p>
            <a:r>
              <a:rPr lang="en-US" sz="1600" b="1" dirty="0"/>
              <a:t>Selection criteria </a:t>
            </a:r>
            <a:r>
              <a:rPr lang="en-US" sz="1600" dirty="0"/>
              <a:t>defines the population via the selected global or institution-specific equation engine</a:t>
            </a:r>
          </a:p>
          <a:p>
            <a:r>
              <a:rPr lang="en-US" sz="1600" b="1" dirty="0"/>
              <a:t>Limited by Minimum and Maximum (two options)</a:t>
            </a:r>
            <a:endParaRPr lang="en-US" sz="1600" dirty="0"/>
          </a:p>
          <a:p>
            <a:pPr lvl="1"/>
            <a:r>
              <a:rPr lang="en-US" sz="1600" dirty="0"/>
              <a:t>Constant = Enter the annual dollar amount limit considering the number of quarters for that packaging plan</a:t>
            </a:r>
          </a:p>
          <a:p>
            <a:pPr lvl="1"/>
            <a:r>
              <a:rPr lang="en-US" sz="1600" dirty="0"/>
              <a:t>Equation = Select the global or institution-specific awarding amount equation engine</a:t>
            </a:r>
            <a:endParaRPr lang="en-US" sz="2800" dirty="0"/>
          </a:p>
        </p:txBody>
      </p:sp>
      <p:sp>
        <p:nvSpPr>
          <p:cNvPr id="7" name="TextBox 2">
            <a:extLst>
              <a:ext uri="{FF2B5EF4-FFF2-40B4-BE49-F238E27FC236}">
                <a16:creationId xmlns:a16="http://schemas.microsoft.com/office/drawing/2014/main" id="{F66E9BEE-6FCB-4B92-842E-7E42EC8D115C}"/>
              </a:ext>
            </a:extLst>
          </p:cNvPr>
          <p:cNvSpPr txBox="1"/>
          <p:nvPr/>
        </p:nvSpPr>
        <p:spPr>
          <a:xfrm>
            <a:off x="5925039" y="1167407"/>
            <a:ext cx="2896839" cy="1815882"/>
          </a:xfrm>
          <a:prstGeom prst="rect">
            <a:avLst/>
          </a:prstGeom>
          <a:ln w="28575">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i="1" u="sng" dirty="0"/>
              <a:t>Notes on Gap</a:t>
            </a:r>
          </a:p>
          <a:p>
            <a:r>
              <a:rPr lang="en-US" sz="1400" i="1" dirty="0"/>
              <a:t>Because the Packaging routine dynamically determines the gap financial aid item type based on defaults (aid processing rule set or installation defaults), you do not (and cannot) enter the gap financial aid item type on this page. - Oracle</a:t>
            </a:r>
            <a:endParaRPr lang="en-US" sz="1100" i="1" dirty="0">
              <a:solidFill>
                <a:schemeClr val="tx1"/>
              </a:solidFill>
            </a:endParaRPr>
          </a:p>
        </p:txBody>
      </p:sp>
    </p:spTree>
    <p:extLst>
      <p:ext uri="{BB962C8B-B14F-4D97-AF65-F5344CB8AC3E}">
        <p14:creationId xmlns:p14="http://schemas.microsoft.com/office/powerpoint/2010/main" val="2516922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184203"/>
            <a:ext cx="8482520" cy="725863"/>
          </a:xfrm>
        </p:spPr>
        <p:txBody>
          <a:bodyPr/>
          <a:lstStyle/>
          <a:p>
            <a:r>
              <a:rPr lang="en-US" dirty="0"/>
              <a:t>Financial aid item types, tab 2</a:t>
            </a:r>
          </a:p>
        </p:txBody>
      </p:sp>
      <p:sp>
        <p:nvSpPr>
          <p:cNvPr id="8" name="TextBox 2">
            <a:extLst>
              <a:ext uri="{FF2B5EF4-FFF2-40B4-BE49-F238E27FC236}">
                <a16:creationId xmlns:a16="http://schemas.microsoft.com/office/drawing/2014/main" id="{5E587A5B-AD05-44C9-845F-4EB26F7B0723}"/>
              </a:ext>
            </a:extLst>
          </p:cNvPr>
          <p:cNvSpPr txBox="1"/>
          <p:nvPr/>
        </p:nvSpPr>
        <p:spPr>
          <a:xfrm>
            <a:off x="422611" y="1131293"/>
            <a:ext cx="8316013" cy="30777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Navigator &gt; Set Up SACR &gt; Product Related &gt; Financial Aid &gt; Awards &gt; Financial Aid Item Types</a:t>
            </a:r>
          </a:p>
        </p:txBody>
      </p:sp>
      <p:pic>
        <p:nvPicPr>
          <p:cNvPr id="9" name="Picture 8">
            <a:extLst>
              <a:ext uri="{FF2B5EF4-FFF2-40B4-BE49-F238E27FC236}">
                <a16:creationId xmlns:a16="http://schemas.microsoft.com/office/drawing/2014/main" id="{79B42317-8A76-4164-A072-6588F2D16BA4}"/>
              </a:ext>
            </a:extLst>
          </p:cNvPr>
          <p:cNvPicPr>
            <a:picLocks noChangeAspect="1"/>
          </p:cNvPicPr>
          <p:nvPr/>
        </p:nvPicPr>
        <p:blipFill>
          <a:blip r:embed="rId3"/>
          <a:stretch>
            <a:fillRect/>
          </a:stretch>
        </p:blipFill>
        <p:spPr>
          <a:xfrm>
            <a:off x="355925" y="1968075"/>
            <a:ext cx="8594240" cy="3146850"/>
          </a:xfrm>
          <a:prstGeom prst="rect">
            <a:avLst/>
          </a:prstGeom>
          <a:ln>
            <a:solidFill>
              <a:schemeClr val="tx2"/>
            </a:solidFill>
          </a:ln>
        </p:spPr>
      </p:pic>
    </p:spTree>
    <p:extLst>
      <p:ext uri="{BB962C8B-B14F-4D97-AF65-F5344CB8AC3E}">
        <p14:creationId xmlns:p14="http://schemas.microsoft.com/office/powerpoint/2010/main" val="4136664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184203"/>
            <a:ext cx="8482520" cy="725863"/>
          </a:xfrm>
        </p:spPr>
        <p:txBody>
          <a:bodyPr/>
          <a:lstStyle/>
          <a:p>
            <a:r>
              <a:rPr lang="en-US" dirty="0"/>
              <a:t>Related Item type group</a:t>
            </a:r>
          </a:p>
        </p:txBody>
      </p:sp>
      <p:pic>
        <p:nvPicPr>
          <p:cNvPr id="8" name="Picture 7">
            <a:extLst>
              <a:ext uri="{FF2B5EF4-FFF2-40B4-BE49-F238E27FC236}">
                <a16:creationId xmlns:a16="http://schemas.microsoft.com/office/drawing/2014/main" id="{31CF2DCA-11AA-4212-9E5B-72AED4D313B9}"/>
              </a:ext>
            </a:extLst>
          </p:cNvPr>
          <p:cNvPicPr>
            <a:picLocks noChangeAspect="1"/>
          </p:cNvPicPr>
          <p:nvPr/>
        </p:nvPicPr>
        <p:blipFill>
          <a:blip r:embed="rId3"/>
          <a:stretch>
            <a:fillRect/>
          </a:stretch>
        </p:blipFill>
        <p:spPr>
          <a:xfrm>
            <a:off x="806248" y="910067"/>
            <a:ext cx="7137602" cy="3565916"/>
          </a:xfrm>
          <a:prstGeom prst="rect">
            <a:avLst/>
          </a:prstGeom>
          <a:ln>
            <a:solidFill>
              <a:schemeClr val="tx2"/>
            </a:solidFill>
          </a:ln>
        </p:spPr>
      </p:pic>
      <p:sp>
        <p:nvSpPr>
          <p:cNvPr id="12" name="TextBox 2">
            <a:extLst>
              <a:ext uri="{FF2B5EF4-FFF2-40B4-BE49-F238E27FC236}">
                <a16:creationId xmlns:a16="http://schemas.microsoft.com/office/drawing/2014/main" id="{8F7F23E7-9ACB-440D-8413-746B9B167562}"/>
              </a:ext>
            </a:extLst>
          </p:cNvPr>
          <p:cNvSpPr txBox="1"/>
          <p:nvPr/>
        </p:nvSpPr>
        <p:spPr>
          <a:xfrm>
            <a:off x="4950001" y="1355615"/>
            <a:ext cx="3993974" cy="1200329"/>
          </a:xfrm>
          <a:prstGeom prst="rect">
            <a:avLst/>
          </a:prstGeom>
          <a:ln w="28575">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i="1" dirty="0"/>
              <a:t>Related item type groups are used at colleges where there are a group of similar institutional funds that is awarded in a specific order. - Oracle</a:t>
            </a:r>
          </a:p>
        </p:txBody>
      </p:sp>
      <p:sp>
        <p:nvSpPr>
          <p:cNvPr id="13" name="Content Placeholder 3">
            <a:extLst>
              <a:ext uri="{FF2B5EF4-FFF2-40B4-BE49-F238E27FC236}">
                <a16:creationId xmlns:a16="http://schemas.microsoft.com/office/drawing/2014/main" id="{ADC8FFCE-093E-4B48-B911-1D4ACCED949A}"/>
              </a:ext>
            </a:extLst>
          </p:cNvPr>
          <p:cNvSpPr>
            <a:spLocks noGrp="1"/>
          </p:cNvSpPr>
          <p:nvPr>
            <p:ph idx="1"/>
          </p:nvPr>
        </p:nvSpPr>
        <p:spPr>
          <a:xfrm>
            <a:off x="339358" y="4619446"/>
            <a:ext cx="8482520" cy="1038225"/>
          </a:xfrm>
        </p:spPr>
        <p:txBody>
          <a:bodyPr/>
          <a:lstStyle/>
          <a:p>
            <a:r>
              <a:rPr lang="en-US" sz="1600" dirty="0"/>
              <a:t>The Related Item Type Group must be created on the</a:t>
            </a:r>
            <a:r>
              <a:rPr lang="en-US" sz="1600" b="1" dirty="0"/>
              <a:t> </a:t>
            </a:r>
            <a:r>
              <a:rPr lang="en-US" sz="1600" b="1" i="1" dirty="0"/>
              <a:t>Related Item Type Group </a:t>
            </a:r>
            <a:r>
              <a:rPr lang="en-US" sz="1600" dirty="0"/>
              <a:t>page</a:t>
            </a:r>
            <a:r>
              <a:rPr lang="en-US" sz="1600" b="1" dirty="0"/>
              <a:t> </a:t>
            </a:r>
            <a:r>
              <a:rPr lang="en-US" sz="1600" dirty="0"/>
              <a:t>(Set Up SACR &gt; Product Related &gt; Financial Aid &gt; Awards &gt; Related Item Type Group) before it appears as an option to select in the packaging plan.</a:t>
            </a:r>
          </a:p>
          <a:p>
            <a:r>
              <a:rPr lang="en-US" sz="1600" dirty="0"/>
              <a:t>An example of a college’s Related Item Type Group is on the next slide 😊</a:t>
            </a:r>
          </a:p>
        </p:txBody>
      </p:sp>
    </p:spTree>
    <p:extLst>
      <p:ext uri="{BB962C8B-B14F-4D97-AF65-F5344CB8AC3E}">
        <p14:creationId xmlns:p14="http://schemas.microsoft.com/office/powerpoint/2010/main" val="3591818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nrApx1cHcvIj49pDGleNUAo7s5sfDOqU_F_LCPmWTfPvFubB9YZaWZ8BORvqo_T9CMvNEJC8AS8iIDegk4M5X4wxHWCz66xeQ1tovOtukWHvKpdlyGRn2f2gp9uLjd3uN5iuHzS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31" y="1445203"/>
            <a:ext cx="8229600" cy="52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713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184203"/>
            <a:ext cx="8482520" cy="725863"/>
          </a:xfrm>
        </p:spPr>
        <p:txBody>
          <a:bodyPr/>
          <a:lstStyle/>
          <a:p>
            <a:r>
              <a:rPr lang="en-US" dirty="0"/>
              <a:t>Related Item type group Example</a:t>
            </a:r>
          </a:p>
        </p:txBody>
      </p:sp>
      <p:sp>
        <p:nvSpPr>
          <p:cNvPr id="6" name="TextBox 2">
            <a:extLst>
              <a:ext uri="{FF2B5EF4-FFF2-40B4-BE49-F238E27FC236}">
                <a16:creationId xmlns:a16="http://schemas.microsoft.com/office/drawing/2014/main" id="{8A9A7A1F-14C5-47B8-9522-D69F523B3B07}"/>
              </a:ext>
            </a:extLst>
          </p:cNvPr>
          <p:cNvSpPr txBox="1"/>
          <p:nvPr/>
        </p:nvSpPr>
        <p:spPr>
          <a:xfrm>
            <a:off x="497247" y="940720"/>
            <a:ext cx="8316013" cy="30777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Navigator &gt; </a:t>
            </a:r>
            <a:r>
              <a:rPr lang="en-US" sz="1400" dirty="0"/>
              <a:t>Set Up SACR &gt; Product Related &gt; Financial Aid &gt; Awards &gt; Related Item Type Group</a:t>
            </a:r>
            <a:endParaRPr lang="en-US" sz="1400" dirty="0">
              <a:solidFill>
                <a:schemeClr val="tx1"/>
              </a:solidFill>
            </a:endParaRPr>
          </a:p>
        </p:txBody>
      </p:sp>
      <p:pic>
        <p:nvPicPr>
          <p:cNvPr id="4" name="Picture 3">
            <a:extLst>
              <a:ext uri="{FF2B5EF4-FFF2-40B4-BE49-F238E27FC236}">
                <a16:creationId xmlns:a16="http://schemas.microsoft.com/office/drawing/2014/main" id="{057048B5-E2A8-45AD-B9CB-DBD00D9A84A3}"/>
              </a:ext>
            </a:extLst>
          </p:cNvPr>
          <p:cNvPicPr>
            <a:picLocks noChangeAspect="1"/>
          </p:cNvPicPr>
          <p:nvPr/>
        </p:nvPicPr>
        <p:blipFill>
          <a:blip r:embed="rId3"/>
          <a:stretch>
            <a:fillRect/>
          </a:stretch>
        </p:blipFill>
        <p:spPr>
          <a:xfrm>
            <a:off x="891991" y="1467166"/>
            <a:ext cx="7150467" cy="3486329"/>
          </a:xfrm>
          <a:prstGeom prst="rect">
            <a:avLst/>
          </a:prstGeom>
          <a:ln>
            <a:solidFill>
              <a:schemeClr val="tx2"/>
            </a:solidFill>
          </a:ln>
        </p:spPr>
      </p:pic>
      <p:sp>
        <p:nvSpPr>
          <p:cNvPr id="7" name="Content Placeholder 3">
            <a:extLst>
              <a:ext uri="{FF2B5EF4-FFF2-40B4-BE49-F238E27FC236}">
                <a16:creationId xmlns:a16="http://schemas.microsoft.com/office/drawing/2014/main" id="{99952B23-A647-4F88-9EE8-0199369BD92B}"/>
              </a:ext>
            </a:extLst>
          </p:cNvPr>
          <p:cNvSpPr>
            <a:spLocks noGrp="1"/>
          </p:cNvSpPr>
          <p:nvPr>
            <p:ph idx="1"/>
          </p:nvPr>
        </p:nvSpPr>
        <p:spPr>
          <a:xfrm>
            <a:off x="413993" y="5076914"/>
            <a:ext cx="8482520" cy="1038225"/>
          </a:xfrm>
        </p:spPr>
        <p:txBody>
          <a:bodyPr/>
          <a:lstStyle/>
          <a:p>
            <a:r>
              <a:rPr lang="en-US" sz="1800" dirty="0"/>
              <a:t>The college has a packaging policy of awarding $400 per quarter for WA resident students whose housing are not with parents, has no SEOG awarded and EFC is less than 7000</a:t>
            </a:r>
            <a:endParaRPr lang="en-US" sz="1100" dirty="0"/>
          </a:p>
          <a:p>
            <a:r>
              <a:rPr lang="en-US" sz="1800" dirty="0"/>
              <a:t>The college is going to award Need Based Tuition Waiver until funds are depleted and wants to switch to awarding Institutional College Grant afterwards</a:t>
            </a:r>
            <a:endParaRPr lang="en-US" sz="1100" dirty="0">
              <a:effectLst/>
            </a:endParaRPr>
          </a:p>
        </p:txBody>
      </p:sp>
    </p:spTree>
    <p:extLst>
      <p:ext uri="{BB962C8B-B14F-4D97-AF65-F5344CB8AC3E}">
        <p14:creationId xmlns:p14="http://schemas.microsoft.com/office/powerpoint/2010/main" val="2634253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184203"/>
            <a:ext cx="8482520" cy="725863"/>
          </a:xfrm>
        </p:spPr>
        <p:txBody>
          <a:bodyPr/>
          <a:lstStyle/>
          <a:p>
            <a:r>
              <a:rPr lang="en-US" dirty="0"/>
              <a:t>Packaging rules 2 tab</a:t>
            </a:r>
          </a:p>
        </p:txBody>
      </p:sp>
      <p:sp>
        <p:nvSpPr>
          <p:cNvPr id="6" name="Content Placeholder 3">
            <a:extLst>
              <a:ext uri="{FF2B5EF4-FFF2-40B4-BE49-F238E27FC236}">
                <a16:creationId xmlns:a16="http://schemas.microsoft.com/office/drawing/2014/main" id="{EE5881E4-35A1-4BC2-87CD-500092966FEC}"/>
              </a:ext>
            </a:extLst>
          </p:cNvPr>
          <p:cNvSpPr>
            <a:spLocks noGrp="1"/>
          </p:cNvSpPr>
          <p:nvPr>
            <p:ph idx="1"/>
          </p:nvPr>
        </p:nvSpPr>
        <p:spPr>
          <a:xfrm>
            <a:off x="339358" y="4591050"/>
            <a:ext cx="8482520" cy="1847855"/>
          </a:xfrm>
        </p:spPr>
        <p:txBody>
          <a:bodyPr/>
          <a:lstStyle/>
          <a:p>
            <a:r>
              <a:rPr lang="en-US" sz="1600" b="1" dirty="0"/>
              <a:t>Award Action </a:t>
            </a:r>
            <a:r>
              <a:rPr lang="en-US" sz="1600" dirty="0"/>
              <a:t>options are ‘Offer’ or ‘Offer/Accept’. Generally, grants are set up to award in Offer/Accept status while Work Study and DL Sub/Unsub are in awarded in ‘Offer’ status</a:t>
            </a:r>
          </a:p>
          <a:p>
            <a:r>
              <a:rPr lang="en-US" sz="1600" b="1" dirty="0"/>
              <a:t>Override Default </a:t>
            </a:r>
            <a:r>
              <a:rPr lang="en-US" sz="1600" dirty="0"/>
              <a:t>needs to checked to honor the Disbt Plan and Split Code values you entered in this tab for that item-type</a:t>
            </a:r>
          </a:p>
          <a:p>
            <a:r>
              <a:rPr lang="en-US" sz="1600" b="1" dirty="0"/>
              <a:t>Disbt Plan </a:t>
            </a:r>
            <a:r>
              <a:rPr lang="en-US" sz="1600" dirty="0"/>
              <a:t>will determine the number of buckets that will be opened for that item-type</a:t>
            </a:r>
          </a:p>
          <a:p>
            <a:r>
              <a:rPr lang="en-US" sz="1600" b="1" dirty="0"/>
              <a:t>Split Code </a:t>
            </a:r>
            <a:r>
              <a:rPr lang="en-US" sz="1600" dirty="0"/>
              <a:t>will determine how much of the maximum amount defined on the </a:t>
            </a:r>
            <a:r>
              <a:rPr lang="en-US" sz="1600" i="1" dirty="0"/>
              <a:t>Packaging Rules 1 </a:t>
            </a:r>
            <a:r>
              <a:rPr lang="en-US" sz="1600" dirty="0"/>
              <a:t>tab for the item-type will go in which bucket</a:t>
            </a:r>
          </a:p>
        </p:txBody>
      </p:sp>
      <p:pic>
        <p:nvPicPr>
          <p:cNvPr id="2" name="Picture 1">
            <a:extLst>
              <a:ext uri="{FF2B5EF4-FFF2-40B4-BE49-F238E27FC236}">
                <a16:creationId xmlns:a16="http://schemas.microsoft.com/office/drawing/2014/main" id="{EA2334E5-C8ED-424F-9C05-84D626F6BB47}"/>
              </a:ext>
            </a:extLst>
          </p:cNvPr>
          <p:cNvPicPr>
            <a:picLocks noChangeAspect="1"/>
          </p:cNvPicPr>
          <p:nvPr/>
        </p:nvPicPr>
        <p:blipFill>
          <a:blip r:embed="rId3"/>
          <a:stretch>
            <a:fillRect/>
          </a:stretch>
        </p:blipFill>
        <p:spPr>
          <a:xfrm>
            <a:off x="1273004" y="805292"/>
            <a:ext cx="6223171" cy="3576399"/>
          </a:xfrm>
          <a:prstGeom prst="rect">
            <a:avLst/>
          </a:prstGeom>
          <a:ln>
            <a:solidFill>
              <a:schemeClr val="tx2"/>
            </a:solidFill>
          </a:ln>
        </p:spPr>
      </p:pic>
    </p:spTree>
    <p:extLst>
      <p:ext uri="{BB962C8B-B14F-4D97-AF65-F5344CB8AC3E}">
        <p14:creationId xmlns:p14="http://schemas.microsoft.com/office/powerpoint/2010/main" val="834109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184203"/>
            <a:ext cx="8482520" cy="725863"/>
          </a:xfrm>
        </p:spPr>
        <p:txBody>
          <a:bodyPr/>
          <a:lstStyle/>
          <a:p>
            <a:r>
              <a:rPr lang="en-US" dirty="0"/>
              <a:t>Split code</a:t>
            </a:r>
          </a:p>
        </p:txBody>
      </p:sp>
      <p:sp>
        <p:nvSpPr>
          <p:cNvPr id="7" name="TextBox 2">
            <a:extLst>
              <a:ext uri="{FF2B5EF4-FFF2-40B4-BE49-F238E27FC236}">
                <a16:creationId xmlns:a16="http://schemas.microsoft.com/office/drawing/2014/main" id="{4D83490B-5172-4BAE-BDA1-BB935B291233}"/>
              </a:ext>
            </a:extLst>
          </p:cNvPr>
          <p:cNvSpPr txBox="1"/>
          <p:nvPr/>
        </p:nvSpPr>
        <p:spPr>
          <a:xfrm>
            <a:off x="922550" y="910066"/>
            <a:ext cx="641391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Navigator &gt; </a:t>
            </a:r>
            <a:r>
              <a:rPr lang="en-US" sz="1400" dirty="0"/>
              <a:t>Set Up SACR &gt; Product Related &gt; Financial Aid &gt; Awards &gt; Disbursement Split Cd Formula</a:t>
            </a:r>
            <a:endParaRPr lang="en-US" sz="1400" dirty="0">
              <a:solidFill>
                <a:schemeClr val="tx1"/>
              </a:solidFill>
            </a:endParaRPr>
          </a:p>
        </p:txBody>
      </p:sp>
      <p:pic>
        <p:nvPicPr>
          <p:cNvPr id="4" name="Picture 3">
            <a:extLst>
              <a:ext uri="{FF2B5EF4-FFF2-40B4-BE49-F238E27FC236}">
                <a16:creationId xmlns:a16="http://schemas.microsoft.com/office/drawing/2014/main" id="{EB9A8087-450C-4D36-A0BF-03EEE1C15430}"/>
              </a:ext>
            </a:extLst>
          </p:cNvPr>
          <p:cNvPicPr>
            <a:picLocks noChangeAspect="1"/>
          </p:cNvPicPr>
          <p:nvPr/>
        </p:nvPicPr>
        <p:blipFill>
          <a:blip r:embed="rId3"/>
          <a:stretch>
            <a:fillRect/>
          </a:stretch>
        </p:blipFill>
        <p:spPr>
          <a:xfrm>
            <a:off x="3091511" y="1688061"/>
            <a:ext cx="4896102" cy="2159111"/>
          </a:xfrm>
          <a:prstGeom prst="rect">
            <a:avLst/>
          </a:prstGeom>
          <a:ln>
            <a:solidFill>
              <a:schemeClr val="tx2"/>
            </a:solidFill>
          </a:ln>
        </p:spPr>
      </p:pic>
      <p:pic>
        <p:nvPicPr>
          <p:cNvPr id="8" name="Picture 7">
            <a:extLst>
              <a:ext uri="{FF2B5EF4-FFF2-40B4-BE49-F238E27FC236}">
                <a16:creationId xmlns:a16="http://schemas.microsoft.com/office/drawing/2014/main" id="{A5B1B849-4E07-48F4-AD3A-BBB4A034C262}"/>
              </a:ext>
            </a:extLst>
          </p:cNvPr>
          <p:cNvPicPr>
            <a:picLocks noChangeAspect="1"/>
          </p:cNvPicPr>
          <p:nvPr/>
        </p:nvPicPr>
        <p:blipFill>
          <a:blip r:embed="rId4"/>
          <a:stretch>
            <a:fillRect/>
          </a:stretch>
        </p:blipFill>
        <p:spPr>
          <a:xfrm>
            <a:off x="3925776" y="4490857"/>
            <a:ext cx="4896102" cy="2146410"/>
          </a:xfrm>
          <a:prstGeom prst="rect">
            <a:avLst/>
          </a:prstGeom>
          <a:ln>
            <a:solidFill>
              <a:schemeClr val="tx2"/>
            </a:solidFill>
          </a:ln>
        </p:spPr>
      </p:pic>
      <p:sp>
        <p:nvSpPr>
          <p:cNvPr id="9" name="TextBox 2">
            <a:extLst>
              <a:ext uri="{FF2B5EF4-FFF2-40B4-BE49-F238E27FC236}">
                <a16:creationId xmlns:a16="http://schemas.microsoft.com/office/drawing/2014/main" id="{22971C13-36AD-404C-8813-A49CCE8F9993}"/>
              </a:ext>
            </a:extLst>
          </p:cNvPr>
          <p:cNvSpPr txBox="1"/>
          <p:nvPr/>
        </p:nvSpPr>
        <p:spPr>
          <a:xfrm>
            <a:off x="339359" y="1713258"/>
            <a:ext cx="2478270" cy="2092881"/>
          </a:xfrm>
          <a:prstGeom prst="rect">
            <a:avLst/>
          </a:prstGeom>
          <a:ln w="28575">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600" dirty="0"/>
              <a:t>Example of Fa-Wi-</a:t>
            </a:r>
            <a:r>
              <a:rPr lang="en-US" sz="1600" dirty="0" err="1"/>
              <a:t>Sp</a:t>
            </a:r>
            <a:r>
              <a:rPr lang="en-US" sz="1600" dirty="0"/>
              <a:t> buckets are opened and money is going into Fall and Winter only:</a:t>
            </a:r>
          </a:p>
          <a:p>
            <a:endParaRPr lang="en-US" sz="1600" dirty="0"/>
          </a:p>
          <a:p>
            <a:r>
              <a:rPr lang="en-US" sz="1600" dirty="0"/>
              <a:t>Fall 50%</a:t>
            </a:r>
          </a:p>
          <a:p>
            <a:r>
              <a:rPr lang="en-US" sz="1600" dirty="0"/>
              <a:t>Winter 50%</a:t>
            </a:r>
          </a:p>
          <a:p>
            <a:r>
              <a:rPr lang="en-US" sz="1600" dirty="0"/>
              <a:t>Spring 0%</a:t>
            </a:r>
          </a:p>
        </p:txBody>
      </p:sp>
      <p:sp>
        <p:nvSpPr>
          <p:cNvPr id="10" name="TextBox 2">
            <a:extLst>
              <a:ext uri="{FF2B5EF4-FFF2-40B4-BE49-F238E27FC236}">
                <a16:creationId xmlns:a16="http://schemas.microsoft.com/office/drawing/2014/main" id="{1D759502-FC4F-4131-A640-41E4FC567507}"/>
              </a:ext>
            </a:extLst>
          </p:cNvPr>
          <p:cNvSpPr txBox="1"/>
          <p:nvPr/>
        </p:nvSpPr>
        <p:spPr>
          <a:xfrm>
            <a:off x="1018164" y="4631330"/>
            <a:ext cx="2756394" cy="1077218"/>
          </a:xfrm>
          <a:prstGeom prst="rect">
            <a:avLst/>
          </a:prstGeom>
          <a:ln w="28575">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600" dirty="0"/>
              <a:t>Example of Fa-Wi-</a:t>
            </a:r>
            <a:r>
              <a:rPr lang="en-US" sz="1600" dirty="0" err="1"/>
              <a:t>Sp</a:t>
            </a:r>
            <a:r>
              <a:rPr lang="en-US" sz="1600" dirty="0"/>
              <a:t> buckets are opened and money is evenly split into the three quarters</a:t>
            </a:r>
          </a:p>
        </p:txBody>
      </p:sp>
    </p:spTree>
    <p:extLst>
      <p:ext uri="{BB962C8B-B14F-4D97-AF65-F5344CB8AC3E}">
        <p14:creationId xmlns:p14="http://schemas.microsoft.com/office/powerpoint/2010/main" val="535160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184203"/>
            <a:ext cx="8482520" cy="725863"/>
          </a:xfrm>
        </p:spPr>
        <p:txBody>
          <a:bodyPr/>
          <a:lstStyle/>
          <a:p>
            <a:r>
              <a:rPr lang="en-US" dirty="0"/>
              <a:t>Pell is special</a:t>
            </a:r>
          </a:p>
        </p:txBody>
      </p:sp>
      <p:sp>
        <p:nvSpPr>
          <p:cNvPr id="6" name="Content Placeholder 3">
            <a:extLst>
              <a:ext uri="{FF2B5EF4-FFF2-40B4-BE49-F238E27FC236}">
                <a16:creationId xmlns:a16="http://schemas.microsoft.com/office/drawing/2014/main" id="{EE5881E4-35A1-4BC2-87CD-500092966FEC}"/>
              </a:ext>
            </a:extLst>
          </p:cNvPr>
          <p:cNvSpPr>
            <a:spLocks noGrp="1"/>
          </p:cNvSpPr>
          <p:nvPr>
            <p:ph idx="1"/>
          </p:nvPr>
        </p:nvSpPr>
        <p:spPr>
          <a:xfrm>
            <a:off x="415556" y="5142241"/>
            <a:ext cx="8147417" cy="1343030"/>
          </a:xfrm>
        </p:spPr>
        <p:txBody>
          <a:bodyPr/>
          <a:lstStyle/>
          <a:p>
            <a:pPr marL="0" indent="0">
              <a:buNone/>
            </a:pPr>
            <a:r>
              <a:rPr lang="en-US" sz="2400" dirty="0"/>
              <a:t>Pell does not look to an equation engine to determine awarding amounts. The system looks at different areas such as Pell Table, Pell Aggregates, FA Load, etc. to determine the award amount per quarter for the student.</a:t>
            </a:r>
          </a:p>
        </p:txBody>
      </p:sp>
      <p:pic>
        <p:nvPicPr>
          <p:cNvPr id="2" name="Picture 1">
            <a:extLst>
              <a:ext uri="{FF2B5EF4-FFF2-40B4-BE49-F238E27FC236}">
                <a16:creationId xmlns:a16="http://schemas.microsoft.com/office/drawing/2014/main" id="{31DD41E7-E130-4C52-A879-62B4A2E2CB27}"/>
              </a:ext>
            </a:extLst>
          </p:cNvPr>
          <p:cNvPicPr>
            <a:picLocks noChangeAspect="1"/>
          </p:cNvPicPr>
          <p:nvPr/>
        </p:nvPicPr>
        <p:blipFill>
          <a:blip r:embed="rId3"/>
          <a:stretch>
            <a:fillRect/>
          </a:stretch>
        </p:blipFill>
        <p:spPr>
          <a:xfrm>
            <a:off x="877598" y="958519"/>
            <a:ext cx="7223335" cy="4037889"/>
          </a:xfrm>
          <a:prstGeom prst="rect">
            <a:avLst/>
          </a:prstGeom>
          <a:ln>
            <a:solidFill>
              <a:schemeClr val="tx2"/>
            </a:solidFill>
          </a:ln>
        </p:spPr>
      </p:pic>
    </p:spTree>
    <p:extLst>
      <p:ext uri="{BB962C8B-B14F-4D97-AF65-F5344CB8AC3E}">
        <p14:creationId xmlns:p14="http://schemas.microsoft.com/office/powerpoint/2010/main" val="3176385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CBS Packaging</a:t>
            </a:r>
          </a:p>
        </p:txBody>
      </p:sp>
    </p:spTree>
    <p:extLst>
      <p:ext uri="{BB962C8B-B14F-4D97-AF65-F5344CB8AC3E}">
        <p14:creationId xmlns:p14="http://schemas.microsoft.com/office/powerpoint/2010/main" val="205247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184203"/>
            <a:ext cx="8482520" cy="725863"/>
          </a:xfrm>
        </p:spPr>
        <p:txBody>
          <a:bodyPr/>
          <a:lstStyle/>
          <a:p>
            <a:r>
              <a:rPr lang="en-US" dirty="0"/>
              <a:t>CBS Packaging Okay to Pay</a:t>
            </a:r>
          </a:p>
        </p:txBody>
      </p:sp>
      <p:pic>
        <p:nvPicPr>
          <p:cNvPr id="4" name="Picture 3">
            <a:extLst>
              <a:ext uri="{FF2B5EF4-FFF2-40B4-BE49-F238E27FC236}">
                <a16:creationId xmlns:a16="http://schemas.microsoft.com/office/drawing/2014/main" id="{D25A0736-0F69-4760-8758-4268AF1A696D}"/>
              </a:ext>
            </a:extLst>
          </p:cNvPr>
          <p:cNvPicPr>
            <a:picLocks noChangeAspect="1"/>
          </p:cNvPicPr>
          <p:nvPr/>
        </p:nvPicPr>
        <p:blipFill>
          <a:blip r:embed="rId3"/>
          <a:stretch>
            <a:fillRect/>
          </a:stretch>
        </p:blipFill>
        <p:spPr>
          <a:xfrm>
            <a:off x="339358" y="799719"/>
            <a:ext cx="6361920" cy="3195988"/>
          </a:xfrm>
          <a:prstGeom prst="rect">
            <a:avLst/>
          </a:prstGeom>
          <a:ln>
            <a:solidFill>
              <a:schemeClr val="tx2"/>
            </a:solidFill>
          </a:ln>
        </p:spPr>
      </p:pic>
      <p:pic>
        <p:nvPicPr>
          <p:cNvPr id="10" name="Picture 9">
            <a:extLst>
              <a:ext uri="{FF2B5EF4-FFF2-40B4-BE49-F238E27FC236}">
                <a16:creationId xmlns:a16="http://schemas.microsoft.com/office/drawing/2014/main" id="{EEE4A394-42E2-4880-95EB-C0BDDD93DD37}"/>
              </a:ext>
            </a:extLst>
          </p:cNvPr>
          <p:cNvPicPr>
            <a:picLocks noChangeAspect="1"/>
          </p:cNvPicPr>
          <p:nvPr/>
        </p:nvPicPr>
        <p:blipFill>
          <a:blip r:embed="rId4"/>
          <a:stretch>
            <a:fillRect/>
          </a:stretch>
        </p:blipFill>
        <p:spPr>
          <a:xfrm>
            <a:off x="3883010" y="2731409"/>
            <a:ext cx="4938868" cy="3272613"/>
          </a:xfrm>
          <a:prstGeom prst="rect">
            <a:avLst/>
          </a:prstGeom>
          <a:ln>
            <a:solidFill>
              <a:schemeClr val="tx2"/>
            </a:solidFill>
          </a:ln>
        </p:spPr>
      </p:pic>
      <p:sp>
        <p:nvSpPr>
          <p:cNvPr id="11" name="TextBox 2">
            <a:extLst>
              <a:ext uri="{FF2B5EF4-FFF2-40B4-BE49-F238E27FC236}">
                <a16:creationId xmlns:a16="http://schemas.microsoft.com/office/drawing/2014/main" id="{8F71949B-CD27-4BCA-9EBF-E847E76772CB}"/>
              </a:ext>
            </a:extLst>
          </p:cNvPr>
          <p:cNvSpPr txBox="1"/>
          <p:nvPr/>
        </p:nvSpPr>
        <p:spPr>
          <a:xfrm>
            <a:off x="322122" y="4403151"/>
            <a:ext cx="3364053" cy="1200329"/>
          </a:xfrm>
          <a:prstGeom prst="rect">
            <a:avLst/>
          </a:prstGeom>
          <a:ln w="28575">
            <a:solidFill>
              <a:schemeClr val="accent3"/>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dirty="0"/>
              <a:t>CTCFASBSCPY selects students have a CBS eligibility status of ‘Okay to Pay’ so the award action is ‘Offer/Accept’</a:t>
            </a:r>
          </a:p>
        </p:txBody>
      </p:sp>
    </p:spTree>
    <p:extLst>
      <p:ext uri="{BB962C8B-B14F-4D97-AF65-F5344CB8AC3E}">
        <p14:creationId xmlns:p14="http://schemas.microsoft.com/office/powerpoint/2010/main" val="1820609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184203"/>
            <a:ext cx="8482520" cy="725863"/>
          </a:xfrm>
        </p:spPr>
        <p:txBody>
          <a:bodyPr/>
          <a:lstStyle/>
          <a:p>
            <a:r>
              <a:rPr lang="en-US" dirty="0"/>
              <a:t>CBS Packaging okay to award</a:t>
            </a:r>
          </a:p>
        </p:txBody>
      </p:sp>
      <p:sp>
        <p:nvSpPr>
          <p:cNvPr id="11" name="TextBox 2">
            <a:extLst>
              <a:ext uri="{FF2B5EF4-FFF2-40B4-BE49-F238E27FC236}">
                <a16:creationId xmlns:a16="http://schemas.microsoft.com/office/drawing/2014/main" id="{8F71949B-CD27-4BCA-9EBF-E847E76772CB}"/>
              </a:ext>
            </a:extLst>
          </p:cNvPr>
          <p:cNvSpPr txBox="1"/>
          <p:nvPr/>
        </p:nvSpPr>
        <p:spPr>
          <a:xfrm>
            <a:off x="322123" y="4403151"/>
            <a:ext cx="2973528" cy="1477328"/>
          </a:xfrm>
          <a:prstGeom prst="rect">
            <a:avLst/>
          </a:prstGeom>
          <a:ln w="28575">
            <a:solidFill>
              <a:schemeClr val="accent3"/>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dirty="0"/>
              <a:t>CTCFASBSCBAW selects students have a CBS eligibility status of ‘Okay to Award’ so the award action is ‘Offer’</a:t>
            </a:r>
          </a:p>
        </p:txBody>
      </p:sp>
      <p:pic>
        <p:nvPicPr>
          <p:cNvPr id="2" name="Picture 1">
            <a:extLst>
              <a:ext uri="{FF2B5EF4-FFF2-40B4-BE49-F238E27FC236}">
                <a16:creationId xmlns:a16="http://schemas.microsoft.com/office/drawing/2014/main" id="{49103CA6-7B51-41B5-BBA9-6305748C895C}"/>
              </a:ext>
            </a:extLst>
          </p:cNvPr>
          <p:cNvPicPr>
            <a:picLocks noChangeAspect="1"/>
          </p:cNvPicPr>
          <p:nvPr/>
        </p:nvPicPr>
        <p:blipFill>
          <a:blip r:embed="rId3"/>
          <a:stretch>
            <a:fillRect/>
          </a:stretch>
        </p:blipFill>
        <p:spPr>
          <a:xfrm>
            <a:off x="447675" y="862417"/>
            <a:ext cx="6686550" cy="3345944"/>
          </a:xfrm>
          <a:prstGeom prst="rect">
            <a:avLst/>
          </a:prstGeom>
          <a:ln>
            <a:solidFill>
              <a:schemeClr val="tx2"/>
            </a:solidFill>
          </a:ln>
        </p:spPr>
      </p:pic>
      <p:pic>
        <p:nvPicPr>
          <p:cNvPr id="3" name="Picture 2">
            <a:extLst>
              <a:ext uri="{FF2B5EF4-FFF2-40B4-BE49-F238E27FC236}">
                <a16:creationId xmlns:a16="http://schemas.microsoft.com/office/drawing/2014/main" id="{91D0C548-EEB5-4FBD-8940-17249F85B1C1}"/>
              </a:ext>
            </a:extLst>
          </p:cNvPr>
          <p:cNvPicPr>
            <a:picLocks noChangeAspect="1"/>
          </p:cNvPicPr>
          <p:nvPr/>
        </p:nvPicPr>
        <p:blipFill>
          <a:blip r:embed="rId4"/>
          <a:stretch>
            <a:fillRect/>
          </a:stretch>
        </p:blipFill>
        <p:spPr>
          <a:xfrm>
            <a:off x="3421033" y="2944910"/>
            <a:ext cx="5400844" cy="3230070"/>
          </a:xfrm>
          <a:prstGeom prst="rect">
            <a:avLst/>
          </a:prstGeom>
          <a:ln>
            <a:solidFill>
              <a:schemeClr val="tx2"/>
            </a:solidFill>
          </a:ln>
        </p:spPr>
      </p:pic>
    </p:spTree>
    <p:extLst>
      <p:ext uri="{BB962C8B-B14F-4D97-AF65-F5344CB8AC3E}">
        <p14:creationId xmlns:p14="http://schemas.microsoft.com/office/powerpoint/2010/main" val="3660332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184203"/>
            <a:ext cx="8482520" cy="725863"/>
          </a:xfrm>
        </p:spPr>
        <p:txBody>
          <a:bodyPr/>
          <a:lstStyle/>
          <a:p>
            <a:r>
              <a:rPr lang="en-US" dirty="0"/>
              <a:t>CBS award amount equations and WCG Waitlist item-type</a:t>
            </a:r>
          </a:p>
        </p:txBody>
      </p:sp>
      <p:sp>
        <p:nvSpPr>
          <p:cNvPr id="11" name="TextBox 2">
            <a:extLst>
              <a:ext uri="{FF2B5EF4-FFF2-40B4-BE49-F238E27FC236}">
                <a16:creationId xmlns:a16="http://schemas.microsoft.com/office/drawing/2014/main" id="{8F71949B-CD27-4BCA-9EBF-E847E76772CB}"/>
              </a:ext>
            </a:extLst>
          </p:cNvPr>
          <p:cNvSpPr txBox="1"/>
          <p:nvPr/>
        </p:nvSpPr>
        <p:spPr>
          <a:xfrm>
            <a:off x="403596" y="1430815"/>
            <a:ext cx="8336808" cy="1323439"/>
          </a:xfrm>
          <a:prstGeom prst="rect">
            <a:avLst/>
          </a:prstGeom>
          <a:ln w="28575">
            <a:solidFill>
              <a:schemeClr val="accent3"/>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600" dirty="0"/>
              <a:t>All four of the CBS award amount calculating equation engines (CTCFASBACB1, CTCFASBACB2, CTCFASBACB3 &amp; CTCFASBACB4) look for the existence of the WA College Grant Waitlist 91200000100 in your packaging plans.</a:t>
            </a:r>
          </a:p>
          <a:p>
            <a:endParaRPr lang="en-US" sz="1600" dirty="0"/>
          </a:p>
          <a:p>
            <a:r>
              <a:rPr lang="en-US" sz="1600" dirty="0"/>
              <a:t>Please do no delete the WCG Waitlist item-type from your packaging plans.</a:t>
            </a:r>
          </a:p>
        </p:txBody>
      </p:sp>
      <p:pic>
        <p:nvPicPr>
          <p:cNvPr id="4" name="Picture 3">
            <a:extLst>
              <a:ext uri="{FF2B5EF4-FFF2-40B4-BE49-F238E27FC236}">
                <a16:creationId xmlns:a16="http://schemas.microsoft.com/office/drawing/2014/main" id="{83C36E17-6050-4483-8F80-353CA568D561}"/>
              </a:ext>
            </a:extLst>
          </p:cNvPr>
          <p:cNvPicPr>
            <a:picLocks noChangeAspect="1"/>
          </p:cNvPicPr>
          <p:nvPr/>
        </p:nvPicPr>
        <p:blipFill>
          <a:blip r:embed="rId3"/>
          <a:stretch>
            <a:fillRect/>
          </a:stretch>
        </p:blipFill>
        <p:spPr>
          <a:xfrm>
            <a:off x="1175905" y="3030455"/>
            <a:ext cx="6792190" cy="3398793"/>
          </a:xfrm>
          <a:prstGeom prst="rect">
            <a:avLst/>
          </a:prstGeom>
          <a:ln>
            <a:solidFill>
              <a:schemeClr val="tx2"/>
            </a:solidFill>
          </a:ln>
        </p:spPr>
      </p:pic>
    </p:spTree>
    <p:extLst>
      <p:ext uri="{BB962C8B-B14F-4D97-AF65-F5344CB8AC3E}">
        <p14:creationId xmlns:p14="http://schemas.microsoft.com/office/powerpoint/2010/main" val="1152498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184203"/>
            <a:ext cx="8482520" cy="725863"/>
          </a:xfrm>
        </p:spPr>
        <p:txBody>
          <a:bodyPr/>
          <a:lstStyle/>
          <a:p>
            <a:r>
              <a:rPr lang="en-US" dirty="0"/>
              <a:t>CBS award amount equations and BAS students</a:t>
            </a:r>
          </a:p>
        </p:txBody>
      </p:sp>
      <p:sp>
        <p:nvSpPr>
          <p:cNvPr id="11" name="TextBox 2">
            <a:extLst>
              <a:ext uri="{FF2B5EF4-FFF2-40B4-BE49-F238E27FC236}">
                <a16:creationId xmlns:a16="http://schemas.microsoft.com/office/drawing/2014/main" id="{8F71949B-CD27-4BCA-9EBF-E847E76772CB}"/>
              </a:ext>
            </a:extLst>
          </p:cNvPr>
          <p:cNvSpPr txBox="1"/>
          <p:nvPr/>
        </p:nvSpPr>
        <p:spPr>
          <a:xfrm>
            <a:off x="495300" y="1400628"/>
            <a:ext cx="8153403" cy="2308324"/>
          </a:xfrm>
          <a:prstGeom prst="rect">
            <a:avLst/>
          </a:prstGeom>
          <a:ln w="28575">
            <a:solidFill>
              <a:schemeClr val="accent3"/>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dirty="0"/>
              <a:t>All four of the CBS award amount calculating equation engines (CTCFASBACB1, CTCFASBACB2, CTCFASBACB3 &amp; CTCFASBACB4) finds the CBS annual amount for the student and subtracts the WCG amount from it. </a:t>
            </a:r>
          </a:p>
          <a:p>
            <a:endParaRPr lang="en-US" sz="1400" dirty="0"/>
          </a:p>
          <a:p>
            <a:r>
              <a:rPr lang="en-US" sz="1400" dirty="0"/>
              <a:t>Note: For BAS students, the CBS equations engines will not calculate amounts correctly since the CBS Setup table has no BAS Award Amount column.</a:t>
            </a:r>
          </a:p>
          <a:p>
            <a:endParaRPr lang="en-US" sz="1400" dirty="0"/>
          </a:p>
          <a:p>
            <a:r>
              <a:rPr lang="en-US" sz="1400" dirty="0"/>
              <a:t>For example: A BAS student is 60% MFI and CBS eligible. WCG is $7161</a:t>
            </a:r>
          </a:p>
          <a:p>
            <a:endParaRPr lang="en-US" sz="1600" dirty="0"/>
          </a:p>
          <a:p>
            <a:r>
              <a:rPr lang="en-US" sz="1600" dirty="0"/>
              <a:t>CBS is 4966 – 7161 = 2195</a:t>
            </a:r>
          </a:p>
        </p:txBody>
      </p:sp>
      <p:sp>
        <p:nvSpPr>
          <p:cNvPr id="6" name="TextBox 2">
            <a:extLst>
              <a:ext uri="{FF2B5EF4-FFF2-40B4-BE49-F238E27FC236}">
                <a16:creationId xmlns:a16="http://schemas.microsoft.com/office/drawing/2014/main" id="{015548F4-F12A-424B-95EB-68EBBE1A60AB}"/>
              </a:ext>
            </a:extLst>
          </p:cNvPr>
          <p:cNvSpPr txBox="1"/>
          <p:nvPr/>
        </p:nvSpPr>
        <p:spPr>
          <a:xfrm>
            <a:off x="495298" y="3946016"/>
            <a:ext cx="3803845" cy="738664"/>
          </a:xfrm>
          <a:prstGeom prst="rect">
            <a:avLst/>
          </a:prstGeom>
          <a:ln w="28575">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Navigator &gt; </a:t>
            </a:r>
            <a:r>
              <a:rPr lang="en-US" sz="1400" dirty="0"/>
              <a:t>Set Up SACR &gt; Product Related &gt; Financial Aid &gt; CTC Custom &gt; CTC interfaces &gt; WCG Setup</a:t>
            </a:r>
            <a:endParaRPr lang="en-US" sz="1400" dirty="0">
              <a:solidFill>
                <a:schemeClr val="tx1"/>
              </a:solidFill>
            </a:endParaRPr>
          </a:p>
        </p:txBody>
      </p:sp>
      <p:pic>
        <p:nvPicPr>
          <p:cNvPr id="2" name="Picture 1">
            <a:extLst>
              <a:ext uri="{FF2B5EF4-FFF2-40B4-BE49-F238E27FC236}">
                <a16:creationId xmlns:a16="http://schemas.microsoft.com/office/drawing/2014/main" id="{8B2D4256-CA7C-4449-8CA8-883ABBC7B688}"/>
              </a:ext>
            </a:extLst>
          </p:cNvPr>
          <p:cNvPicPr>
            <a:picLocks noChangeAspect="1"/>
          </p:cNvPicPr>
          <p:nvPr/>
        </p:nvPicPr>
        <p:blipFill>
          <a:blip r:embed="rId3"/>
          <a:stretch>
            <a:fillRect/>
          </a:stretch>
        </p:blipFill>
        <p:spPr>
          <a:xfrm>
            <a:off x="733426" y="4779479"/>
            <a:ext cx="3268092" cy="1936850"/>
          </a:xfrm>
          <a:prstGeom prst="rect">
            <a:avLst/>
          </a:prstGeom>
          <a:ln>
            <a:solidFill>
              <a:schemeClr val="tx2"/>
            </a:solidFill>
          </a:ln>
        </p:spPr>
      </p:pic>
      <p:sp>
        <p:nvSpPr>
          <p:cNvPr id="7" name="TextBox 2">
            <a:extLst>
              <a:ext uri="{FF2B5EF4-FFF2-40B4-BE49-F238E27FC236}">
                <a16:creationId xmlns:a16="http://schemas.microsoft.com/office/drawing/2014/main" id="{6001033B-EFC1-4318-8C5C-67A8ABDAC80E}"/>
              </a:ext>
            </a:extLst>
          </p:cNvPr>
          <p:cNvSpPr txBox="1"/>
          <p:nvPr/>
        </p:nvSpPr>
        <p:spPr>
          <a:xfrm>
            <a:off x="4844857" y="3946016"/>
            <a:ext cx="3803845"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Navigator &gt; </a:t>
            </a:r>
            <a:r>
              <a:rPr lang="en-US" sz="1400" dirty="0"/>
              <a:t>Set Up SACR &gt; Product Related &gt; Financial Aid &gt; CTC Custom &gt; CTC interfaces &gt; College Bound Setup</a:t>
            </a:r>
            <a:endParaRPr lang="en-US" sz="1400" dirty="0">
              <a:solidFill>
                <a:schemeClr val="tx1"/>
              </a:solidFill>
            </a:endParaRPr>
          </a:p>
        </p:txBody>
      </p:sp>
      <p:pic>
        <p:nvPicPr>
          <p:cNvPr id="3" name="Picture 2">
            <a:extLst>
              <a:ext uri="{FF2B5EF4-FFF2-40B4-BE49-F238E27FC236}">
                <a16:creationId xmlns:a16="http://schemas.microsoft.com/office/drawing/2014/main" id="{B193DF35-718F-4211-AD05-955F3A345773}"/>
              </a:ext>
            </a:extLst>
          </p:cNvPr>
          <p:cNvPicPr>
            <a:picLocks noChangeAspect="1"/>
          </p:cNvPicPr>
          <p:nvPr/>
        </p:nvPicPr>
        <p:blipFill>
          <a:blip r:embed="rId4"/>
          <a:stretch>
            <a:fillRect/>
          </a:stretch>
        </p:blipFill>
        <p:spPr>
          <a:xfrm>
            <a:off x="5190950" y="4776242"/>
            <a:ext cx="3113078" cy="1937732"/>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1561334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Using CTC_SELCT_NO</a:t>
            </a:r>
          </a:p>
        </p:txBody>
      </p:sp>
    </p:spTree>
    <p:extLst>
      <p:ext uri="{BB962C8B-B14F-4D97-AF65-F5344CB8AC3E}">
        <p14:creationId xmlns:p14="http://schemas.microsoft.com/office/powerpoint/2010/main" val="2068349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6.googleusercontent.com/EPgnMZmcTg8ONBLoZ56WIkpC2CS7wRMA68H46SRs-0923XDFd-NcRbyxnkgSI0XKz0QJoSLdo1sBkHgthFp7l3mXzEeU2jjRZWuGwV4okDhdM85jVtvlnvOqQEvFFh7QsdvleV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75" y="1866818"/>
            <a:ext cx="8601075" cy="454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491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184203"/>
            <a:ext cx="8482520" cy="725863"/>
          </a:xfrm>
        </p:spPr>
        <p:txBody>
          <a:bodyPr/>
          <a:lstStyle/>
          <a:p>
            <a:r>
              <a:rPr lang="en-US" dirty="0"/>
              <a:t>Using CTC_SELCT_NO</a:t>
            </a:r>
          </a:p>
        </p:txBody>
      </p:sp>
      <p:sp>
        <p:nvSpPr>
          <p:cNvPr id="3" name="Content Placeholder 3"/>
          <p:cNvSpPr>
            <a:spLocks noGrp="1"/>
          </p:cNvSpPr>
          <p:nvPr>
            <p:ph idx="1"/>
          </p:nvPr>
        </p:nvSpPr>
        <p:spPr>
          <a:xfrm>
            <a:off x="394888" y="5047410"/>
            <a:ext cx="8354223" cy="957918"/>
          </a:xfrm>
          <a:ln>
            <a:noFill/>
          </a:ln>
        </p:spPr>
        <p:txBody>
          <a:bodyPr/>
          <a:lstStyle/>
          <a:p>
            <a:r>
              <a:rPr lang="en-US" sz="1600" dirty="0"/>
              <a:t>Once the item-type reaches its defined budget limits set up on the Fiscal Item Types page (Set Up SACR &gt; Product Related &gt; Financial Aid &gt; Awards &gt; Fiscal Item Types), the packaging plan will no longer award that item-type</a:t>
            </a:r>
          </a:p>
          <a:p>
            <a:r>
              <a:rPr lang="en-US" sz="1600" dirty="0"/>
              <a:t>If you no longer want an item-type to package on a specific packaging plan to save funds for other packaging plans, add a new effective dated row of today then select </a:t>
            </a:r>
            <a:r>
              <a:rPr lang="en-US" sz="1600" b="1" dirty="0"/>
              <a:t>CTC_SELECT_NO </a:t>
            </a:r>
            <a:r>
              <a:rPr lang="en-US" sz="1600" dirty="0"/>
              <a:t>for the </a:t>
            </a:r>
            <a:r>
              <a:rPr lang="en-US" sz="1600" i="1" dirty="0"/>
              <a:t>Selection Criteria </a:t>
            </a:r>
            <a:r>
              <a:rPr lang="en-US" sz="1600" dirty="0"/>
              <a:t>instead of deleting the item-type from the packaging plan</a:t>
            </a:r>
          </a:p>
          <a:p>
            <a:pPr marL="0" indent="0">
              <a:buNone/>
            </a:pPr>
            <a:endParaRPr lang="en-US" sz="1800" dirty="0"/>
          </a:p>
          <a:p>
            <a:endParaRPr lang="en-US" dirty="0"/>
          </a:p>
        </p:txBody>
      </p:sp>
      <p:sp>
        <p:nvSpPr>
          <p:cNvPr id="6" name="TextBox 2">
            <a:extLst>
              <a:ext uri="{FF2B5EF4-FFF2-40B4-BE49-F238E27FC236}">
                <a16:creationId xmlns:a16="http://schemas.microsoft.com/office/drawing/2014/main" id="{1674DF73-7323-4E1B-8852-C61BD1F78509}"/>
              </a:ext>
            </a:extLst>
          </p:cNvPr>
          <p:cNvSpPr txBox="1"/>
          <p:nvPr/>
        </p:nvSpPr>
        <p:spPr>
          <a:xfrm>
            <a:off x="627962" y="948324"/>
            <a:ext cx="7792138" cy="30777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Navigator &gt; Set Up SACR &gt; Product Related &gt; Financial Aid &gt; Awards &gt; Packaging Plan</a:t>
            </a:r>
          </a:p>
        </p:txBody>
      </p:sp>
      <p:pic>
        <p:nvPicPr>
          <p:cNvPr id="2" name="Picture 1">
            <a:extLst>
              <a:ext uri="{FF2B5EF4-FFF2-40B4-BE49-F238E27FC236}">
                <a16:creationId xmlns:a16="http://schemas.microsoft.com/office/drawing/2014/main" id="{3D303479-339C-45B6-B375-5D54AFBC535D}"/>
              </a:ext>
            </a:extLst>
          </p:cNvPr>
          <p:cNvPicPr>
            <a:picLocks noChangeAspect="1"/>
          </p:cNvPicPr>
          <p:nvPr/>
        </p:nvPicPr>
        <p:blipFill>
          <a:blip r:embed="rId3"/>
          <a:stretch>
            <a:fillRect/>
          </a:stretch>
        </p:blipFill>
        <p:spPr>
          <a:xfrm>
            <a:off x="1200660" y="1450006"/>
            <a:ext cx="6742680" cy="3403499"/>
          </a:xfrm>
          <a:prstGeom prst="rect">
            <a:avLst/>
          </a:prstGeom>
          <a:ln>
            <a:solidFill>
              <a:schemeClr val="tx2"/>
            </a:solidFill>
          </a:ln>
        </p:spPr>
      </p:pic>
    </p:spTree>
    <p:extLst>
      <p:ext uri="{BB962C8B-B14F-4D97-AF65-F5344CB8AC3E}">
        <p14:creationId xmlns:p14="http://schemas.microsoft.com/office/powerpoint/2010/main" val="1488075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184203"/>
            <a:ext cx="8482520" cy="725863"/>
          </a:xfrm>
        </p:spPr>
        <p:txBody>
          <a:bodyPr/>
          <a:lstStyle/>
          <a:p>
            <a:r>
              <a:rPr lang="en-US" dirty="0"/>
              <a:t>Fiscal item types page</a:t>
            </a:r>
          </a:p>
        </p:txBody>
      </p:sp>
      <p:sp>
        <p:nvSpPr>
          <p:cNvPr id="3" name="Content Placeholder 3"/>
          <p:cNvSpPr>
            <a:spLocks noGrp="1"/>
          </p:cNvSpPr>
          <p:nvPr>
            <p:ph idx="1"/>
          </p:nvPr>
        </p:nvSpPr>
        <p:spPr>
          <a:xfrm>
            <a:off x="403506" y="5430717"/>
            <a:ext cx="8354223" cy="957918"/>
          </a:xfrm>
          <a:ln>
            <a:noFill/>
          </a:ln>
        </p:spPr>
        <p:txBody>
          <a:bodyPr/>
          <a:lstStyle/>
          <a:p>
            <a:pPr marL="0" indent="0">
              <a:buNone/>
            </a:pPr>
            <a:r>
              <a:rPr lang="en-US" sz="1600" dirty="0"/>
              <a:t>You can increase and decrease the Offer, Accept and Disbursements amounts as necessary in real time. There is no effective date on this page.</a:t>
            </a:r>
            <a:endParaRPr lang="en-US" sz="1800" dirty="0"/>
          </a:p>
        </p:txBody>
      </p:sp>
      <p:sp>
        <p:nvSpPr>
          <p:cNvPr id="6" name="TextBox 2">
            <a:extLst>
              <a:ext uri="{FF2B5EF4-FFF2-40B4-BE49-F238E27FC236}">
                <a16:creationId xmlns:a16="http://schemas.microsoft.com/office/drawing/2014/main" id="{1674DF73-7323-4E1B-8852-C61BD1F78509}"/>
              </a:ext>
            </a:extLst>
          </p:cNvPr>
          <p:cNvSpPr txBox="1"/>
          <p:nvPr/>
        </p:nvSpPr>
        <p:spPr>
          <a:xfrm>
            <a:off x="627962" y="948324"/>
            <a:ext cx="7792138" cy="30777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Navigator &gt; Set Up SACR &gt; Product Related &gt; Financial Aid &gt; Awards &gt; Fiscal Item Types</a:t>
            </a:r>
          </a:p>
        </p:txBody>
      </p:sp>
      <p:pic>
        <p:nvPicPr>
          <p:cNvPr id="4" name="Picture 3">
            <a:extLst>
              <a:ext uri="{FF2B5EF4-FFF2-40B4-BE49-F238E27FC236}">
                <a16:creationId xmlns:a16="http://schemas.microsoft.com/office/drawing/2014/main" id="{FE230AB7-71C9-43AE-9A76-DAA307B0489D}"/>
              </a:ext>
            </a:extLst>
          </p:cNvPr>
          <p:cNvPicPr>
            <a:picLocks noChangeAspect="1"/>
          </p:cNvPicPr>
          <p:nvPr/>
        </p:nvPicPr>
        <p:blipFill>
          <a:blip r:embed="rId3"/>
          <a:stretch>
            <a:fillRect/>
          </a:stretch>
        </p:blipFill>
        <p:spPr>
          <a:xfrm>
            <a:off x="1042682" y="1530416"/>
            <a:ext cx="6962698" cy="3625985"/>
          </a:xfrm>
          <a:prstGeom prst="rect">
            <a:avLst/>
          </a:prstGeom>
          <a:ln>
            <a:solidFill>
              <a:schemeClr val="tx2"/>
            </a:solidFill>
          </a:ln>
        </p:spPr>
      </p:pic>
    </p:spTree>
    <p:extLst>
      <p:ext uri="{BB962C8B-B14F-4D97-AF65-F5344CB8AC3E}">
        <p14:creationId xmlns:p14="http://schemas.microsoft.com/office/powerpoint/2010/main" val="1526301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Repackaging Plans</a:t>
            </a:r>
          </a:p>
        </p:txBody>
      </p:sp>
    </p:spTree>
    <p:extLst>
      <p:ext uri="{BB962C8B-B14F-4D97-AF65-F5344CB8AC3E}">
        <p14:creationId xmlns:p14="http://schemas.microsoft.com/office/powerpoint/2010/main" val="1999683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184203"/>
            <a:ext cx="8482520" cy="725863"/>
          </a:xfrm>
        </p:spPr>
        <p:txBody>
          <a:bodyPr/>
          <a:lstStyle/>
          <a:p>
            <a:r>
              <a:rPr lang="en-US" dirty="0"/>
              <a:t>repackaging plans</a:t>
            </a:r>
          </a:p>
        </p:txBody>
      </p:sp>
      <p:sp>
        <p:nvSpPr>
          <p:cNvPr id="3" name="Content Placeholder 3"/>
          <p:cNvSpPr>
            <a:spLocks noGrp="1"/>
          </p:cNvSpPr>
          <p:nvPr>
            <p:ph idx="1"/>
          </p:nvPr>
        </p:nvSpPr>
        <p:spPr>
          <a:xfrm>
            <a:off x="618327" y="5471188"/>
            <a:ext cx="7907345" cy="805788"/>
          </a:xfrm>
          <a:ln>
            <a:noFill/>
          </a:ln>
        </p:spPr>
        <p:txBody>
          <a:bodyPr/>
          <a:lstStyle/>
          <a:p>
            <a:r>
              <a:rPr lang="en-US" sz="1600" dirty="0"/>
              <a:t>Institution and Aid Year specific</a:t>
            </a:r>
          </a:p>
          <a:p>
            <a:r>
              <a:rPr lang="en-US" sz="1600" dirty="0"/>
              <a:t>The only repackaging plans SBCTC set up for all colleges are related to DL Sub/Unsub</a:t>
            </a:r>
          </a:p>
          <a:p>
            <a:pPr marL="0" indent="0">
              <a:buNone/>
            </a:pPr>
            <a:endParaRPr lang="en-US" sz="1800" dirty="0"/>
          </a:p>
          <a:p>
            <a:endParaRPr lang="en-US" dirty="0"/>
          </a:p>
        </p:txBody>
      </p:sp>
      <p:sp>
        <p:nvSpPr>
          <p:cNvPr id="6" name="TextBox 2">
            <a:extLst>
              <a:ext uri="{FF2B5EF4-FFF2-40B4-BE49-F238E27FC236}">
                <a16:creationId xmlns:a16="http://schemas.microsoft.com/office/drawing/2014/main" id="{1674DF73-7323-4E1B-8852-C61BD1F78509}"/>
              </a:ext>
            </a:extLst>
          </p:cNvPr>
          <p:cNvSpPr txBox="1"/>
          <p:nvPr/>
        </p:nvSpPr>
        <p:spPr>
          <a:xfrm>
            <a:off x="627962" y="948324"/>
            <a:ext cx="7792138" cy="30777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Navigator &gt; Set Up SACR &gt; Product Related &gt; Financial Aid &gt; Awards &gt; Repackaging Plan</a:t>
            </a:r>
          </a:p>
        </p:txBody>
      </p:sp>
      <p:pic>
        <p:nvPicPr>
          <p:cNvPr id="7" name="Picture 6">
            <a:extLst>
              <a:ext uri="{FF2B5EF4-FFF2-40B4-BE49-F238E27FC236}">
                <a16:creationId xmlns:a16="http://schemas.microsoft.com/office/drawing/2014/main" id="{86005994-6800-4E1F-B912-3E34C7E6D577}"/>
              </a:ext>
            </a:extLst>
          </p:cNvPr>
          <p:cNvPicPr>
            <a:picLocks noChangeAspect="1"/>
          </p:cNvPicPr>
          <p:nvPr/>
        </p:nvPicPr>
        <p:blipFill>
          <a:blip r:embed="rId3"/>
          <a:stretch>
            <a:fillRect/>
          </a:stretch>
        </p:blipFill>
        <p:spPr>
          <a:xfrm>
            <a:off x="627963" y="1473976"/>
            <a:ext cx="7125388" cy="3843959"/>
          </a:xfrm>
          <a:prstGeom prst="rect">
            <a:avLst/>
          </a:prstGeom>
          <a:ln>
            <a:solidFill>
              <a:schemeClr val="tx2"/>
            </a:solidFill>
          </a:ln>
        </p:spPr>
      </p:pic>
      <p:sp>
        <p:nvSpPr>
          <p:cNvPr id="9" name="TextBox 2">
            <a:extLst>
              <a:ext uri="{FF2B5EF4-FFF2-40B4-BE49-F238E27FC236}">
                <a16:creationId xmlns:a16="http://schemas.microsoft.com/office/drawing/2014/main" id="{91762563-90D4-4A27-997C-76A63B6C6DD0}"/>
              </a:ext>
            </a:extLst>
          </p:cNvPr>
          <p:cNvSpPr txBox="1"/>
          <p:nvPr/>
        </p:nvSpPr>
        <p:spPr>
          <a:xfrm>
            <a:off x="5523230" y="2159592"/>
            <a:ext cx="3155774" cy="1477328"/>
          </a:xfrm>
          <a:prstGeom prst="rect">
            <a:avLst/>
          </a:prstGeom>
          <a:ln w="28575">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dirty="0"/>
              <a:t>If you would like to learn more about repackaging plans, here is the link</a:t>
            </a:r>
            <a:endParaRPr lang="en-US" dirty="0">
              <a:hlinkClick r:id="" action="ppaction://noaction"/>
            </a:endParaRPr>
          </a:p>
          <a:p>
            <a:r>
              <a:rPr lang="en-US" dirty="0">
                <a:hlinkClick r:id="" action="ppaction://noaction"/>
              </a:rPr>
              <a:t>Setting Up a Repackaging Plan (oracle.com)</a:t>
            </a:r>
            <a:endParaRPr lang="en-US" i="1" dirty="0"/>
          </a:p>
        </p:txBody>
      </p:sp>
    </p:spTree>
    <p:extLst>
      <p:ext uri="{BB962C8B-B14F-4D97-AF65-F5344CB8AC3E}">
        <p14:creationId xmlns:p14="http://schemas.microsoft.com/office/powerpoint/2010/main" val="2730433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245136"/>
            <a:ext cx="8336975" cy="797070"/>
          </a:xfrm>
        </p:spPr>
        <p:txBody>
          <a:bodyPr/>
          <a:lstStyle/>
          <a:p>
            <a:r>
              <a:rPr lang="en-US" dirty="0"/>
              <a:t>Outcomes</a:t>
            </a:r>
          </a:p>
        </p:txBody>
      </p:sp>
      <p:sp>
        <p:nvSpPr>
          <p:cNvPr id="6" name="Content Placeholder 5"/>
          <p:cNvSpPr>
            <a:spLocks noGrp="1"/>
          </p:cNvSpPr>
          <p:nvPr>
            <p:ph idx="1"/>
          </p:nvPr>
        </p:nvSpPr>
        <p:spPr>
          <a:xfrm>
            <a:off x="536860" y="1815140"/>
            <a:ext cx="8336975" cy="4129995"/>
          </a:xfrm>
        </p:spPr>
        <p:txBody>
          <a:bodyPr/>
          <a:lstStyle/>
          <a:p>
            <a:pPr marL="0" indent="0">
              <a:buNone/>
            </a:pPr>
            <a:r>
              <a:rPr lang="en-US" dirty="0"/>
              <a:t>At training completion, you should be able to:</a:t>
            </a:r>
          </a:p>
          <a:p>
            <a:endParaRPr lang="en-US" sz="2400" dirty="0"/>
          </a:p>
          <a:p>
            <a:r>
              <a:rPr lang="en-US" sz="2400" dirty="0"/>
              <a:t>Understand packaging plans and repackaging plans</a:t>
            </a:r>
          </a:p>
          <a:p>
            <a:r>
              <a:rPr lang="en-US" sz="2400" dirty="0"/>
              <a:t>Update your packaging and repackaging plans</a:t>
            </a:r>
          </a:p>
          <a:p>
            <a:r>
              <a:rPr lang="en-US" sz="2400" dirty="0"/>
              <a:t>Understand what to watch out for with CBS packaging</a:t>
            </a:r>
          </a:p>
          <a:p>
            <a:r>
              <a:rPr lang="en-US" sz="2400" dirty="0"/>
              <a:t>Understand how to use CTC_SELCT_NO</a:t>
            </a:r>
            <a:endParaRPr lang="en-US" sz="2000" dirty="0"/>
          </a:p>
        </p:txBody>
      </p:sp>
    </p:spTree>
    <p:custDataLst>
      <p:tags r:id="rId1"/>
    </p:custDataLst>
    <p:extLst>
      <p:ext uri="{BB962C8B-B14F-4D97-AF65-F5344CB8AC3E}">
        <p14:creationId xmlns:p14="http://schemas.microsoft.com/office/powerpoint/2010/main" val="255087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6130"/>
            <a:ext cx="7886700" cy="611619"/>
          </a:xfrm>
        </p:spPr>
        <p:txBody>
          <a:bodyPr/>
          <a:lstStyle/>
          <a:p>
            <a:r>
              <a:rPr lang="en-US" dirty="0"/>
              <a:t>Congratulations!  </a:t>
            </a:r>
          </a:p>
        </p:txBody>
      </p:sp>
      <p:sp>
        <p:nvSpPr>
          <p:cNvPr id="3" name="Text Placeholder 2"/>
          <p:cNvSpPr>
            <a:spLocks noGrp="1"/>
          </p:cNvSpPr>
          <p:nvPr>
            <p:ph type="body" sz="quarter" idx="10"/>
          </p:nvPr>
        </p:nvSpPr>
        <p:spPr>
          <a:xfrm>
            <a:off x="628650" y="2017337"/>
            <a:ext cx="7886700" cy="3676886"/>
          </a:xfrm>
        </p:spPr>
        <p:txBody>
          <a:bodyPr/>
          <a:lstStyle/>
          <a:p>
            <a:r>
              <a:rPr lang="en-US" dirty="0"/>
              <a:t>Just in Time Packaging Plans Training complete! </a:t>
            </a:r>
          </a:p>
          <a:p>
            <a:r>
              <a:rPr lang="en-US" dirty="0"/>
              <a:t>Join us for the Drop in Q&amp;A Follow Up Session </a:t>
            </a:r>
          </a:p>
          <a:p>
            <a:r>
              <a:rPr lang="en-US" dirty="0"/>
              <a:t>Please review the videos and additional resources in your canvas course material </a:t>
            </a:r>
          </a:p>
          <a:p>
            <a:r>
              <a:rPr lang="en-US" dirty="0"/>
              <a:t>Thank you for your participation today!</a:t>
            </a:r>
          </a:p>
        </p:txBody>
      </p:sp>
    </p:spTree>
    <p:custDataLst>
      <p:tags r:id="rId1"/>
    </p:custDataLst>
    <p:extLst>
      <p:ext uri="{BB962C8B-B14F-4D97-AF65-F5344CB8AC3E}">
        <p14:creationId xmlns:p14="http://schemas.microsoft.com/office/powerpoint/2010/main" val="418828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2561" y="1146931"/>
            <a:ext cx="8534403" cy="719850"/>
          </a:xfrm>
        </p:spPr>
        <p:txBody>
          <a:bodyPr/>
          <a:lstStyle/>
          <a:p>
            <a:r>
              <a:rPr lang="en-US" dirty="0"/>
              <a:t>Logistics and Agenda</a:t>
            </a:r>
          </a:p>
        </p:txBody>
      </p:sp>
      <p:graphicFrame>
        <p:nvGraphicFramePr>
          <p:cNvPr id="9" name="Content Placeholder 5"/>
          <p:cNvGraphicFramePr>
            <a:graphicFrameLocks noGrp="1"/>
          </p:cNvGraphicFramePr>
          <p:nvPr>
            <p:ph sz="half" idx="2"/>
            <p:extLst>
              <p:ext uri="{D42A27DB-BD31-4B8C-83A1-F6EECF244321}">
                <p14:modId xmlns:p14="http://schemas.microsoft.com/office/powerpoint/2010/main" val="177614823"/>
              </p:ext>
            </p:extLst>
          </p:nvPr>
        </p:nvGraphicFramePr>
        <p:xfrm>
          <a:off x="422561" y="1744532"/>
          <a:ext cx="5195925" cy="2560320"/>
        </p:xfrm>
        <a:graphic>
          <a:graphicData uri="http://schemas.openxmlformats.org/drawingml/2006/table">
            <a:tbl>
              <a:tblPr firstRow="1" bandRow="1">
                <a:tableStyleId>{21E4AEA4-8DFA-4A89-87EB-49C32662AFE0}</a:tableStyleId>
              </a:tblPr>
              <a:tblGrid>
                <a:gridCol w="2028307">
                  <a:extLst>
                    <a:ext uri="{9D8B030D-6E8A-4147-A177-3AD203B41FA5}">
                      <a16:colId xmlns:a16="http://schemas.microsoft.com/office/drawing/2014/main" val="417772972"/>
                    </a:ext>
                  </a:extLst>
                </a:gridCol>
                <a:gridCol w="3167618">
                  <a:extLst>
                    <a:ext uri="{9D8B030D-6E8A-4147-A177-3AD203B41FA5}">
                      <a16:colId xmlns:a16="http://schemas.microsoft.com/office/drawing/2014/main" val="3415988646"/>
                    </a:ext>
                  </a:extLst>
                </a:gridCol>
              </a:tblGrid>
              <a:tr h="341314">
                <a:tc>
                  <a:txBody>
                    <a:bodyPr/>
                    <a:lstStyle/>
                    <a:p>
                      <a:r>
                        <a:rPr lang="en-US" dirty="0"/>
                        <a:t>Times</a:t>
                      </a:r>
                    </a:p>
                  </a:txBody>
                  <a:tcPr/>
                </a:tc>
                <a:tc>
                  <a:txBody>
                    <a:bodyPr/>
                    <a:lstStyle/>
                    <a:p>
                      <a:r>
                        <a:rPr lang="en-US" dirty="0"/>
                        <a:t>Activity</a:t>
                      </a:r>
                    </a:p>
                  </a:txBody>
                  <a:tcPr/>
                </a:tc>
                <a:extLst>
                  <a:ext uri="{0D108BD9-81ED-4DB2-BD59-A6C34878D82A}">
                    <a16:rowId xmlns:a16="http://schemas.microsoft.com/office/drawing/2014/main" val="853227883"/>
                  </a:ext>
                </a:extLst>
              </a:tr>
              <a:tr h="341314">
                <a:tc>
                  <a:txBody>
                    <a:bodyPr/>
                    <a:lstStyle/>
                    <a:p>
                      <a:pPr algn="l"/>
                      <a:r>
                        <a:rPr lang="en-US" dirty="0"/>
                        <a:t>9:00 – 9:10</a:t>
                      </a:r>
                    </a:p>
                  </a:txBody>
                  <a:tcPr/>
                </a:tc>
                <a:tc>
                  <a:txBody>
                    <a:bodyPr/>
                    <a:lstStyle/>
                    <a:p>
                      <a:r>
                        <a:rPr lang="en-US" baseline="0" dirty="0"/>
                        <a:t>Greet/Attendance/Objectives</a:t>
                      </a:r>
                      <a:endParaRPr lang="en-US" dirty="0"/>
                    </a:p>
                  </a:txBody>
                  <a:tcPr/>
                </a:tc>
                <a:extLst>
                  <a:ext uri="{0D108BD9-81ED-4DB2-BD59-A6C34878D82A}">
                    <a16:rowId xmlns:a16="http://schemas.microsoft.com/office/drawing/2014/main" val="1019039985"/>
                  </a:ext>
                </a:extLst>
              </a:tr>
              <a:tr h="341314">
                <a:tc>
                  <a:txBody>
                    <a:bodyPr/>
                    <a:lstStyle/>
                    <a:p>
                      <a:pPr algn="l"/>
                      <a:r>
                        <a:rPr lang="en-US" dirty="0"/>
                        <a:t>9:10</a:t>
                      </a:r>
                      <a:r>
                        <a:rPr lang="en-US" baseline="0" dirty="0"/>
                        <a:t> – 10:10</a:t>
                      </a:r>
                      <a:endParaRPr lang="en-US" dirty="0"/>
                    </a:p>
                  </a:txBody>
                  <a:tcPr/>
                </a:tc>
                <a:tc>
                  <a:txBody>
                    <a:bodyPr/>
                    <a:lstStyle/>
                    <a:p>
                      <a:r>
                        <a:rPr lang="en-US" dirty="0"/>
                        <a:t>Packaging Plans</a:t>
                      </a:r>
                    </a:p>
                  </a:txBody>
                  <a:tcPr/>
                </a:tc>
                <a:extLst>
                  <a:ext uri="{0D108BD9-81ED-4DB2-BD59-A6C34878D82A}">
                    <a16:rowId xmlns:a16="http://schemas.microsoft.com/office/drawing/2014/main" val="3967220088"/>
                  </a:ext>
                </a:extLst>
              </a:tr>
              <a:tr h="341314">
                <a:tc>
                  <a:txBody>
                    <a:bodyPr/>
                    <a:lstStyle/>
                    <a:p>
                      <a:pPr algn="l"/>
                      <a:r>
                        <a:rPr lang="en-US" dirty="0"/>
                        <a:t>10:10</a:t>
                      </a:r>
                      <a:r>
                        <a:rPr lang="en-US" baseline="0" dirty="0"/>
                        <a:t> – 10:25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CBS Packaging</a:t>
                      </a:r>
                    </a:p>
                  </a:txBody>
                  <a:tcPr/>
                </a:tc>
                <a:extLst>
                  <a:ext uri="{0D108BD9-81ED-4DB2-BD59-A6C34878D82A}">
                    <a16:rowId xmlns:a16="http://schemas.microsoft.com/office/drawing/2014/main" val="2417426293"/>
                  </a:ext>
                </a:extLst>
              </a:tr>
              <a:tr h="341314">
                <a:tc>
                  <a:txBody>
                    <a:bodyPr/>
                    <a:lstStyle/>
                    <a:p>
                      <a:pPr algn="l"/>
                      <a:r>
                        <a:rPr lang="en-US"/>
                        <a:t>10:25– 10:35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a:t>
                      </a:r>
                      <a:r>
                        <a:rPr lang="en-US" sz="1800" b="0" dirty="0"/>
                        <a:t>CTC_SELCT_NO</a:t>
                      </a:r>
                      <a:endParaRPr lang="en-US" b="0" dirty="0"/>
                    </a:p>
                  </a:txBody>
                  <a:tcPr/>
                </a:tc>
                <a:extLst>
                  <a:ext uri="{0D108BD9-81ED-4DB2-BD59-A6C34878D82A}">
                    <a16:rowId xmlns:a16="http://schemas.microsoft.com/office/drawing/2014/main" val="2463094706"/>
                  </a:ext>
                </a:extLst>
              </a:tr>
              <a:tr h="341314">
                <a:tc>
                  <a:txBody>
                    <a:bodyPr/>
                    <a:lstStyle/>
                    <a:p>
                      <a:pPr algn="l"/>
                      <a:r>
                        <a:rPr lang="en-US" dirty="0"/>
                        <a:t>10:35 – 10:45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Repackaging Plans</a:t>
                      </a:r>
                    </a:p>
                  </a:txBody>
                  <a:tcPr/>
                </a:tc>
                <a:extLst>
                  <a:ext uri="{0D108BD9-81ED-4DB2-BD59-A6C34878D82A}">
                    <a16:rowId xmlns:a16="http://schemas.microsoft.com/office/drawing/2014/main" val="3712208917"/>
                  </a:ext>
                </a:extLst>
              </a:tr>
              <a:tr h="341314">
                <a:tc>
                  <a:txBody>
                    <a:bodyPr/>
                    <a:lstStyle/>
                    <a:p>
                      <a:pPr algn="l"/>
                      <a:r>
                        <a:rPr lang="en-US" dirty="0"/>
                        <a:t>10:45 – 11:00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Session</a:t>
                      </a:r>
                      <a:r>
                        <a:rPr lang="en-US" baseline="0" dirty="0"/>
                        <a:t> Wrap-Up/ Q&amp;A</a:t>
                      </a:r>
                      <a:endParaRPr lang="en-US" dirty="0"/>
                    </a:p>
                  </a:txBody>
                  <a:tcPr/>
                </a:tc>
                <a:extLst>
                  <a:ext uri="{0D108BD9-81ED-4DB2-BD59-A6C34878D82A}">
                    <a16:rowId xmlns:a16="http://schemas.microsoft.com/office/drawing/2014/main" val="1784951549"/>
                  </a:ext>
                </a:extLst>
              </a:tr>
            </a:tbl>
          </a:graphicData>
        </a:graphic>
      </p:graphicFrame>
    </p:spTree>
    <p:extLst>
      <p:ext uri="{BB962C8B-B14F-4D97-AF65-F5344CB8AC3E}">
        <p14:creationId xmlns:p14="http://schemas.microsoft.com/office/powerpoint/2010/main" val="512763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30" y="1370909"/>
            <a:ext cx="7971806" cy="674586"/>
          </a:xfrm>
        </p:spPr>
        <p:txBody>
          <a:bodyPr/>
          <a:lstStyle/>
          <a:p>
            <a:pPr algn="ctr"/>
            <a:r>
              <a:rPr lang="en-US" dirty="0"/>
              <a:t>ground rules</a:t>
            </a:r>
          </a:p>
        </p:txBody>
      </p:sp>
      <p:sp>
        <p:nvSpPr>
          <p:cNvPr id="3" name="Content Placeholder 2"/>
          <p:cNvSpPr>
            <a:spLocks noGrp="1"/>
          </p:cNvSpPr>
          <p:nvPr>
            <p:ph idx="1"/>
          </p:nvPr>
        </p:nvSpPr>
        <p:spPr>
          <a:xfrm>
            <a:off x="625930" y="2097595"/>
            <a:ext cx="8247905" cy="4193463"/>
          </a:xfrm>
        </p:spPr>
        <p:txBody>
          <a:bodyPr/>
          <a:lstStyle/>
          <a:p>
            <a:pPr marL="463550" indent="-463550">
              <a:buFont typeface="Wingdings" panose="05000000000000000000" pitchFamily="2" charset="2"/>
              <a:buChar char="ü"/>
              <a:defRPr/>
            </a:pPr>
            <a:r>
              <a:rPr lang="en-US" dirty="0"/>
              <a:t>Be ready to participate</a:t>
            </a:r>
          </a:p>
          <a:p>
            <a:pPr marL="463550" indent="-463550">
              <a:buFont typeface="Wingdings" panose="05000000000000000000" pitchFamily="2" charset="2"/>
              <a:buChar char="ü"/>
              <a:defRPr/>
            </a:pPr>
            <a:r>
              <a:rPr lang="en-US" dirty="0"/>
              <a:t>Remove external distractions</a:t>
            </a:r>
          </a:p>
          <a:p>
            <a:pPr marL="463550" indent="-463550">
              <a:buFont typeface="Wingdings" panose="05000000000000000000" pitchFamily="2" charset="2"/>
              <a:buChar char="ü"/>
              <a:defRPr/>
            </a:pPr>
            <a:r>
              <a:rPr lang="en-US" dirty="0"/>
              <a:t>Mute your line when not speaking</a:t>
            </a:r>
          </a:p>
          <a:p>
            <a:pPr marL="920750" lvl="2" indent="-463550">
              <a:buFont typeface="Wingdings" panose="05000000000000000000" pitchFamily="2" charset="2"/>
              <a:buChar char="§"/>
              <a:defRPr/>
            </a:pPr>
            <a:r>
              <a:rPr lang="en-US" sz="2400" b="1" i="1" dirty="0">
                <a:solidFill>
                  <a:schemeClr val="accent5">
                    <a:lumMod val="50000"/>
                  </a:schemeClr>
                </a:solidFill>
              </a:rPr>
              <a:t>Do NOT place Webex line on hold.  Use Mute.</a:t>
            </a:r>
          </a:p>
          <a:p>
            <a:pPr marL="920750" lvl="2" indent="-463550">
              <a:buFont typeface="Wingdings" panose="05000000000000000000" pitchFamily="2" charset="2"/>
              <a:buChar char="§"/>
              <a:defRPr/>
            </a:pPr>
            <a:r>
              <a:rPr lang="en-US" sz="2400" b="1" i="1" dirty="0">
                <a:solidFill>
                  <a:schemeClr val="accent5">
                    <a:lumMod val="50000"/>
                  </a:schemeClr>
                </a:solidFill>
              </a:rPr>
              <a:t>Please leave your line on Mute unless you are speaking</a:t>
            </a:r>
          </a:p>
          <a:p>
            <a:pPr marL="920750" lvl="2" indent="-463550">
              <a:buFont typeface="Wingdings" panose="05000000000000000000" pitchFamily="2" charset="2"/>
              <a:buChar char="§"/>
              <a:defRPr/>
            </a:pPr>
            <a:r>
              <a:rPr lang="en-US" sz="2400" b="1" i="1" dirty="0">
                <a:solidFill>
                  <a:srgbClr val="C00000"/>
                </a:solidFill>
              </a:rPr>
              <a:t>Sessions are being recorded </a:t>
            </a:r>
          </a:p>
          <a:p>
            <a:pPr marL="463550" indent="-463550">
              <a:buFont typeface="Wingdings" panose="05000000000000000000" pitchFamily="2" charset="2"/>
              <a:buChar char="ü"/>
              <a:defRPr/>
            </a:pPr>
            <a:r>
              <a:rPr lang="en-US" dirty="0"/>
              <a:t>Allow your peers to complete their thoughts before beginning yours </a:t>
            </a:r>
          </a:p>
        </p:txBody>
      </p:sp>
    </p:spTree>
    <p:extLst>
      <p:ext uri="{BB962C8B-B14F-4D97-AF65-F5344CB8AC3E}">
        <p14:creationId xmlns:p14="http://schemas.microsoft.com/office/powerpoint/2010/main" val="328986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58" y="1171564"/>
            <a:ext cx="8336975" cy="797070"/>
          </a:xfrm>
        </p:spPr>
        <p:txBody>
          <a:bodyPr/>
          <a:lstStyle/>
          <a:p>
            <a:r>
              <a:rPr lang="en-US" dirty="0"/>
              <a:t>Objectives</a:t>
            </a:r>
          </a:p>
        </p:txBody>
      </p:sp>
      <p:sp>
        <p:nvSpPr>
          <p:cNvPr id="8" name="Content Placeholder 5"/>
          <p:cNvSpPr>
            <a:spLocks noGrp="1"/>
          </p:cNvSpPr>
          <p:nvPr>
            <p:ph idx="1"/>
          </p:nvPr>
        </p:nvSpPr>
        <p:spPr>
          <a:xfrm>
            <a:off x="536857" y="1741568"/>
            <a:ext cx="8336975" cy="3757046"/>
          </a:xfrm>
        </p:spPr>
        <p:txBody>
          <a:bodyPr/>
          <a:lstStyle/>
          <a:p>
            <a:pPr marL="0" indent="0">
              <a:buNone/>
            </a:pPr>
            <a:r>
              <a:rPr lang="en-US" dirty="0"/>
              <a:t>After completing this training, you should be able to:</a:t>
            </a:r>
            <a:endParaRPr lang="en-US" sz="2400" dirty="0"/>
          </a:p>
          <a:p>
            <a:endParaRPr lang="en-US" sz="2400" dirty="0"/>
          </a:p>
          <a:p>
            <a:r>
              <a:rPr lang="en-US" sz="2400" dirty="0"/>
              <a:t>Understand packaging plans and repackaging plans</a:t>
            </a:r>
          </a:p>
          <a:p>
            <a:r>
              <a:rPr lang="en-US" sz="2400" dirty="0"/>
              <a:t>Update your packaging and repackaging plans</a:t>
            </a:r>
          </a:p>
          <a:p>
            <a:r>
              <a:rPr lang="en-US" sz="2400" dirty="0"/>
              <a:t>Understand what to watch out for with CBS packaging</a:t>
            </a:r>
          </a:p>
          <a:p>
            <a:r>
              <a:rPr lang="en-US" sz="2400" dirty="0"/>
              <a:t>Understand how to use CTC_SELCT_NO</a:t>
            </a:r>
            <a:endParaRPr lang="en-US" sz="2000" dirty="0"/>
          </a:p>
          <a:p>
            <a:pPr lvl="1"/>
            <a:endParaRPr lang="en-US" sz="2000"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8831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184203"/>
            <a:ext cx="8482520" cy="725863"/>
          </a:xfrm>
        </p:spPr>
        <p:txBody>
          <a:bodyPr/>
          <a:lstStyle/>
          <a:p>
            <a:r>
              <a:rPr lang="en-US" dirty="0"/>
              <a:t>Helpful queries for reviewing packaging plans, Repackaging plans, and related item type groups</a:t>
            </a:r>
          </a:p>
        </p:txBody>
      </p:sp>
      <p:sp>
        <p:nvSpPr>
          <p:cNvPr id="3" name="Content Placeholder 3"/>
          <p:cNvSpPr>
            <a:spLocks noGrp="1"/>
          </p:cNvSpPr>
          <p:nvPr>
            <p:ph idx="1"/>
          </p:nvPr>
        </p:nvSpPr>
        <p:spPr>
          <a:xfrm>
            <a:off x="467655" y="2950041"/>
            <a:ext cx="8354223" cy="957918"/>
          </a:xfrm>
          <a:ln>
            <a:noFill/>
          </a:ln>
        </p:spPr>
        <p:txBody>
          <a:bodyPr/>
          <a:lstStyle/>
          <a:p>
            <a:r>
              <a:rPr lang="en-US" dirty="0"/>
              <a:t>CTC_FA_LC_AYRO_PKG_PLAN_RULES</a:t>
            </a:r>
            <a:r>
              <a:rPr lang="en-US" b="1" dirty="0"/>
              <a:t> </a:t>
            </a:r>
          </a:p>
          <a:p>
            <a:r>
              <a:rPr lang="en-US" dirty="0"/>
              <a:t>CTC_FA_LC_AYRO_RLTD_ITEM_TYPES</a:t>
            </a:r>
          </a:p>
          <a:p>
            <a:r>
              <a:rPr lang="en-US" dirty="0"/>
              <a:t>CTC_FA_LC_AYRO_RPKG_PLAN_RULES</a:t>
            </a:r>
            <a:endParaRPr lang="en-US" sz="1800" dirty="0"/>
          </a:p>
          <a:p>
            <a:endParaRPr lang="en-US" dirty="0"/>
          </a:p>
        </p:txBody>
      </p:sp>
      <p:sp>
        <p:nvSpPr>
          <p:cNvPr id="6" name="TextBox 2">
            <a:extLst>
              <a:ext uri="{FF2B5EF4-FFF2-40B4-BE49-F238E27FC236}">
                <a16:creationId xmlns:a16="http://schemas.microsoft.com/office/drawing/2014/main" id="{1674DF73-7323-4E1B-8852-C61BD1F78509}"/>
              </a:ext>
            </a:extLst>
          </p:cNvPr>
          <p:cNvSpPr txBox="1"/>
          <p:nvPr/>
        </p:nvSpPr>
        <p:spPr>
          <a:xfrm>
            <a:off x="467655" y="2151848"/>
            <a:ext cx="5723595" cy="30777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Navigator &gt; Reporting Tools &gt; Query &gt; Query Viewer</a:t>
            </a:r>
          </a:p>
        </p:txBody>
      </p:sp>
    </p:spTree>
    <p:extLst>
      <p:ext uri="{BB962C8B-B14F-4D97-AF65-F5344CB8AC3E}">
        <p14:creationId xmlns:p14="http://schemas.microsoft.com/office/powerpoint/2010/main" val="2980354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Packaging Plans</a:t>
            </a:r>
          </a:p>
        </p:txBody>
      </p:sp>
    </p:spTree>
    <p:extLst>
      <p:ext uri="{BB962C8B-B14F-4D97-AF65-F5344CB8AC3E}">
        <p14:creationId xmlns:p14="http://schemas.microsoft.com/office/powerpoint/2010/main" val="1004176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F64009-07CB-46D6-B814-F54183F5A228}"/>
              </a:ext>
            </a:extLst>
          </p:cNvPr>
          <p:cNvSpPr>
            <a:spLocks noGrp="1"/>
          </p:cNvSpPr>
          <p:nvPr>
            <p:ph type="sldNum" sz="quarter" idx="12"/>
          </p:nvPr>
        </p:nvSpPr>
        <p:spPr/>
        <p:txBody>
          <a:bodyPr/>
          <a:lstStyle/>
          <a:p>
            <a:fld id="{DEE5BC03-7CE3-4FE3-BC0A-0ACCA8AC1F24}" type="slidenum">
              <a:rPr lang="en-US" smtClean="0"/>
              <a:pPr/>
              <a:t>9</a:t>
            </a:fld>
            <a:endParaRPr lang="en-US" dirty="0"/>
          </a:p>
        </p:txBody>
      </p:sp>
      <p:sp>
        <p:nvSpPr>
          <p:cNvPr id="5" name="Title 4">
            <a:extLst>
              <a:ext uri="{FF2B5EF4-FFF2-40B4-BE49-F238E27FC236}">
                <a16:creationId xmlns:a16="http://schemas.microsoft.com/office/drawing/2014/main" id="{18F45496-F938-4778-81C9-F12E6D8C6417}"/>
              </a:ext>
            </a:extLst>
          </p:cNvPr>
          <p:cNvSpPr>
            <a:spLocks noGrp="1"/>
          </p:cNvSpPr>
          <p:nvPr>
            <p:ph type="title"/>
          </p:nvPr>
        </p:nvSpPr>
        <p:spPr>
          <a:xfrm>
            <a:off x="352426" y="294198"/>
            <a:ext cx="8469452" cy="810702"/>
          </a:xfrm>
        </p:spPr>
        <p:txBody>
          <a:bodyPr/>
          <a:lstStyle/>
          <a:p>
            <a:r>
              <a:rPr lang="en-US" sz="2800" dirty="0"/>
              <a:t>When you select </a:t>
            </a:r>
            <a:r>
              <a:rPr lang="en-US" sz="2800" dirty="0">
                <a:solidFill>
                  <a:schemeClr val="accent4"/>
                </a:solidFill>
              </a:rPr>
              <a:t>retrieve</a:t>
            </a:r>
            <a:r>
              <a:rPr lang="en-US" sz="2800" dirty="0"/>
              <a:t> on </a:t>
            </a:r>
            <a:br>
              <a:rPr lang="en-US" sz="2800" dirty="0"/>
            </a:br>
            <a:r>
              <a:rPr lang="en-US" sz="2800" dirty="0"/>
              <a:t>the </a:t>
            </a:r>
            <a:r>
              <a:rPr lang="en-US" sz="2800" i="1" dirty="0"/>
              <a:t>ASSIGN Awards to a student </a:t>
            </a:r>
            <a:r>
              <a:rPr lang="en-US" sz="2800" dirty="0"/>
              <a:t>page for an eligible student, what do you see?</a:t>
            </a:r>
          </a:p>
        </p:txBody>
      </p:sp>
      <p:pic>
        <p:nvPicPr>
          <p:cNvPr id="7" name="Picture 6">
            <a:extLst>
              <a:ext uri="{FF2B5EF4-FFF2-40B4-BE49-F238E27FC236}">
                <a16:creationId xmlns:a16="http://schemas.microsoft.com/office/drawing/2014/main" id="{A90E12C0-77F0-4A45-9DD7-D53F5CBA29FD}"/>
              </a:ext>
            </a:extLst>
          </p:cNvPr>
          <p:cNvPicPr>
            <a:picLocks noChangeAspect="1"/>
          </p:cNvPicPr>
          <p:nvPr/>
        </p:nvPicPr>
        <p:blipFill>
          <a:blip r:embed="rId2"/>
          <a:stretch>
            <a:fillRect/>
          </a:stretch>
        </p:blipFill>
        <p:spPr>
          <a:xfrm>
            <a:off x="539461" y="2363949"/>
            <a:ext cx="7877175" cy="4018878"/>
          </a:xfrm>
          <a:prstGeom prst="rect">
            <a:avLst/>
          </a:prstGeom>
          <a:ln>
            <a:solidFill>
              <a:schemeClr val="tx2"/>
            </a:solidFill>
          </a:ln>
        </p:spPr>
      </p:pic>
      <p:sp>
        <p:nvSpPr>
          <p:cNvPr id="9" name="TextBox 2">
            <a:extLst>
              <a:ext uri="{FF2B5EF4-FFF2-40B4-BE49-F238E27FC236}">
                <a16:creationId xmlns:a16="http://schemas.microsoft.com/office/drawing/2014/main" id="{7D352924-E994-4AC5-B36F-FD24B16452D0}"/>
              </a:ext>
            </a:extLst>
          </p:cNvPr>
          <p:cNvSpPr txBox="1"/>
          <p:nvPr/>
        </p:nvSpPr>
        <p:spPr>
          <a:xfrm>
            <a:off x="632796" y="1743335"/>
            <a:ext cx="7678526" cy="30777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Navigator &gt; Financial Aid &gt; Awards &gt; Award Processing &gt; Assign Awards to a Student</a:t>
            </a:r>
          </a:p>
        </p:txBody>
      </p:sp>
    </p:spTree>
    <p:extLst>
      <p:ext uri="{BB962C8B-B14F-4D97-AF65-F5344CB8AC3E}">
        <p14:creationId xmlns:p14="http://schemas.microsoft.com/office/powerpoint/2010/main" val="31592237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5kNAVJby"/>
  <p:tag name="ARTICULATE_SLIDE_COUNT" val="2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40DD87E-4785-45E9-B131-EAD5809CCCB1}" vid="{7DCDFCDB-3C1F-4D58-92E6-3B863CA9B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01EAAAF5A9A14C98C32A8D7B77B290" ma:contentTypeVersion="4" ma:contentTypeDescription="Create a new document." ma:contentTypeScope="" ma:versionID="e364fc523c39ff84877964d62bb0c69e">
  <xsd:schema xmlns:xsd="http://www.w3.org/2001/XMLSchema" xmlns:xs="http://www.w3.org/2001/XMLSchema" xmlns:p="http://schemas.microsoft.com/office/2006/metadata/properties" xmlns:ns1="http://schemas.microsoft.com/sharepoint/v3" xmlns:ns2="686bc730-dfb5-4557-ac43-64e2aeb71117" xmlns:ns3="dbb9891f-5342-44b3-9004-2472729e727f" xmlns:ns4="http://schemas.microsoft.com/sharepoint/v4" targetNamespace="http://schemas.microsoft.com/office/2006/metadata/properties" ma:root="true" ma:fieldsID="b59568911a8627c463a330b5927c98aa" ns1:_="" ns2:_="" ns3:_="" ns4:_="">
    <xsd:import namespace="http://schemas.microsoft.com/sharepoint/v3"/>
    <xsd:import namespace="686bc730-dfb5-4557-ac43-64e2aeb71117"/>
    <xsd:import namespace="dbb9891f-5342-44b3-9004-2472729e727f"/>
    <xsd:import namespace="http://schemas.microsoft.com/sharepoint/v4"/>
    <xsd:element name="properties">
      <xsd:complexType>
        <xsd:sequence>
          <xsd:element name="documentManagement">
            <xsd:complexType>
              <xsd:all>
                <xsd:element ref="ns2:Menu_x0020_Group" minOccurs="0"/>
                <xsd:element ref="ns2:Category" minOccurs="0"/>
                <xsd:element ref="ns2:Content_x0020_Owner" minOccurs="0"/>
                <xsd:element ref="ns1:PublishingStartDate" minOccurs="0"/>
                <xsd:element ref="ns1:PublishingExpirationDate" minOccurs="0"/>
                <xsd:element ref="ns3:_dlc_DocId" minOccurs="0"/>
                <xsd:element ref="ns3:_dlc_DocIdUrl" minOccurs="0"/>
                <xsd:element ref="ns3:_dlc_DocIdPersistId"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6bc730-dfb5-4557-ac43-64e2aeb71117" elementFormDefault="qualified">
    <xsd:import namespace="http://schemas.microsoft.com/office/2006/documentManagement/types"/>
    <xsd:import namespace="http://schemas.microsoft.com/office/infopath/2007/PartnerControls"/>
    <xsd:element name="Menu_x0020_Group" ma:index="2" nillable="true" ma:displayName="Menu Group" ma:default="Publications &amp; Printing" ma:format="Dropdown" ma:internalName="Menu_x0020_Group" ma:readOnly="false">
      <xsd:simpleType>
        <xsd:restriction base="dms:Choice">
          <xsd:enumeration value="Publications &amp; Printing"/>
        </xsd:restriction>
      </xsd:simpleType>
    </xsd:element>
    <xsd:element name="Category" ma:index="3" nillable="true" ma:displayName="Category" ma:format="Dropdown" ma:internalName="Category">
      <xsd:simpleType>
        <xsd:restriction base="dms:Choice">
          <xsd:enumeration value="Agency Issue Briefs"/>
          <xsd:enumeration value="Business Cards"/>
          <xsd:enumeration value="Name Badges"/>
          <xsd:enumeration value="Logos"/>
          <xsd:enumeration value="SBCTC Templates"/>
          <xsd:enumeration value="Style Guide"/>
        </xsd:restriction>
      </xsd:simpleType>
    </xsd:element>
    <xsd:element name="Content_x0020_Owner" ma:index="10" nillable="true" ma:displayName="Content Owner"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bb9891f-5342-44b3-9004-2472729e727f"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ontent_x0020_Owner xmlns="686bc730-dfb5-4557-ac43-64e2aeb71117">
      <UserInfo>
        <DisplayName>Katie Rose</DisplayName>
        <AccountId>178</AccountId>
        <AccountType/>
      </UserInfo>
    </Content_x0020_Owner>
    <IconOverlay xmlns="http://schemas.microsoft.com/sharepoint/v4" xsi:nil="true"/>
    <Menu_x0020_Group xmlns="686bc730-dfb5-4557-ac43-64e2aeb71117">Publications &amp; Printing</Menu_x0020_Group>
    <PublishingExpirationDate xmlns="http://schemas.microsoft.com/sharepoint/v3" xsi:nil="true"/>
    <PublishingStartDate xmlns="http://schemas.microsoft.com/sharepoint/v3" xsi:nil="true"/>
    <Category xmlns="686bc730-dfb5-4557-ac43-64e2aeb71117">SBCTC Templates</Category>
    <_dlc_DocId xmlns="dbb9891f-5342-44b3-9004-2472729e727f">Z7X6SQ3F62JH-64-61</_dlc_DocId>
    <_dlc_DocIdUrl xmlns="dbb9891f-5342-44b3-9004-2472729e727f">
      <Url>https://portal.sbctc.edu/sites/Intranet/publications/_layouts/15/DocIdRedir.aspx?ID=Z7X6SQ3F62JH-64-61</Url>
      <Description>Z7X6SQ3F62JH-64-61</Description>
    </_dlc_DocIdUrl>
  </documentManagement>
</p:properties>
</file>

<file path=customXml/itemProps1.xml><?xml version="1.0" encoding="utf-8"?>
<ds:datastoreItem xmlns:ds="http://schemas.openxmlformats.org/officeDocument/2006/customXml" ds:itemID="{9513AB1F-27E2-4157-81D5-1D948943FF62}">
  <ds:schemaRefs>
    <ds:schemaRef ds:uri="http://schemas.microsoft.com/sharepoint/events"/>
  </ds:schemaRefs>
</ds:datastoreItem>
</file>

<file path=customXml/itemProps2.xml><?xml version="1.0" encoding="utf-8"?>
<ds:datastoreItem xmlns:ds="http://schemas.openxmlformats.org/officeDocument/2006/customXml" ds:itemID="{1A12B45D-06A9-48FB-A785-0421146DFE85}">
  <ds:schemaRefs>
    <ds:schemaRef ds:uri="http://schemas.microsoft.com/sharepoint/v3/contenttype/forms"/>
  </ds:schemaRefs>
</ds:datastoreItem>
</file>

<file path=customXml/itemProps3.xml><?xml version="1.0" encoding="utf-8"?>
<ds:datastoreItem xmlns:ds="http://schemas.openxmlformats.org/officeDocument/2006/customXml" ds:itemID="{FA5511B7-C048-4A47-910D-B6EE757BB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6bc730-dfb5-4557-ac43-64e2aeb71117"/>
    <ds:schemaRef ds:uri="dbb9891f-5342-44b3-9004-2472729e727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EA79F04-4403-4038-BEAC-654037707E52}">
  <ds:schemaRefs>
    <ds:schemaRef ds:uri="http://schemas.microsoft.com/sharepoint/v4"/>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dbb9891f-5342-44b3-9004-2472729e727f"/>
    <ds:schemaRef ds:uri="http://purl.org/dc/dcmitype/"/>
    <ds:schemaRef ds:uri="http://schemas.microsoft.com/office/2006/documentManagement/types"/>
    <ds:schemaRef ds:uri="http://purl.org/dc/elements/1.1/"/>
    <ds:schemaRef ds:uri="686bc730-dfb5-4557-ac43-64e2aeb71117"/>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SBCTC</Template>
  <TotalTime>27905</TotalTime>
  <Words>1836</Words>
  <Application>Microsoft Office PowerPoint</Application>
  <PresentationFormat>On-screen Show (4:3)</PresentationFormat>
  <Paragraphs>190</Paragraphs>
  <Slides>35</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Franklin Gothic Book</vt:lpstr>
      <vt:lpstr>Franklin Gothic Medium</vt:lpstr>
      <vt:lpstr>Wingdings</vt:lpstr>
      <vt:lpstr>Office Theme</vt:lpstr>
      <vt:lpstr>JUST IN TIME TRAINING packaging plans</vt:lpstr>
      <vt:lpstr>PowerPoint Presentation</vt:lpstr>
      <vt:lpstr>PowerPoint Presentation</vt:lpstr>
      <vt:lpstr>Logistics and Agenda</vt:lpstr>
      <vt:lpstr>ground rules</vt:lpstr>
      <vt:lpstr>Objectives</vt:lpstr>
      <vt:lpstr>Helpful queries for reviewing packaging plans, Repackaging plans, and related item type groups</vt:lpstr>
      <vt:lpstr>PowerPoint Presentation</vt:lpstr>
      <vt:lpstr>When you select retrieve on  the ASSIGN Awards to a student page for an eligible student, what do you see?</vt:lpstr>
      <vt:lpstr>Packaging plans</vt:lpstr>
      <vt:lpstr>Let’s explore Packaging plans!</vt:lpstr>
      <vt:lpstr>Packaging plan tab</vt:lpstr>
      <vt:lpstr>Fm target tab</vt:lpstr>
      <vt:lpstr>IM Target tab</vt:lpstr>
      <vt:lpstr>Equity rule tab</vt:lpstr>
      <vt:lpstr>Packaging limits tab</vt:lpstr>
      <vt:lpstr>Packaging rules 1 tab</vt:lpstr>
      <vt:lpstr>Financial aid item types, tab 2</vt:lpstr>
      <vt:lpstr>Related Item type group</vt:lpstr>
      <vt:lpstr>Related Item type group Example</vt:lpstr>
      <vt:lpstr>Packaging rules 2 tab</vt:lpstr>
      <vt:lpstr>Split code</vt:lpstr>
      <vt:lpstr>Pell is special</vt:lpstr>
      <vt:lpstr>PowerPoint Presentation</vt:lpstr>
      <vt:lpstr>CBS Packaging Okay to Pay</vt:lpstr>
      <vt:lpstr>CBS Packaging okay to award</vt:lpstr>
      <vt:lpstr>CBS award amount equations and WCG Waitlist item-type</vt:lpstr>
      <vt:lpstr>CBS award amount equations and BAS students</vt:lpstr>
      <vt:lpstr>PowerPoint Presentation</vt:lpstr>
      <vt:lpstr>Using CTC_SELCT_NO</vt:lpstr>
      <vt:lpstr>Fiscal item types page</vt:lpstr>
      <vt:lpstr>PowerPoint Presentation</vt:lpstr>
      <vt:lpstr>repackaging plans</vt:lpstr>
      <vt:lpstr>Outcomes</vt:lpstr>
      <vt:lpstr>Congratulations!  </vt:lpstr>
    </vt:vector>
  </TitlesOfParts>
  <Company>GP Strategies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Requisitions Overview</dc:title>
  <dc:creator>Rathert, Janice</dc:creator>
  <cp:lastModifiedBy>Deborah Englehardt</cp:lastModifiedBy>
  <cp:revision>1146</cp:revision>
  <dcterms:created xsi:type="dcterms:W3CDTF">2019-02-17T19:57:33Z</dcterms:created>
  <dcterms:modified xsi:type="dcterms:W3CDTF">2022-09-19T23:50:32Z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0x0101007301EAAAF5A9A14C98C32A8D7B77B290</vt:lpwstr>
  </property>
  <property fmtid="{D5CDD505-2E9C-101B-9397-08002B2CF9AE}" pid="3" name="_dlc_DocIdItemGuid">
    <vt:lpwstr>7ff476bc-ac88-4604-9168-c48c069949f0</vt:lpwstr>
  </property>
  <property fmtid="{D5CDD505-2E9C-101B-9397-08002B2CF9AE}" pid="4" name="ArticulateGUID">
    <vt:lpwstr>6C61C780-FE3D-4F23-BE2C-E88392C5417A</vt:lpwstr>
  </property>
  <property fmtid="{D5CDD505-2E9C-101B-9397-08002B2CF9AE}" pid="5" name="ArticulatePath">
    <vt:lpwstr>Requisitions Overview</vt:lpwstr>
  </property>
</Properties>
</file>