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7"/>
  </p:notesMasterIdLst>
  <p:handoutMasterIdLst>
    <p:handoutMasterId r:id="rId28"/>
  </p:handoutMasterIdLst>
  <p:sldIdLst>
    <p:sldId id="259" r:id="rId6"/>
    <p:sldId id="627" r:id="rId7"/>
    <p:sldId id="628" r:id="rId8"/>
    <p:sldId id="543" r:id="rId9"/>
    <p:sldId id="262" r:id="rId10"/>
    <p:sldId id="659" r:id="rId11"/>
    <p:sldId id="671" r:id="rId12"/>
    <p:sldId id="672" r:id="rId13"/>
    <p:sldId id="667" r:id="rId14"/>
    <p:sldId id="669" r:id="rId15"/>
    <p:sldId id="673" r:id="rId16"/>
    <p:sldId id="650" r:id="rId17"/>
    <p:sldId id="626" r:id="rId18"/>
    <p:sldId id="622" r:id="rId19"/>
    <p:sldId id="674" r:id="rId20"/>
    <p:sldId id="623" r:id="rId21"/>
    <p:sldId id="651" r:id="rId22"/>
    <p:sldId id="670" r:id="rId23"/>
    <p:sldId id="653" r:id="rId24"/>
    <p:sldId id="281" r:id="rId25"/>
    <p:sldId id="261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88645" autoAdjust="0"/>
  </p:normalViewPr>
  <p:slideViewPr>
    <p:cSldViewPr snapToGrid="0">
      <p:cViewPr varScale="1">
        <p:scale>
          <a:sx n="61" d="100"/>
          <a:sy n="61" d="100"/>
        </p:scale>
        <p:origin x="1496" y="48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/>
              <a:t>Welcome </a:t>
            </a:r>
            <a:r>
              <a:rPr lang="en-US" sz="1050" dirty="0" smtClean="0"/>
              <a:t>to your</a:t>
            </a:r>
            <a:r>
              <a:rPr lang="en-US" sz="1050" baseline="0" dirty="0" smtClean="0"/>
              <a:t> end user training for Authorization and Disbursement for Fin Aid in ctcLink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9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45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3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18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7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18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79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44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4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8/26/2022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8/26/2022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8/26/2022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8/26/2022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8/26/2022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8/26/2022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8/26/2022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8/26/2022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8/26/2022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8/26/2022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3600380"/>
            <a:ext cx="8336975" cy="999259"/>
          </a:xfrm>
        </p:spPr>
        <p:txBody>
          <a:bodyPr/>
          <a:lstStyle/>
          <a:p>
            <a:r>
              <a:rPr lang="en-US" dirty="0" smtClean="0"/>
              <a:t>Just in time training</a:t>
            </a:r>
            <a:br>
              <a:rPr lang="en-US" dirty="0" smtClean="0"/>
            </a:br>
            <a:r>
              <a:rPr lang="en-US" dirty="0" err="1" smtClean="0"/>
              <a:t>flf</a:t>
            </a:r>
            <a:r>
              <a:rPr lang="en-US" dirty="0" smtClean="0"/>
              <a:t> and disbursement refresher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57064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</a:t>
            </a:r>
            <a:r>
              <a:rPr lang="en-US" dirty="0" smtClean="0"/>
              <a:t>Trainer | </a:t>
            </a:r>
            <a:r>
              <a:rPr lang="en-US" dirty="0"/>
              <a:t>Financial Aid</a:t>
            </a:r>
          </a:p>
          <a:p>
            <a:r>
              <a:rPr lang="en-US" dirty="0" smtClean="0"/>
              <a:t>September </a:t>
            </a:r>
            <a:r>
              <a:rPr lang="en-US" dirty="0" smtClean="0"/>
              <a:t>2022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2"/>
            <a:ext cx="8482520" cy="725863"/>
          </a:xfrm>
        </p:spPr>
        <p:txBody>
          <a:bodyPr/>
          <a:lstStyle/>
          <a:p>
            <a:r>
              <a:rPr lang="en-US" dirty="0" smtClean="0"/>
              <a:t>FLF PROCESS – release </a:t>
            </a:r>
            <a:r>
              <a:rPr lang="en-US" dirty="0" err="1" smtClean="0"/>
              <a:t>flf</a:t>
            </a:r>
            <a:r>
              <a:rPr lang="en-US" dirty="0" smtClean="0"/>
              <a:t> </a:t>
            </a:r>
            <a:r>
              <a:rPr lang="en-US" dirty="0" err="1" smtClean="0"/>
              <a:t>srvc</a:t>
            </a:r>
            <a:r>
              <a:rPr lang="en-US" dirty="0" smtClean="0"/>
              <a:t> </a:t>
            </a:r>
            <a:r>
              <a:rPr lang="en-US" dirty="0" err="1" smtClean="0"/>
              <a:t>ind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25664" y="777766"/>
            <a:ext cx="8696214" cy="5509060"/>
          </a:xfrm>
        </p:spPr>
        <p:txBody>
          <a:bodyPr/>
          <a:lstStyle/>
          <a:p>
            <a:r>
              <a:rPr lang="en-US" b="1" dirty="0" smtClean="0"/>
              <a:t>MANUALLY OR IN BATCH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0077" y="5363496"/>
            <a:ext cx="271166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Release Service Indicator, and proceed to re-run Authorize and Disburse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1383347"/>
            <a:ext cx="6310066" cy="367212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4813738" y="1747806"/>
            <a:ext cx="157655" cy="36156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"/>
          <p:cNvSpPr txBox="1"/>
          <p:nvPr/>
        </p:nvSpPr>
        <p:spPr>
          <a:xfrm>
            <a:off x="5328933" y="695935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Campus Community &gt; Service Indicators &gt; Person &gt; Manage Service Indicators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247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BATCH DISBURSEMENT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164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8827"/>
            <a:ext cx="8482520" cy="725863"/>
          </a:xfrm>
        </p:spPr>
        <p:txBody>
          <a:bodyPr/>
          <a:lstStyle/>
          <a:p>
            <a:r>
              <a:rPr lang="en-US" dirty="0" smtClean="0"/>
              <a:t>BATCH DISBURSEMENT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25664" y="819807"/>
            <a:ext cx="8696214" cy="5321221"/>
          </a:xfrm>
        </p:spPr>
        <p:txBody>
          <a:bodyPr/>
          <a:lstStyle/>
          <a:p>
            <a:r>
              <a:rPr lang="en-US" b="1" dirty="0" smtClean="0"/>
              <a:t>DEPENDENCY:  </a:t>
            </a:r>
            <a:r>
              <a:rPr lang="en-US" b="1" u="sng" dirty="0" smtClean="0"/>
              <a:t>AFTER FLF PROCESS</a:t>
            </a:r>
            <a:r>
              <a:rPr lang="en-US" b="1" dirty="0" smtClean="0"/>
              <a:t>, RE-RUN </a:t>
            </a:r>
            <a:r>
              <a:rPr lang="en-US" b="1" dirty="0" smtClean="0"/>
              <a:t>AUTHORIZATION &amp; DISBURSEMENT</a:t>
            </a: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839310" y="5412828"/>
            <a:ext cx="26170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You can run two terms at a time, or one at a time.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71" y="2158442"/>
            <a:ext cx="8755494" cy="289361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408386" y="4319752"/>
            <a:ext cx="1250732" cy="1093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/>
          <p:nvPr/>
        </p:nvSpPr>
        <p:spPr>
          <a:xfrm>
            <a:off x="5364496" y="1641117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Disbursement &gt; Process Disbursements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5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smtClean="0"/>
              <a:t>Disbursed, now what?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25664" y="819807"/>
            <a:ext cx="8696214" cy="5321221"/>
          </a:xfrm>
        </p:spPr>
        <p:txBody>
          <a:bodyPr/>
          <a:lstStyle/>
          <a:p>
            <a:r>
              <a:rPr lang="en-US" b="1" dirty="0" smtClean="0"/>
              <a:t>NEXT STEPS:</a:t>
            </a:r>
          </a:p>
          <a:p>
            <a:pPr lvl="1"/>
            <a:r>
              <a:rPr lang="en-US" b="1" dirty="0" smtClean="0"/>
              <a:t>Contact SF and let them know you have disbursed, and that they should be ready to perform a:</a:t>
            </a:r>
            <a:endParaRPr lang="en-US" b="1" dirty="0"/>
          </a:p>
        </p:txBody>
      </p:sp>
      <p:pic>
        <p:nvPicPr>
          <p:cNvPr id="2" name="Picture 1" descr="Mis amigas las palomas: Lesion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7" y="3865179"/>
            <a:ext cx="3901440" cy="2743200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 flipH="1">
            <a:off x="3657600" y="2052144"/>
            <a:ext cx="5164278" cy="3626069"/>
          </a:xfrm>
          <a:prstGeom prst="irregularSeal2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</a:rPr>
              <a:t>Group Post!</a:t>
            </a:r>
            <a:endParaRPr lang="en-US" sz="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6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891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smtClean="0"/>
              <a:t>VIEW CUSTOMER ACCOUNTS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25664" y="819807"/>
            <a:ext cx="8696214" cy="5321221"/>
          </a:xfrm>
        </p:spPr>
        <p:txBody>
          <a:bodyPr/>
          <a:lstStyle/>
          <a:p>
            <a:r>
              <a:rPr lang="en-US" b="1" dirty="0" smtClean="0"/>
              <a:t>DISPLAYS ACCOUNT ACTIVITY: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9" y="1303602"/>
            <a:ext cx="8671034" cy="39624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39310" y="5412828"/>
            <a:ext cx="26170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Example only </a:t>
            </a:r>
            <a:r>
              <a:rPr lang="en-US" dirty="0" smtClean="0"/>
              <a:t>– review Account Details after Pell has posted and Refund has been issued.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59117" y="3731172"/>
            <a:ext cx="2322786" cy="16816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/>
          <p:nvPr/>
        </p:nvSpPr>
        <p:spPr>
          <a:xfrm>
            <a:off x="5352210" y="737502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Student Financials &gt; View Customer Accounts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QUERIES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752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smtClean="0"/>
              <a:t>QUERIES 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819807"/>
            <a:ext cx="8696214" cy="5321221"/>
          </a:xfrm>
        </p:spPr>
        <p:txBody>
          <a:bodyPr/>
          <a:lstStyle/>
          <a:p>
            <a:r>
              <a:rPr lang="en-US" b="1" dirty="0" smtClean="0"/>
              <a:t>USEFUL QUERY TO TRACK THE GROUP POST AMOUNT FOR YOUR DISBURSEMENT RUN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9358" y="1791979"/>
            <a:ext cx="85171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CTC_FA_DISBURSED_BY_DATE</a:t>
            </a:r>
          </a:p>
          <a:p>
            <a:endParaRPr lang="en-US" sz="2400" dirty="0" smtClean="0"/>
          </a:p>
        </p:txBody>
      </p:sp>
      <p:pic>
        <p:nvPicPr>
          <p:cNvPr id="2" name="Picture 1" descr="Double Blind Review auf dem Prüfstand: Ein Fallbeispiel - Gedankensplitt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14" y="3426954"/>
            <a:ext cx="3048000" cy="3048000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1458362" y="3787702"/>
            <a:ext cx="3050046" cy="21119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 and save this query with each disbursement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smtClean="0"/>
              <a:t>QUERIES 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819807"/>
            <a:ext cx="8696214" cy="5321221"/>
          </a:xfrm>
        </p:spPr>
        <p:txBody>
          <a:bodyPr/>
          <a:lstStyle/>
          <a:p>
            <a:r>
              <a:rPr lang="en-US" b="1" dirty="0" smtClean="0"/>
              <a:t>USEFUL QUERY TO TRACK WITHDRAWALS UP UNTIL CENSUS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9358" y="1791979"/>
            <a:ext cx="8517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CTC_FA_LOAD_COMP_BETWEEN_DATE </a:t>
            </a:r>
            <a:r>
              <a:rPr lang="en-US" sz="2800" dirty="0" smtClean="0"/>
              <a:t>– compares students</a:t>
            </a:r>
            <a:r>
              <a:rPr lang="en-US" sz="2800" b="1" dirty="0" smtClean="0"/>
              <a:t> </a:t>
            </a:r>
            <a:r>
              <a:rPr lang="en-US" sz="2800" dirty="0" smtClean="0"/>
              <a:t>with different FA load level when disbursed to date entered in prompt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2" name="Picture 1" descr="Double Blind Review auf dem Prüfstand: Ein Fallbeispiel - Gedankensplitt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14" y="3426954"/>
            <a:ext cx="3048000" cy="3048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458362" y="3787702"/>
            <a:ext cx="3050046" cy="21119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 and work this query </a:t>
            </a:r>
            <a:r>
              <a:rPr lang="en-US" b="1" u="sng" dirty="0" smtClean="0"/>
              <a:t>daily</a:t>
            </a:r>
            <a:r>
              <a:rPr lang="en-US" dirty="0" smtClean="0"/>
              <a:t> up until Census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nrApx1cHcvIj49pDGleNUAo7s5sfDOqU_F_LCPmWTfPvFubB9YZaWZ8BORvqo_T9CMvNEJC8AS8iIDegk4M5X4wxHWCz66xeQ1tovOtukWHvKpdlyGRn2f2gp9uLjd3uN5iuHz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1" y="1445203"/>
            <a:ext cx="82296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1815140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</a:t>
            </a:r>
            <a:r>
              <a:rPr lang="en-US" dirty="0" smtClean="0"/>
              <a:t>training </a:t>
            </a:r>
            <a:r>
              <a:rPr lang="en-US" dirty="0"/>
              <a:t>completion, you should be able to</a:t>
            </a:r>
            <a:r>
              <a:rPr lang="en-US" dirty="0" smtClean="0"/>
              <a:t>:</a:t>
            </a:r>
          </a:p>
          <a:p>
            <a:r>
              <a:rPr lang="en-US" sz="2200" dirty="0"/>
              <a:t>FLF Process:</a:t>
            </a:r>
          </a:p>
          <a:p>
            <a:pPr lvl="1"/>
            <a:r>
              <a:rPr lang="en-US" sz="2200" dirty="0"/>
              <a:t>Assigning Packaging Variables</a:t>
            </a:r>
          </a:p>
          <a:p>
            <a:pPr lvl="1"/>
            <a:r>
              <a:rPr lang="en-US" sz="2200" dirty="0"/>
              <a:t>Mass Assign FLF Service Indicator</a:t>
            </a:r>
          </a:p>
          <a:p>
            <a:pPr lvl="1"/>
            <a:r>
              <a:rPr lang="en-US" sz="2200" dirty="0"/>
              <a:t>Adjust Aid</a:t>
            </a:r>
          </a:p>
          <a:p>
            <a:pPr lvl="1"/>
            <a:r>
              <a:rPr lang="en-US" sz="2200" dirty="0"/>
              <a:t>Remove FLF Service Indicator</a:t>
            </a:r>
          </a:p>
          <a:p>
            <a:pPr lvl="1"/>
            <a:r>
              <a:rPr lang="en-US" sz="2200" dirty="0"/>
              <a:t>Service Indicator List (Query)</a:t>
            </a:r>
          </a:p>
          <a:p>
            <a:pPr lvl="1"/>
            <a:r>
              <a:rPr lang="en-US" sz="2200" dirty="0"/>
              <a:t>Update Packaging Variables</a:t>
            </a:r>
          </a:p>
          <a:p>
            <a:r>
              <a:rPr lang="en-US" sz="2200" dirty="0"/>
              <a:t>Re-run Authorization in Batch</a:t>
            </a:r>
          </a:p>
          <a:p>
            <a:r>
              <a:rPr lang="en-US" sz="2200" dirty="0"/>
              <a:t>Disbursement in Batch</a:t>
            </a:r>
          </a:p>
          <a:p>
            <a:r>
              <a:rPr lang="en-US" sz="2200" dirty="0"/>
              <a:t>Manually Override Disbursement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 smtClean="0"/>
              <a:t>FLF Process and Disbursement Refresher Training complete!</a:t>
            </a:r>
          </a:p>
          <a:p>
            <a:r>
              <a:rPr lang="en-US" dirty="0" smtClean="0"/>
              <a:t>Please come to the Drop </a:t>
            </a:r>
            <a:r>
              <a:rPr lang="en-US" dirty="0"/>
              <a:t>I</a:t>
            </a:r>
            <a:r>
              <a:rPr lang="en-US" dirty="0" smtClean="0"/>
              <a:t>n Q&amp;A Support Session!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Please </a:t>
            </a:r>
            <a:r>
              <a:rPr lang="en-US" dirty="0"/>
              <a:t>review the videos and additional resources in your </a:t>
            </a:r>
            <a:r>
              <a:rPr lang="en-US" dirty="0" smtClean="0"/>
              <a:t>canvas course material as you progress through testing</a:t>
            </a:r>
            <a:endParaRPr lang="en-US" dirty="0"/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6.googleusercontent.com/EPgnMZmcTg8ONBLoZ56WIkpC2CS7wRMA68H46SRs-0923XDFd-NcRbyxnkgSI0XKz0QJoSLdo1sBkHgthFp7l3mXzEeU2jjRZWuGwV4okDhdM85jVtvlnvOqQEvFFh7Qsdvle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5" y="1866818"/>
            <a:ext cx="860107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4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</p:spPr>
        <p:txBody>
          <a:bodyPr/>
          <a:lstStyle/>
          <a:p>
            <a:pPr algn="ctr"/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30" y="2097595"/>
            <a:ext cx="8247905" cy="4193463"/>
          </a:xfrm>
        </p:spPr>
        <p:txBody>
          <a:bodyPr/>
          <a:lstStyle/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Remove external distractions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Mute your line when not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Do NOT place Webex line on hold.  Use Mute.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Please leave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your line on Mute unless you are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Sessions are being recorded 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</a:p>
        </p:txBody>
      </p:sp>
    </p:spTree>
    <p:extLst>
      <p:ext uri="{BB962C8B-B14F-4D97-AF65-F5344CB8AC3E}">
        <p14:creationId xmlns:p14="http://schemas.microsoft.com/office/powerpoint/2010/main" val="32898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58" y="1171564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7" y="1741568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</a:t>
            </a:r>
            <a:r>
              <a:rPr lang="en-US" dirty="0" smtClean="0"/>
              <a:t>this training, </a:t>
            </a:r>
            <a:r>
              <a:rPr lang="en-US" dirty="0"/>
              <a:t>you should be able to</a:t>
            </a:r>
            <a:r>
              <a:rPr lang="en-US" dirty="0" smtClean="0"/>
              <a:t>:</a:t>
            </a:r>
            <a:endParaRPr lang="en-US" sz="2400" dirty="0" smtClean="0"/>
          </a:p>
          <a:p>
            <a:r>
              <a:rPr lang="en-US" sz="2200" dirty="0"/>
              <a:t>FLF Process:</a:t>
            </a:r>
          </a:p>
          <a:p>
            <a:pPr lvl="1"/>
            <a:r>
              <a:rPr lang="en-US" sz="2200" dirty="0"/>
              <a:t>Assigning Packaging Variables</a:t>
            </a:r>
          </a:p>
          <a:p>
            <a:pPr lvl="1"/>
            <a:r>
              <a:rPr lang="en-US" sz="2200" dirty="0"/>
              <a:t>Mass Assign FLF Service Indicator</a:t>
            </a:r>
          </a:p>
          <a:p>
            <a:pPr lvl="1"/>
            <a:r>
              <a:rPr lang="en-US" sz="2200" dirty="0"/>
              <a:t>Adjust Aid</a:t>
            </a:r>
          </a:p>
          <a:p>
            <a:pPr lvl="1"/>
            <a:r>
              <a:rPr lang="en-US" sz="2200" dirty="0"/>
              <a:t>Remove FLF Service Indicator</a:t>
            </a:r>
          </a:p>
          <a:p>
            <a:pPr lvl="1"/>
            <a:r>
              <a:rPr lang="en-US" sz="2200" dirty="0"/>
              <a:t>Service Indicator List (Query)</a:t>
            </a:r>
          </a:p>
          <a:p>
            <a:pPr lvl="1"/>
            <a:r>
              <a:rPr lang="en-US" sz="2200" dirty="0"/>
              <a:t>Update Packaging Variables</a:t>
            </a:r>
          </a:p>
          <a:p>
            <a:r>
              <a:rPr lang="en-US" sz="2200" dirty="0"/>
              <a:t>Re-run Authorization in Batch</a:t>
            </a:r>
          </a:p>
          <a:p>
            <a:r>
              <a:rPr lang="en-US" sz="2200" dirty="0"/>
              <a:t>Disbursement in Batch</a:t>
            </a:r>
          </a:p>
          <a:p>
            <a:r>
              <a:rPr lang="en-US" sz="2200" dirty="0"/>
              <a:t>Manually Override Disbursement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FLF PROCESS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790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6" y="1445682"/>
            <a:ext cx="8620403" cy="5007258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smtClean="0"/>
              <a:t>Populate packaging variables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36940" y="5718400"/>
            <a:ext cx="29849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 the 2023 Aid Year</a:t>
            </a:r>
            <a:endParaRPr lang="en-US" b="1" dirty="0"/>
          </a:p>
        </p:txBody>
      </p:sp>
      <p:sp>
        <p:nvSpPr>
          <p:cNvPr id="8" name="TextBox 2"/>
          <p:cNvSpPr txBox="1"/>
          <p:nvPr/>
        </p:nvSpPr>
        <p:spPr>
          <a:xfrm>
            <a:off x="5618374" y="764254"/>
            <a:ext cx="3525626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Set Up SACR &gt; System Administration &gt; Utilities &gt; Population Update &gt; Population Update Process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smtClean="0"/>
              <a:t>Mass assign </a:t>
            </a:r>
            <a:r>
              <a:rPr lang="en-US" dirty="0" err="1" smtClean="0"/>
              <a:t>flf</a:t>
            </a:r>
            <a:r>
              <a:rPr lang="en-US" dirty="0" smtClean="0"/>
              <a:t> service indicator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02" y="1388662"/>
            <a:ext cx="6464976" cy="53189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819807"/>
            <a:ext cx="8696214" cy="5321221"/>
          </a:xfrm>
        </p:spPr>
        <p:txBody>
          <a:bodyPr/>
          <a:lstStyle/>
          <a:p>
            <a:r>
              <a:rPr lang="en-US" b="1" dirty="0" smtClean="0"/>
              <a:t>DEPENDENCIES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6300" y="2155799"/>
            <a:ext cx="203341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b="1" dirty="0" smtClean="0"/>
              <a:t>Term 2225 and 2023 AY</a:t>
            </a:r>
            <a:endParaRPr lang="en-US" b="1" dirty="0"/>
          </a:p>
        </p:txBody>
      </p:sp>
      <p:sp>
        <p:nvSpPr>
          <p:cNvPr id="8" name="TextBox 2"/>
          <p:cNvSpPr txBox="1"/>
          <p:nvPr/>
        </p:nvSpPr>
        <p:spPr>
          <a:xfrm>
            <a:off x="4955665" y="954943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Campus Community &gt; Service Indicators (Student) &gt; Mass Assign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err="1" smtClean="0"/>
              <a:t>Flf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819807"/>
            <a:ext cx="8696214" cy="5321221"/>
          </a:xfrm>
        </p:spPr>
        <p:txBody>
          <a:bodyPr/>
          <a:lstStyle/>
          <a:p>
            <a:r>
              <a:rPr lang="en-US" b="1" dirty="0" smtClean="0"/>
              <a:t>NEXT STEPS:</a:t>
            </a:r>
          </a:p>
          <a:p>
            <a:pPr lvl="1"/>
            <a:r>
              <a:rPr lang="en-US" b="1" dirty="0" smtClean="0"/>
              <a:t>Manually, or Batch, remove FLF Service Indicator</a:t>
            </a:r>
          </a:p>
          <a:p>
            <a:pPr lvl="1"/>
            <a:r>
              <a:rPr lang="en-US" b="1" dirty="0" smtClean="0"/>
              <a:t>Re-run Authorization in Batch</a:t>
            </a:r>
          </a:p>
          <a:p>
            <a:pPr lvl="1"/>
            <a:r>
              <a:rPr lang="en-US" b="1" dirty="0" smtClean="0"/>
              <a:t>Run Disbursement in Batch</a:t>
            </a:r>
          </a:p>
          <a:p>
            <a:pPr lvl="1"/>
            <a:endParaRPr lang="en-US" b="1" dirty="0"/>
          </a:p>
        </p:txBody>
      </p:sp>
      <p:pic>
        <p:nvPicPr>
          <p:cNvPr id="6" name="Picture 5" descr="A Satisfying Retireme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8" y="3133066"/>
            <a:ext cx="3704240" cy="37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0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EA79F04-4403-4038-BEAC-654037707E5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dbb9891f-5342-44b3-9004-2472729e727f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microsoft.com/sharepoint/v3"/>
    <ds:schemaRef ds:uri="http://schemas.microsoft.com/sharepoint/v4"/>
    <ds:schemaRef ds:uri="686bc730-dfb5-4557-ac43-64e2aeb71117"/>
  </ds:schemaRefs>
</ds:datastoreItem>
</file>

<file path=customXml/itemProps4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26305</TotalTime>
  <Words>530</Words>
  <Application>Microsoft Office PowerPoint</Application>
  <PresentationFormat>On-screen Show (4:3)</PresentationFormat>
  <Paragraphs>119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Franklin Gothic Book</vt:lpstr>
      <vt:lpstr>Franklin Gothic Medium</vt:lpstr>
      <vt:lpstr>Wingdings</vt:lpstr>
      <vt:lpstr>Office Theme</vt:lpstr>
      <vt:lpstr>Just in time training flf and disbursement refresher</vt:lpstr>
      <vt:lpstr>PowerPoint Presentation</vt:lpstr>
      <vt:lpstr>PowerPoint Presentation</vt:lpstr>
      <vt:lpstr>ground rules</vt:lpstr>
      <vt:lpstr>Objectives</vt:lpstr>
      <vt:lpstr>PowerPoint Presentation</vt:lpstr>
      <vt:lpstr>Populate packaging variables</vt:lpstr>
      <vt:lpstr>Mass assign flf service indicator</vt:lpstr>
      <vt:lpstr>Flf process</vt:lpstr>
      <vt:lpstr>FLF PROCESS – release flf srvc ind</vt:lpstr>
      <vt:lpstr>PowerPoint Presentation</vt:lpstr>
      <vt:lpstr>PowerPoint Presentation</vt:lpstr>
      <vt:lpstr>BATCH DISBURSEMENT</vt:lpstr>
      <vt:lpstr>Disbursed, now what?</vt:lpstr>
      <vt:lpstr>PowerPoint Presentation</vt:lpstr>
      <vt:lpstr>VIEW CUSTOMER ACCOUNTS</vt:lpstr>
      <vt:lpstr>PowerPoint Presentation</vt:lpstr>
      <vt:lpstr>QUERIES </vt:lpstr>
      <vt:lpstr>QUERIES 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1091</cp:revision>
  <dcterms:created xsi:type="dcterms:W3CDTF">2019-02-17T19:57:33Z</dcterms:created>
  <dcterms:modified xsi:type="dcterms:W3CDTF">2022-08-26T20:49:04Z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