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5.xml" ContentType="application/vnd.openxmlformats-officedocument.presentationml.tags+xml"/>
  <Override PartName="/ppt/notesSlides/notesSlide22.xml" ContentType="application/vnd.openxmlformats-officedocument.presentationml.notesSlide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5"/>
  </p:sldMasterIdLst>
  <p:notesMasterIdLst>
    <p:notesMasterId r:id="rId36"/>
  </p:notesMasterIdLst>
  <p:handoutMasterIdLst>
    <p:handoutMasterId r:id="rId37"/>
  </p:handoutMasterIdLst>
  <p:sldIdLst>
    <p:sldId id="259" r:id="rId6"/>
    <p:sldId id="543" r:id="rId7"/>
    <p:sldId id="262" r:id="rId8"/>
    <p:sldId id="583" r:id="rId9"/>
    <p:sldId id="629" r:id="rId10"/>
    <p:sldId id="672" r:id="rId11"/>
    <p:sldId id="586" r:id="rId12"/>
    <p:sldId id="691" r:id="rId13"/>
    <p:sldId id="692" r:id="rId14"/>
    <p:sldId id="693" r:id="rId15"/>
    <p:sldId id="694" r:id="rId16"/>
    <p:sldId id="695" r:id="rId17"/>
    <p:sldId id="706" r:id="rId18"/>
    <p:sldId id="696" r:id="rId19"/>
    <p:sldId id="697" r:id="rId20"/>
    <p:sldId id="698" r:id="rId21"/>
    <p:sldId id="699" r:id="rId22"/>
    <p:sldId id="700" r:id="rId23"/>
    <p:sldId id="701" r:id="rId24"/>
    <p:sldId id="702" r:id="rId25"/>
    <p:sldId id="703" r:id="rId26"/>
    <p:sldId id="705" r:id="rId27"/>
    <p:sldId id="704" r:id="rId28"/>
    <p:sldId id="602" r:id="rId29"/>
    <p:sldId id="618" r:id="rId30"/>
    <p:sldId id="678" r:id="rId31"/>
    <p:sldId id="680" r:id="rId32"/>
    <p:sldId id="679" r:id="rId33"/>
    <p:sldId id="281" r:id="rId34"/>
    <p:sldId id="261" r:id="rId35"/>
  </p:sldIdLst>
  <p:sldSz cx="9144000" cy="6858000" type="screen4x3"/>
  <p:notesSz cx="6858000" cy="9144000"/>
  <p:custDataLst>
    <p:tags r:id="rId3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41" autoAdjust="0"/>
    <p:restoredTop sz="88645" autoAdjust="0"/>
  </p:normalViewPr>
  <p:slideViewPr>
    <p:cSldViewPr snapToGrid="0">
      <p:cViewPr varScale="1">
        <p:scale>
          <a:sx n="59" d="100"/>
          <a:sy n="59" d="100"/>
        </p:scale>
        <p:origin x="1566" y="72"/>
      </p:cViewPr>
      <p:guideLst>
        <p:guide orient="horz" pos="3144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26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7648D5-25B0-483F-9CBC-048735DDE692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271DDC46-BC34-4C22-9338-40756B2EABCC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 smtClean="0"/>
            <a:t>Step 1: Manual FA Term Build</a:t>
          </a:r>
          <a:endParaRPr lang="en-US" b="0" dirty="0"/>
        </a:p>
      </dgm:t>
    </dgm:pt>
    <dgm:pt modelId="{3153B4E4-EF27-418E-B286-E1B91A8DA495}" type="parTrans" cxnId="{4A907DEC-FF70-4E45-8D09-88FEE20B6500}">
      <dgm:prSet/>
      <dgm:spPr/>
      <dgm:t>
        <a:bodyPr/>
        <a:lstStyle/>
        <a:p>
          <a:endParaRPr lang="en-US"/>
        </a:p>
      </dgm:t>
    </dgm:pt>
    <dgm:pt modelId="{540A2794-D837-44EE-A24F-F2634BFBA319}" type="sibTrans" cxnId="{4A907DEC-FF70-4E45-8D09-88FEE20B6500}">
      <dgm:prSet/>
      <dgm:spPr/>
      <dgm:t>
        <a:bodyPr/>
        <a:lstStyle/>
        <a:p>
          <a:endParaRPr lang="en-US"/>
        </a:p>
      </dgm:t>
    </dgm:pt>
    <dgm:pt modelId="{31FB84C5-EEFE-449C-AA45-E3BBB2C62D54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 smtClean="0"/>
            <a:t>Step 2:</a:t>
          </a:r>
          <a:r>
            <a:rPr lang="en-US" b="0" dirty="0" smtClean="0"/>
            <a:t> Manual Budget Build</a:t>
          </a:r>
          <a:endParaRPr lang="en-US" b="0" dirty="0"/>
        </a:p>
      </dgm:t>
    </dgm:pt>
    <dgm:pt modelId="{6F78CC53-8E67-4D73-BA32-DE811C2F0191}" type="parTrans" cxnId="{8B45F17F-F0FC-4FEC-BB03-94755E48025F}">
      <dgm:prSet/>
      <dgm:spPr/>
      <dgm:t>
        <a:bodyPr/>
        <a:lstStyle/>
        <a:p>
          <a:endParaRPr lang="en-US"/>
        </a:p>
      </dgm:t>
    </dgm:pt>
    <dgm:pt modelId="{C7FEA775-3690-4A58-A997-45BC574ABE9D}" type="sibTrans" cxnId="{8B45F17F-F0FC-4FEC-BB03-94755E48025F}">
      <dgm:prSet/>
      <dgm:spPr/>
      <dgm:t>
        <a:bodyPr/>
        <a:lstStyle/>
        <a:p>
          <a:endParaRPr lang="en-US"/>
        </a:p>
      </dgm:t>
    </dgm:pt>
    <dgm:pt modelId="{BB73E8C4-7680-4080-8AD4-59D47561051B}" type="pres">
      <dgm:prSet presAssocID="{1C7648D5-25B0-483F-9CBC-048735DDE692}" presName="CompostProcess" presStyleCnt="0">
        <dgm:presLayoutVars>
          <dgm:dir/>
          <dgm:resizeHandles val="exact"/>
        </dgm:presLayoutVars>
      </dgm:prSet>
      <dgm:spPr/>
    </dgm:pt>
    <dgm:pt modelId="{0D107ED9-3C1F-4DF9-B514-5ED951E36FFD}" type="pres">
      <dgm:prSet presAssocID="{1C7648D5-25B0-483F-9CBC-048735DDE692}" presName="arrow" presStyleLbl="bgShp" presStyleIdx="0" presStyleCnt="1"/>
      <dgm:spPr/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3 step process for mass packaging with assign packaging plan highlighted" title="3 step process for mass packaging "/>
        </a:ext>
      </dgm:extLst>
    </dgm:pt>
    <dgm:pt modelId="{86CA7D95-ADC9-4F08-AA5C-96CB6089358A}" type="pres">
      <dgm:prSet presAssocID="{1C7648D5-25B0-483F-9CBC-048735DDE692}" presName="linearProcess" presStyleCnt="0"/>
      <dgm:spPr/>
    </dgm:pt>
    <dgm:pt modelId="{B4BC7DC2-56D2-4148-B04B-93428D49ECB2}" type="pres">
      <dgm:prSet presAssocID="{271DDC46-BC34-4C22-9338-40756B2EABCC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B9128F-09FD-4A64-813D-BE45667A81F2}" type="pres">
      <dgm:prSet presAssocID="{540A2794-D837-44EE-A24F-F2634BFBA319}" presName="sibTrans" presStyleCnt="0"/>
      <dgm:spPr/>
    </dgm:pt>
    <dgm:pt modelId="{8254774E-2048-458A-967A-6F55C8FB5055}" type="pres">
      <dgm:prSet presAssocID="{31FB84C5-EEFE-449C-AA45-E3BBB2C62D54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672060-60B4-4D11-B31A-5D0F0756054A}" type="presOf" srcId="{31FB84C5-EEFE-449C-AA45-E3BBB2C62D54}" destId="{8254774E-2048-458A-967A-6F55C8FB5055}" srcOrd="0" destOrd="0" presId="urn:microsoft.com/office/officeart/2005/8/layout/hProcess9"/>
    <dgm:cxn modelId="{E67F0565-B91B-41AE-98C0-4DE0C5EDA711}" type="presOf" srcId="{1C7648D5-25B0-483F-9CBC-048735DDE692}" destId="{BB73E8C4-7680-4080-8AD4-59D47561051B}" srcOrd="0" destOrd="0" presId="urn:microsoft.com/office/officeart/2005/8/layout/hProcess9"/>
    <dgm:cxn modelId="{8B45F17F-F0FC-4FEC-BB03-94755E48025F}" srcId="{1C7648D5-25B0-483F-9CBC-048735DDE692}" destId="{31FB84C5-EEFE-449C-AA45-E3BBB2C62D54}" srcOrd="1" destOrd="0" parTransId="{6F78CC53-8E67-4D73-BA32-DE811C2F0191}" sibTransId="{C7FEA775-3690-4A58-A997-45BC574ABE9D}"/>
    <dgm:cxn modelId="{4A907DEC-FF70-4E45-8D09-88FEE20B6500}" srcId="{1C7648D5-25B0-483F-9CBC-048735DDE692}" destId="{271DDC46-BC34-4C22-9338-40756B2EABCC}" srcOrd="0" destOrd="0" parTransId="{3153B4E4-EF27-418E-B286-E1B91A8DA495}" sibTransId="{540A2794-D837-44EE-A24F-F2634BFBA319}"/>
    <dgm:cxn modelId="{76CA9CEF-7509-4F50-956E-2D7A5ACB4B5B}" type="presOf" srcId="{271DDC46-BC34-4C22-9338-40756B2EABCC}" destId="{B4BC7DC2-56D2-4148-B04B-93428D49ECB2}" srcOrd="0" destOrd="0" presId="urn:microsoft.com/office/officeart/2005/8/layout/hProcess9"/>
    <dgm:cxn modelId="{C7E0E2FD-43E8-41F3-9ECD-F826E3E466F5}" type="presParOf" srcId="{BB73E8C4-7680-4080-8AD4-59D47561051B}" destId="{0D107ED9-3C1F-4DF9-B514-5ED951E36FFD}" srcOrd="0" destOrd="0" presId="urn:microsoft.com/office/officeart/2005/8/layout/hProcess9"/>
    <dgm:cxn modelId="{DB6FE992-AFCC-403E-B004-06087F086356}" type="presParOf" srcId="{BB73E8C4-7680-4080-8AD4-59D47561051B}" destId="{86CA7D95-ADC9-4F08-AA5C-96CB6089358A}" srcOrd="1" destOrd="0" presId="urn:microsoft.com/office/officeart/2005/8/layout/hProcess9"/>
    <dgm:cxn modelId="{D2AEC65D-86BE-4336-BBBC-08FDD703AD9F}" type="presParOf" srcId="{86CA7D95-ADC9-4F08-AA5C-96CB6089358A}" destId="{B4BC7DC2-56D2-4148-B04B-93428D49ECB2}" srcOrd="0" destOrd="0" presId="urn:microsoft.com/office/officeart/2005/8/layout/hProcess9"/>
    <dgm:cxn modelId="{20DECB7A-DD37-444D-AAF5-9D8A91712D7B}" type="presParOf" srcId="{86CA7D95-ADC9-4F08-AA5C-96CB6089358A}" destId="{8CB9128F-09FD-4A64-813D-BE45667A81F2}" srcOrd="1" destOrd="0" presId="urn:microsoft.com/office/officeart/2005/8/layout/hProcess9"/>
    <dgm:cxn modelId="{D8FBB062-5527-414E-A57C-721EB34F9621}" type="presParOf" srcId="{86CA7D95-ADC9-4F08-AA5C-96CB6089358A}" destId="{8254774E-2048-458A-967A-6F55C8FB5055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7648D5-25B0-483F-9CBC-048735DDE692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271DDC46-BC34-4C22-9338-40756B2EABCC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 smtClean="0"/>
            <a:t>Step 1: Manual FA Term Build</a:t>
          </a:r>
          <a:endParaRPr lang="en-US" b="0" dirty="0"/>
        </a:p>
      </dgm:t>
    </dgm:pt>
    <dgm:pt modelId="{3153B4E4-EF27-418E-B286-E1B91A8DA495}" type="parTrans" cxnId="{4A907DEC-FF70-4E45-8D09-88FEE20B6500}">
      <dgm:prSet/>
      <dgm:spPr/>
      <dgm:t>
        <a:bodyPr/>
        <a:lstStyle/>
        <a:p>
          <a:endParaRPr lang="en-US"/>
        </a:p>
      </dgm:t>
    </dgm:pt>
    <dgm:pt modelId="{540A2794-D837-44EE-A24F-F2634BFBA319}" type="sibTrans" cxnId="{4A907DEC-FF70-4E45-8D09-88FEE20B6500}">
      <dgm:prSet/>
      <dgm:spPr/>
      <dgm:t>
        <a:bodyPr/>
        <a:lstStyle/>
        <a:p>
          <a:endParaRPr lang="en-US"/>
        </a:p>
      </dgm:t>
    </dgm:pt>
    <dgm:pt modelId="{31FB84C5-EEFE-449C-AA45-E3BBB2C62D54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 smtClean="0"/>
            <a:t>Step 2:</a:t>
          </a:r>
          <a:r>
            <a:rPr lang="en-US" b="0" dirty="0" smtClean="0"/>
            <a:t> Manual Budget Build</a:t>
          </a:r>
          <a:endParaRPr lang="en-US" b="0" dirty="0"/>
        </a:p>
      </dgm:t>
    </dgm:pt>
    <dgm:pt modelId="{6F78CC53-8E67-4D73-BA32-DE811C2F0191}" type="parTrans" cxnId="{8B45F17F-F0FC-4FEC-BB03-94755E48025F}">
      <dgm:prSet/>
      <dgm:spPr/>
      <dgm:t>
        <a:bodyPr/>
        <a:lstStyle/>
        <a:p>
          <a:endParaRPr lang="en-US"/>
        </a:p>
      </dgm:t>
    </dgm:pt>
    <dgm:pt modelId="{C7FEA775-3690-4A58-A997-45BC574ABE9D}" type="sibTrans" cxnId="{8B45F17F-F0FC-4FEC-BB03-94755E48025F}">
      <dgm:prSet/>
      <dgm:spPr/>
      <dgm:t>
        <a:bodyPr/>
        <a:lstStyle/>
        <a:p>
          <a:endParaRPr lang="en-US"/>
        </a:p>
      </dgm:t>
    </dgm:pt>
    <dgm:pt modelId="{BB73E8C4-7680-4080-8AD4-59D47561051B}" type="pres">
      <dgm:prSet presAssocID="{1C7648D5-25B0-483F-9CBC-048735DDE692}" presName="CompostProcess" presStyleCnt="0">
        <dgm:presLayoutVars>
          <dgm:dir/>
          <dgm:resizeHandles val="exact"/>
        </dgm:presLayoutVars>
      </dgm:prSet>
      <dgm:spPr/>
    </dgm:pt>
    <dgm:pt modelId="{0D107ED9-3C1F-4DF9-B514-5ED951E36FFD}" type="pres">
      <dgm:prSet presAssocID="{1C7648D5-25B0-483F-9CBC-048735DDE692}" presName="arrow" presStyleLbl="bgShp" presStyleIdx="0" presStyleCnt="1"/>
      <dgm:spPr/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3 step process for mass packaging with assign packaging plan highlighted" title="3 step process for mass packaging "/>
        </a:ext>
      </dgm:extLst>
    </dgm:pt>
    <dgm:pt modelId="{86CA7D95-ADC9-4F08-AA5C-96CB6089358A}" type="pres">
      <dgm:prSet presAssocID="{1C7648D5-25B0-483F-9CBC-048735DDE692}" presName="linearProcess" presStyleCnt="0"/>
      <dgm:spPr/>
    </dgm:pt>
    <dgm:pt modelId="{B4BC7DC2-56D2-4148-B04B-93428D49ECB2}" type="pres">
      <dgm:prSet presAssocID="{271DDC46-BC34-4C22-9338-40756B2EABCC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B9128F-09FD-4A64-813D-BE45667A81F2}" type="pres">
      <dgm:prSet presAssocID="{540A2794-D837-44EE-A24F-F2634BFBA319}" presName="sibTrans" presStyleCnt="0"/>
      <dgm:spPr/>
    </dgm:pt>
    <dgm:pt modelId="{8254774E-2048-458A-967A-6F55C8FB5055}" type="pres">
      <dgm:prSet presAssocID="{31FB84C5-EEFE-449C-AA45-E3BBB2C62D54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672060-60B4-4D11-B31A-5D0F0756054A}" type="presOf" srcId="{31FB84C5-EEFE-449C-AA45-E3BBB2C62D54}" destId="{8254774E-2048-458A-967A-6F55C8FB5055}" srcOrd="0" destOrd="0" presId="urn:microsoft.com/office/officeart/2005/8/layout/hProcess9"/>
    <dgm:cxn modelId="{E67F0565-B91B-41AE-98C0-4DE0C5EDA711}" type="presOf" srcId="{1C7648D5-25B0-483F-9CBC-048735DDE692}" destId="{BB73E8C4-7680-4080-8AD4-59D47561051B}" srcOrd="0" destOrd="0" presId="urn:microsoft.com/office/officeart/2005/8/layout/hProcess9"/>
    <dgm:cxn modelId="{8B45F17F-F0FC-4FEC-BB03-94755E48025F}" srcId="{1C7648D5-25B0-483F-9CBC-048735DDE692}" destId="{31FB84C5-EEFE-449C-AA45-E3BBB2C62D54}" srcOrd="1" destOrd="0" parTransId="{6F78CC53-8E67-4D73-BA32-DE811C2F0191}" sibTransId="{C7FEA775-3690-4A58-A997-45BC574ABE9D}"/>
    <dgm:cxn modelId="{4A907DEC-FF70-4E45-8D09-88FEE20B6500}" srcId="{1C7648D5-25B0-483F-9CBC-048735DDE692}" destId="{271DDC46-BC34-4C22-9338-40756B2EABCC}" srcOrd="0" destOrd="0" parTransId="{3153B4E4-EF27-418E-B286-E1B91A8DA495}" sibTransId="{540A2794-D837-44EE-A24F-F2634BFBA319}"/>
    <dgm:cxn modelId="{76CA9CEF-7509-4F50-956E-2D7A5ACB4B5B}" type="presOf" srcId="{271DDC46-BC34-4C22-9338-40756B2EABCC}" destId="{B4BC7DC2-56D2-4148-B04B-93428D49ECB2}" srcOrd="0" destOrd="0" presId="urn:microsoft.com/office/officeart/2005/8/layout/hProcess9"/>
    <dgm:cxn modelId="{C7E0E2FD-43E8-41F3-9ECD-F826E3E466F5}" type="presParOf" srcId="{BB73E8C4-7680-4080-8AD4-59D47561051B}" destId="{0D107ED9-3C1F-4DF9-B514-5ED951E36FFD}" srcOrd="0" destOrd="0" presId="urn:microsoft.com/office/officeart/2005/8/layout/hProcess9"/>
    <dgm:cxn modelId="{DB6FE992-AFCC-403E-B004-06087F086356}" type="presParOf" srcId="{BB73E8C4-7680-4080-8AD4-59D47561051B}" destId="{86CA7D95-ADC9-4F08-AA5C-96CB6089358A}" srcOrd="1" destOrd="0" presId="urn:microsoft.com/office/officeart/2005/8/layout/hProcess9"/>
    <dgm:cxn modelId="{D2AEC65D-86BE-4336-BBBC-08FDD703AD9F}" type="presParOf" srcId="{86CA7D95-ADC9-4F08-AA5C-96CB6089358A}" destId="{B4BC7DC2-56D2-4148-B04B-93428D49ECB2}" srcOrd="0" destOrd="0" presId="urn:microsoft.com/office/officeart/2005/8/layout/hProcess9"/>
    <dgm:cxn modelId="{20DECB7A-DD37-444D-AAF5-9D8A91712D7B}" type="presParOf" srcId="{86CA7D95-ADC9-4F08-AA5C-96CB6089358A}" destId="{8CB9128F-09FD-4A64-813D-BE45667A81F2}" srcOrd="1" destOrd="0" presId="urn:microsoft.com/office/officeart/2005/8/layout/hProcess9"/>
    <dgm:cxn modelId="{D8FBB062-5527-414E-A57C-721EB34F9621}" type="presParOf" srcId="{86CA7D95-ADC9-4F08-AA5C-96CB6089358A}" destId="{8254774E-2048-458A-967A-6F55C8FB5055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7648D5-25B0-483F-9CBC-048735DDE692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271DDC46-BC34-4C22-9338-40756B2EABCC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 smtClean="0"/>
            <a:t>Step 1: </a:t>
          </a:r>
          <a:r>
            <a:rPr lang="en-US" b="0" dirty="0" smtClean="0"/>
            <a:t>Aid Year Activation</a:t>
          </a:r>
          <a:endParaRPr lang="en-US" b="0" dirty="0"/>
        </a:p>
      </dgm:t>
    </dgm:pt>
    <dgm:pt modelId="{3153B4E4-EF27-418E-B286-E1B91A8DA495}" type="parTrans" cxnId="{4A907DEC-FF70-4E45-8D09-88FEE20B6500}">
      <dgm:prSet/>
      <dgm:spPr/>
      <dgm:t>
        <a:bodyPr/>
        <a:lstStyle/>
        <a:p>
          <a:endParaRPr lang="en-US"/>
        </a:p>
      </dgm:t>
    </dgm:pt>
    <dgm:pt modelId="{540A2794-D837-44EE-A24F-F2634BFBA319}" type="sibTrans" cxnId="{4A907DEC-FF70-4E45-8D09-88FEE20B6500}">
      <dgm:prSet/>
      <dgm:spPr/>
      <dgm:t>
        <a:bodyPr/>
        <a:lstStyle/>
        <a:p>
          <a:endParaRPr lang="en-US"/>
        </a:p>
      </dgm:t>
    </dgm:pt>
    <dgm:pt modelId="{31FB84C5-EEFE-449C-AA45-E3BBB2C62D54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 smtClean="0"/>
            <a:t>Step 2:</a:t>
          </a:r>
          <a:r>
            <a:rPr lang="en-US" b="0" dirty="0" smtClean="0"/>
            <a:t> Manual FA Term Build</a:t>
          </a:r>
          <a:endParaRPr lang="en-US" b="0" dirty="0"/>
        </a:p>
      </dgm:t>
    </dgm:pt>
    <dgm:pt modelId="{6F78CC53-8E67-4D73-BA32-DE811C2F0191}" type="parTrans" cxnId="{8B45F17F-F0FC-4FEC-BB03-94755E48025F}">
      <dgm:prSet/>
      <dgm:spPr/>
      <dgm:t>
        <a:bodyPr/>
        <a:lstStyle/>
        <a:p>
          <a:endParaRPr lang="en-US"/>
        </a:p>
      </dgm:t>
    </dgm:pt>
    <dgm:pt modelId="{C7FEA775-3690-4A58-A997-45BC574ABE9D}" type="sibTrans" cxnId="{8B45F17F-F0FC-4FEC-BB03-94755E48025F}">
      <dgm:prSet/>
      <dgm:spPr/>
      <dgm:t>
        <a:bodyPr/>
        <a:lstStyle/>
        <a:p>
          <a:endParaRPr lang="en-US"/>
        </a:p>
      </dgm:t>
    </dgm:pt>
    <dgm:pt modelId="{E5F25171-371A-4FB0-BE92-72288DE7DC0C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 smtClean="0"/>
            <a:t>Step 3:  </a:t>
          </a:r>
          <a:r>
            <a:rPr lang="en-US" b="0" dirty="0" smtClean="0"/>
            <a:t>Manual Budget Build</a:t>
          </a:r>
          <a:endParaRPr lang="en-US" b="0" dirty="0"/>
        </a:p>
      </dgm:t>
    </dgm:pt>
    <dgm:pt modelId="{E76CABA0-3C30-4AEC-868A-776BACD00B3E}" type="parTrans" cxnId="{4665131D-A18B-48FB-9FB6-7E4881577EE8}">
      <dgm:prSet/>
      <dgm:spPr/>
      <dgm:t>
        <a:bodyPr/>
        <a:lstStyle/>
        <a:p>
          <a:endParaRPr lang="en-US"/>
        </a:p>
      </dgm:t>
    </dgm:pt>
    <dgm:pt modelId="{0C2203BA-DB3D-4B18-9B82-59A406DDDDB5}" type="sibTrans" cxnId="{4665131D-A18B-48FB-9FB6-7E4881577EE8}">
      <dgm:prSet/>
      <dgm:spPr/>
      <dgm:t>
        <a:bodyPr/>
        <a:lstStyle/>
        <a:p>
          <a:endParaRPr lang="en-US"/>
        </a:p>
      </dgm:t>
    </dgm:pt>
    <dgm:pt modelId="{BB73E8C4-7680-4080-8AD4-59D47561051B}" type="pres">
      <dgm:prSet presAssocID="{1C7648D5-25B0-483F-9CBC-048735DDE692}" presName="CompostProcess" presStyleCnt="0">
        <dgm:presLayoutVars>
          <dgm:dir/>
          <dgm:resizeHandles val="exact"/>
        </dgm:presLayoutVars>
      </dgm:prSet>
      <dgm:spPr/>
    </dgm:pt>
    <dgm:pt modelId="{0D107ED9-3C1F-4DF9-B514-5ED951E36FFD}" type="pres">
      <dgm:prSet presAssocID="{1C7648D5-25B0-483F-9CBC-048735DDE692}" presName="arrow" presStyleLbl="bgShp" presStyleIdx="0" presStyleCnt="1"/>
      <dgm:spPr/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3 step process for mass packaging with assign packaging plan highlighted" title="3 step process for mass packaging "/>
        </a:ext>
      </dgm:extLst>
    </dgm:pt>
    <dgm:pt modelId="{86CA7D95-ADC9-4F08-AA5C-96CB6089358A}" type="pres">
      <dgm:prSet presAssocID="{1C7648D5-25B0-483F-9CBC-048735DDE692}" presName="linearProcess" presStyleCnt="0"/>
      <dgm:spPr/>
    </dgm:pt>
    <dgm:pt modelId="{B4BC7DC2-56D2-4148-B04B-93428D49ECB2}" type="pres">
      <dgm:prSet presAssocID="{271DDC46-BC34-4C22-9338-40756B2EABCC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B9128F-09FD-4A64-813D-BE45667A81F2}" type="pres">
      <dgm:prSet presAssocID="{540A2794-D837-44EE-A24F-F2634BFBA319}" presName="sibTrans" presStyleCnt="0"/>
      <dgm:spPr/>
    </dgm:pt>
    <dgm:pt modelId="{8254774E-2048-458A-967A-6F55C8FB5055}" type="pres">
      <dgm:prSet presAssocID="{31FB84C5-EEFE-449C-AA45-E3BBB2C62D54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EFB04F-7EB1-43BB-AA00-20A62C75CB0D}" type="pres">
      <dgm:prSet presAssocID="{C7FEA775-3690-4A58-A997-45BC574ABE9D}" presName="sibTrans" presStyleCnt="0"/>
      <dgm:spPr/>
    </dgm:pt>
    <dgm:pt modelId="{EE8AB6D9-EB7F-4432-B306-508128C5E489}" type="pres">
      <dgm:prSet presAssocID="{E5F25171-371A-4FB0-BE92-72288DE7DC0C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65131D-A18B-48FB-9FB6-7E4881577EE8}" srcId="{1C7648D5-25B0-483F-9CBC-048735DDE692}" destId="{E5F25171-371A-4FB0-BE92-72288DE7DC0C}" srcOrd="2" destOrd="0" parTransId="{E76CABA0-3C30-4AEC-868A-776BACD00B3E}" sibTransId="{0C2203BA-DB3D-4B18-9B82-59A406DDDDB5}"/>
    <dgm:cxn modelId="{5F672060-60B4-4D11-B31A-5D0F0756054A}" type="presOf" srcId="{31FB84C5-EEFE-449C-AA45-E3BBB2C62D54}" destId="{8254774E-2048-458A-967A-6F55C8FB5055}" srcOrd="0" destOrd="0" presId="urn:microsoft.com/office/officeart/2005/8/layout/hProcess9"/>
    <dgm:cxn modelId="{8B45F17F-F0FC-4FEC-BB03-94755E48025F}" srcId="{1C7648D5-25B0-483F-9CBC-048735DDE692}" destId="{31FB84C5-EEFE-449C-AA45-E3BBB2C62D54}" srcOrd="1" destOrd="0" parTransId="{6F78CC53-8E67-4D73-BA32-DE811C2F0191}" sibTransId="{C7FEA775-3690-4A58-A997-45BC574ABE9D}"/>
    <dgm:cxn modelId="{E67F0565-B91B-41AE-98C0-4DE0C5EDA711}" type="presOf" srcId="{1C7648D5-25B0-483F-9CBC-048735DDE692}" destId="{BB73E8C4-7680-4080-8AD4-59D47561051B}" srcOrd="0" destOrd="0" presId="urn:microsoft.com/office/officeart/2005/8/layout/hProcess9"/>
    <dgm:cxn modelId="{4A907DEC-FF70-4E45-8D09-88FEE20B6500}" srcId="{1C7648D5-25B0-483F-9CBC-048735DDE692}" destId="{271DDC46-BC34-4C22-9338-40756B2EABCC}" srcOrd="0" destOrd="0" parTransId="{3153B4E4-EF27-418E-B286-E1B91A8DA495}" sibTransId="{540A2794-D837-44EE-A24F-F2634BFBA319}"/>
    <dgm:cxn modelId="{00DCBDE2-3A5E-4F7A-B720-142C56A9ACEC}" type="presOf" srcId="{E5F25171-371A-4FB0-BE92-72288DE7DC0C}" destId="{EE8AB6D9-EB7F-4432-B306-508128C5E489}" srcOrd="0" destOrd="0" presId="urn:microsoft.com/office/officeart/2005/8/layout/hProcess9"/>
    <dgm:cxn modelId="{76CA9CEF-7509-4F50-956E-2D7A5ACB4B5B}" type="presOf" srcId="{271DDC46-BC34-4C22-9338-40756B2EABCC}" destId="{B4BC7DC2-56D2-4148-B04B-93428D49ECB2}" srcOrd="0" destOrd="0" presId="urn:microsoft.com/office/officeart/2005/8/layout/hProcess9"/>
    <dgm:cxn modelId="{C7E0E2FD-43E8-41F3-9ECD-F826E3E466F5}" type="presParOf" srcId="{BB73E8C4-7680-4080-8AD4-59D47561051B}" destId="{0D107ED9-3C1F-4DF9-B514-5ED951E36FFD}" srcOrd="0" destOrd="0" presId="urn:microsoft.com/office/officeart/2005/8/layout/hProcess9"/>
    <dgm:cxn modelId="{DB6FE992-AFCC-403E-B004-06087F086356}" type="presParOf" srcId="{BB73E8C4-7680-4080-8AD4-59D47561051B}" destId="{86CA7D95-ADC9-4F08-AA5C-96CB6089358A}" srcOrd="1" destOrd="0" presId="urn:microsoft.com/office/officeart/2005/8/layout/hProcess9"/>
    <dgm:cxn modelId="{D2AEC65D-86BE-4336-BBBC-08FDD703AD9F}" type="presParOf" srcId="{86CA7D95-ADC9-4F08-AA5C-96CB6089358A}" destId="{B4BC7DC2-56D2-4148-B04B-93428D49ECB2}" srcOrd="0" destOrd="0" presId="urn:microsoft.com/office/officeart/2005/8/layout/hProcess9"/>
    <dgm:cxn modelId="{20DECB7A-DD37-444D-AAF5-9D8A91712D7B}" type="presParOf" srcId="{86CA7D95-ADC9-4F08-AA5C-96CB6089358A}" destId="{8CB9128F-09FD-4A64-813D-BE45667A81F2}" srcOrd="1" destOrd="0" presId="urn:microsoft.com/office/officeart/2005/8/layout/hProcess9"/>
    <dgm:cxn modelId="{D8FBB062-5527-414E-A57C-721EB34F9621}" type="presParOf" srcId="{86CA7D95-ADC9-4F08-AA5C-96CB6089358A}" destId="{8254774E-2048-458A-967A-6F55C8FB5055}" srcOrd="2" destOrd="0" presId="urn:microsoft.com/office/officeart/2005/8/layout/hProcess9"/>
    <dgm:cxn modelId="{C700DDEC-16DA-4A44-AB9B-D682770B2A9E}" type="presParOf" srcId="{86CA7D95-ADC9-4F08-AA5C-96CB6089358A}" destId="{D4EFB04F-7EB1-43BB-AA00-20A62C75CB0D}" srcOrd="3" destOrd="0" presId="urn:microsoft.com/office/officeart/2005/8/layout/hProcess9"/>
    <dgm:cxn modelId="{46AA94FB-EC41-47CF-847A-A6D7601372D1}" type="presParOf" srcId="{86CA7D95-ADC9-4F08-AA5C-96CB6089358A}" destId="{EE8AB6D9-EB7F-4432-B306-508128C5E48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7648D5-25B0-483F-9CBC-048735DDE692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271DDC46-BC34-4C22-9338-40756B2EABCC}">
      <dgm:prSet phldrT="[Text]"/>
      <dgm:spPr>
        <a:solidFill>
          <a:srgbClr val="FFC000"/>
        </a:solidFill>
      </dgm:spPr>
      <dgm:t>
        <a:bodyPr/>
        <a:lstStyle/>
        <a:p>
          <a:r>
            <a:rPr lang="en-US" b="0" dirty="0" smtClean="0"/>
            <a:t>Step 1: Aid Year Activation</a:t>
          </a:r>
          <a:endParaRPr lang="en-US" b="0" dirty="0"/>
        </a:p>
      </dgm:t>
    </dgm:pt>
    <dgm:pt modelId="{3153B4E4-EF27-418E-B286-E1B91A8DA495}" type="parTrans" cxnId="{4A907DEC-FF70-4E45-8D09-88FEE20B6500}">
      <dgm:prSet/>
      <dgm:spPr/>
      <dgm:t>
        <a:bodyPr/>
        <a:lstStyle/>
        <a:p>
          <a:endParaRPr lang="en-US"/>
        </a:p>
      </dgm:t>
    </dgm:pt>
    <dgm:pt modelId="{540A2794-D837-44EE-A24F-F2634BFBA319}" type="sibTrans" cxnId="{4A907DEC-FF70-4E45-8D09-88FEE20B6500}">
      <dgm:prSet/>
      <dgm:spPr/>
      <dgm:t>
        <a:bodyPr/>
        <a:lstStyle/>
        <a:p>
          <a:endParaRPr lang="en-US"/>
        </a:p>
      </dgm:t>
    </dgm:pt>
    <dgm:pt modelId="{31FB84C5-EEFE-449C-AA45-E3BBB2C62D54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 smtClean="0"/>
            <a:t>Step 2: Manual FA Term Build</a:t>
          </a:r>
          <a:endParaRPr lang="en-US" b="1" dirty="0"/>
        </a:p>
      </dgm:t>
    </dgm:pt>
    <dgm:pt modelId="{6F78CC53-8E67-4D73-BA32-DE811C2F0191}" type="parTrans" cxnId="{8B45F17F-F0FC-4FEC-BB03-94755E48025F}">
      <dgm:prSet/>
      <dgm:spPr/>
      <dgm:t>
        <a:bodyPr/>
        <a:lstStyle/>
        <a:p>
          <a:endParaRPr lang="en-US"/>
        </a:p>
      </dgm:t>
    </dgm:pt>
    <dgm:pt modelId="{C7FEA775-3690-4A58-A997-45BC574ABE9D}" type="sibTrans" cxnId="{8B45F17F-F0FC-4FEC-BB03-94755E48025F}">
      <dgm:prSet/>
      <dgm:spPr/>
      <dgm:t>
        <a:bodyPr/>
        <a:lstStyle/>
        <a:p>
          <a:endParaRPr lang="en-US"/>
        </a:p>
      </dgm:t>
    </dgm:pt>
    <dgm:pt modelId="{E5F25171-371A-4FB0-BE92-72288DE7DC0C}">
      <dgm:prSet phldrT="[Text]"/>
      <dgm:spPr>
        <a:solidFill>
          <a:srgbClr val="FFC000"/>
        </a:solidFill>
      </dgm:spPr>
      <dgm:t>
        <a:bodyPr/>
        <a:lstStyle/>
        <a:p>
          <a:r>
            <a:rPr lang="en-US" b="0" dirty="0" smtClean="0"/>
            <a:t>Step 3:  Manual Budget Build</a:t>
          </a:r>
          <a:endParaRPr lang="en-US" b="0" dirty="0"/>
        </a:p>
      </dgm:t>
    </dgm:pt>
    <dgm:pt modelId="{E76CABA0-3C30-4AEC-868A-776BACD00B3E}" type="parTrans" cxnId="{4665131D-A18B-48FB-9FB6-7E4881577EE8}">
      <dgm:prSet/>
      <dgm:spPr/>
      <dgm:t>
        <a:bodyPr/>
        <a:lstStyle/>
        <a:p>
          <a:endParaRPr lang="en-US"/>
        </a:p>
      </dgm:t>
    </dgm:pt>
    <dgm:pt modelId="{0C2203BA-DB3D-4B18-9B82-59A406DDDDB5}" type="sibTrans" cxnId="{4665131D-A18B-48FB-9FB6-7E4881577EE8}">
      <dgm:prSet/>
      <dgm:spPr/>
      <dgm:t>
        <a:bodyPr/>
        <a:lstStyle/>
        <a:p>
          <a:endParaRPr lang="en-US"/>
        </a:p>
      </dgm:t>
    </dgm:pt>
    <dgm:pt modelId="{BB73E8C4-7680-4080-8AD4-59D47561051B}" type="pres">
      <dgm:prSet presAssocID="{1C7648D5-25B0-483F-9CBC-048735DDE692}" presName="CompostProcess" presStyleCnt="0">
        <dgm:presLayoutVars>
          <dgm:dir/>
          <dgm:resizeHandles val="exact"/>
        </dgm:presLayoutVars>
      </dgm:prSet>
      <dgm:spPr/>
    </dgm:pt>
    <dgm:pt modelId="{0D107ED9-3C1F-4DF9-B514-5ED951E36FFD}" type="pres">
      <dgm:prSet presAssocID="{1C7648D5-25B0-483F-9CBC-048735DDE692}" presName="arrow" presStyleLbl="bgShp" presStyleIdx="0" presStyleCnt="1"/>
      <dgm:spPr/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3 step process for mass packaging with assign packaging plan highlighted" title="3 step process for mass packaging "/>
        </a:ext>
      </dgm:extLst>
    </dgm:pt>
    <dgm:pt modelId="{86CA7D95-ADC9-4F08-AA5C-96CB6089358A}" type="pres">
      <dgm:prSet presAssocID="{1C7648D5-25B0-483F-9CBC-048735DDE692}" presName="linearProcess" presStyleCnt="0"/>
      <dgm:spPr/>
    </dgm:pt>
    <dgm:pt modelId="{B4BC7DC2-56D2-4148-B04B-93428D49ECB2}" type="pres">
      <dgm:prSet presAssocID="{271DDC46-BC34-4C22-9338-40756B2EABCC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B9128F-09FD-4A64-813D-BE45667A81F2}" type="pres">
      <dgm:prSet presAssocID="{540A2794-D837-44EE-A24F-F2634BFBA319}" presName="sibTrans" presStyleCnt="0"/>
      <dgm:spPr/>
    </dgm:pt>
    <dgm:pt modelId="{8254774E-2048-458A-967A-6F55C8FB5055}" type="pres">
      <dgm:prSet presAssocID="{31FB84C5-EEFE-449C-AA45-E3BBB2C62D54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EFB04F-7EB1-43BB-AA00-20A62C75CB0D}" type="pres">
      <dgm:prSet presAssocID="{C7FEA775-3690-4A58-A997-45BC574ABE9D}" presName="sibTrans" presStyleCnt="0"/>
      <dgm:spPr/>
    </dgm:pt>
    <dgm:pt modelId="{EE8AB6D9-EB7F-4432-B306-508128C5E489}" type="pres">
      <dgm:prSet presAssocID="{E5F25171-371A-4FB0-BE92-72288DE7DC0C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65131D-A18B-48FB-9FB6-7E4881577EE8}" srcId="{1C7648D5-25B0-483F-9CBC-048735DDE692}" destId="{E5F25171-371A-4FB0-BE92-72288DE7DC0C}" srcOrd="2" destOrd="0" parTransId="{E76CABA0-3C30-4AEC-868A-776BACD00B3E}" sibTransId="{0C2203BA-DB3D-4B18-9B82-59A406DDDDB5}"/>
    <dgm:cxn modelId="{5F672060-60B4-4D11-B31A-5D0F0756054A}" type="presOf" srcId="{31FB84C5-EEFE-449C-AA45-E3BBB2C62D54}" destId="{8254774E-2048-458A-967A-6F55C8FB5055}" srcOrd="0" destOrd="0" presId="urn:microsoft.com/office/officeart/2005/8/layout/hProcess9"/>
    <dgm:cxn modelId="{8B45F17F-F0FC-4FEC-BB03-94755E48025F}" srcId="{1C7648D5-25B0-483F-9CBC-048735DDE692}" destId="{31FB84C5-EEFE-449C-AA45-E3BBB2C62D54}" srcOrd="1" destOrd="0" parTransId="{6F78CC53-8E67-4D73-BA32-DE811C2F0191}" sibTransId="{C7FEA775-3690-4A58-A997-45BC574ABE9D}"/>
    <dgm:cxn modelId="{E67F0565-B91B-41AE-98C0-4DE0C5EDA711}" type="presOf" srcId="{1C7648D5-25B0-483F-9CBC-048735DDE692}" destId="{BB73E8C4-7680-4080-8AD4-59D47561051B}" srcOrd="0" destOrd="0" presId="urn:microsoft.com/office/officeart/2005/8/layout/hProcess9"/>
    <dgm:cxn modelId="{4A907DEC-FF70-4E45-8D09-88FEE20B6500}" srcId="{1C7648D5-25B0-483F-9CBC-048735DDE692}" destId="{271DDC46-BC34-4C22-9338-40756B2EABCC}" srcOrd="0" destOrd="0" parTransId="{3153B4E4-EF27-418E-B286-E1B91A8DA495}" sibTransId="{540A2794-D837-44EE-A24F-F2634BFBA319}"/>
    <dgm:cxn modelId="{00DCBDE2-3A5E-4F7A-B720-142C56A9ACEC}" type="presOf" srcId="{E5F25171-371A-4FB0-BE92-72288DE7DC0C}" destId="{EE8AB6D9-EB7F-4432-B306-508128C5E489}" srcOrd="0" destOrd="0" presId="urn:microsoft.com/office/officeart/2005/8/layout/hProcess9"/>
    <dgm:cxn modelId="{76CA9CEF-7509-4F50-956E-2D7A5ACB4B5B}" type="presOf" srcId="{271DDC46-BC34-4C22-9338-40756B2EABCC}" destId="{B4BC7DC2-56D2-4148-B04B-93428D49ECB2}" srcOrd="0" destOrd="0" presId="urn:microsoft.com/office/officeart/2005/8/layout/hProcess9"/>
    <dgm:cxn modelId="{C7E0E2FD-43E8-41F3-9ECD-F826E3E466F5}" type="presParOf" srcId="{BB73E8C4-7680-4080-8AD4-59D47561051B}" destId="{0D107ED9-3C1F-4DF9-B514-5ED951E36FFD}" srcOrd="0" destOrd="0" presId="urn:microsoft.com/office/officeart/2005/8/layout/hProcess9"/>
    <dgm:cxn modelId="{DB6FE992-AFCC-403E-B004-06087F086356}" type="presParOf" srcId="{BB73E8C4-7680-4080-8AD4-59D47561051B}" destId="{86CA7D95-ADC9-4F08-AA5C-96CB6089358A}" srcOrd="1" destOrd="0" presId="urn:microsoft.com/office/officeart/2005/8/layout/hProcess9"/>
    <dgm:cxn modelId="{D2AEC65D-86BE-4336-BBBC-08FDD703AD9F}" type="presParOf" srcId="{86CA7D95-ADC9-4F08-AA5C-96CB6089358A}" destId="{B4BC7DC2-56D2-4148-B04B-93428D49ECB2}" srcOrd="0" destOrd="0" presId="urn:microsoft.com/office/officeart/2005/8/layout/hProcess9"/>
    <dgm:cxn modelId="{20DECB7A-DD37-444D-AAF5-9D8A91712D7B}" type="presParOf" srcId="{86CA7D95-ADC9-4F08-AA5C-96CB6089358A}" destId="{8CB9128F-09FD-4A64-813D-BE45667A81F2}" srcOrd="1" destOrd="0" presId="urn:microsoft.com/office/officeart/2005/8/layout/hProcess9"/>
    <dgm:cxn modelId="{D8FBB062-5527-414E-A57C-721EB34F9621}" type="presParOf" srcId="{86CA7D95-ADC9-4F08-AA5C-96CB6089358A}" destId="{8254774E-2048-458A-967A-6F55C8FB5055}" srcOrd="2" destOrd="0" presId="urn:microsoft.com/office/officeart/2005/8/layout/hProcess9"/>
    <dgm:cxn modelId="{C700DDEC-16DA-4A44-AB9B-D682770B2A9E}" type="presParOf" srcId="{86CA7D95-ADC9-4F08-AA5C-96CB6089358A}" destId="{D4EFB04F-7EB1-43BB-AA00-20A62C75CB0D}" srcOrd="3" destOrd="0" presId="urn:microsoft.com/office/officeart/2005/8/layout/hProcess9"/>
    <dgm:cxn modelId="{46AA94FB-EC41-47CF-847A-A6D7601372D1}" type="presParOf" srcId="{86CA7D95-ADC9-4F08-AA5C-96CB6089358A}" destId="{EE8AB6D9-EB7F-4432-B306-508128C5E48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C7648D5-25B0-483F-9CBC-048735DDE692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271DDC46-BC34-4C22-9338-40756B2EABCC}">
      <dgm:prSet phldrT="[Text]"/>
      <dgm:spPr>
        <a:solidFill>
          <a:srgbClr val="FFC000"/>
        </a:solidFill>
      </dgm:spPr>
      <dgm:t>
        <a:bodyPr/>
        <a:lstStyle/>
        <a:p>
          <a:r>
            <a:rPr lang="en-US" b="0" dirty="0" smtClean="0"/>
            <a:t>Step 1: Aid Year Activation</a:t>
          </a:r>
          <a:endParaRPr lang="en-US" b="0" dirty="0"/>
        </a:p>
      </dgm:t>
    </dgm:pt>
    <dgm:pt modelId="{3153B4E4-EF27-418E-B286-E1B91A8DA495}" type="parTrans" cxnId="{4A907DEC-FF70-4E45-8D09-88FEE20B6500}">
      <dgm:prSet/>
      <dgm:spPr/>
      <dgm:t>
        <a:bodyPr/>
        <a:lstStyle/>
        <a:p>
          <a:endParaRPr lang="en-US"/>
        </a:p>
      </dgm:t>
    </dgm:pt>
    <dgm:pt modelId="{540A2794-D837-44EE-A24F-F2634BFBA319}" type="sibTrans" cxnId="{4A907DEC-FF70-4E45-8D09-88FEE20B6500}">
      <dgm:prSet/>
      <dgm:spPr/>
      <dgm:t>
        <a:bodyPr/>
        <a:lstStyle/>
        <a:p>
          <a:endParaRPr lang="en-US"/>
        </a:p>
      </dgm:t>
    </dgm:pt>
    <dgm:pt modelId="{31FB84C5-EEFE-449C-AA45-E3BBB2C62D54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 smtClean="0"/>
            <a:t>Step 2: Manual FA Term Build</a:t>
          </a:r>
          <a:endParaRPr lang="en-US" b="1" dirty="0"/>
        </a:p>
      </dgm:t>
    </dgm:pt>
    <dgm:pt modelId="{6F78CC53-8E67-4D73-BA32-DE811C2F0191}" type="parTrans" cxnId="{8B45F17F-F0FC-4FEC-BB03-94755E48025F}">
      <dgm:prSet/>
      <dgm:spPr/>
      <dgm:t>
        <a:bodyPr/>
        <a:lstStyle/>
        <a:p>
          <a:endParaRPr lang="en-US"/>
        </a:p>
      </dgm:t>
    </dgm:pt>
    <dgm:pt modelId="{C7FEA775-3690-4A58-A997-45BC574ABE9D}" type="sibTrans" cxnId="{8B45F17F-F0FC-4FEC-BB03-94755E48025F}">
      <dgm:prSet/>
      <dgm:spPr/>
      <dgm:t>
        <a:bodyPr/>
        <a:lstStyle/>
        <a:p>
          <a:endParaRPr lang="en-US"/>
        </a:p>
      </dgm:t>
    </dgm:pt>
    <dgm:pt modelId="{E5F25171-371A-4FB0-BE92-72288DE7DC0C}">
      <dgm:prSet phldrT="[Text]"/>
      <dgm:spPr>
        <a:solidFill>
          <a:srgbClr val="0070C0"/>
        </a:solidFill>
      </dgm:spPr>
      <dgm:t>
        <a:bodyPr/>
        <a:lstStyle/>
        <a:p>
          <a:r>
            <a:rPr lang="en-US" b="0" dirty="0" smtClean="0"/>
            <a:t>Step 3:  Manual Budget Build</a:t>
          </a:r>
          <a:endParaRPr lang="en-US" b="0" dirty="0"/>
        </a:p>
      </dgm:t>
    </dgm:pt>
    <dgm:pt modelId="{E76CABA0-3C30-4AEC-868A-776BACD00B3E}" type="parTrans" cxnId="{4665131D-A18B-48FB-9FB6-7E4881577EE8}">
      <dgm:prSet/>
      <dgm:spPr/>
      <dgm:t>
        <a:bodyPr/>
        <a:lstStyle/>
        <a:p>
          <a:endParaRPr lang="en-US"/>
        </a:p>
      </dgm:t>
    </dgm:pt>
    <dgm:pt modelId="{0C2203BA-DB3D-4B18-9B82-59A406DDDDB5}" type="sibTrans" cxnId="{4665131D-A18B-48FB-9FB6-7E4881577EE8}">
      <dgm:prSet/>
      <dgm:spPr/>
      <dgm:t>
        <a:bodyPr/>
        <a:lstStyle/>
        <a:p>
          <a:endParaRPr lang="en-US"/>
        </a:p>
      </dgm:t>
    </dgm:pt>
    <dgm:pt modelId="{BB73E8C4-7680-4080-8AD4-59D47561051B}" type="pres">
      <dgm:prSet presAssocID="{1C7648D5-25B0-483F-9CBC-048735DDE692}" presName="CompostProcess" presStyleCnt="0">
        <dgm:presLayoutVars>
          <dgm:dir/>
          <dgm:resizeHandles val="exact"/>
        </dgm:presLayoutVars>
      </dgm:prSet>
      <dgm:spPr/>
    </dgm:pt>
    <dgm:pt modelId="{0D107ED9-3C1F-4DF9-B514-5ED951E36FFD}" type="pres">
      <dgm:prSet presAssocID="{1C7648D5-25B0-483F-9CBC-048735DDE692}" presName="arrow" presStyleLbl="bgShp" presStyleIdx="0" presStyleCnt="1"/>
      <dgm:spPr/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3 step process for mass packaging with assign packaging plan highlighted" title="3 step process for mass packaging "/>
        </a:ext>
      </dgm:extLst>
    </dgm:pt>
    <dgm:pt modelId="{86CA7D95-ADC9-4F08-AA5C-96CB6089358A}" type="pres">
      <dgm:prSet presAssocID="{1C7648D5-25B0-483F-9CBC-048735DDE692}" presName="linearProcess" presStyleCnt="0"/>
      <dgm:spPr/>
    </dgm:pt>
    <dgm:pt modelId="{B4BC7DC2-56D2-4148-B04B-93428D49ECB2}" type="pres">
      <dgm:prSet presAssocID="{271DDC46-BC34-4C22-9338-40756B2EABCC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B9128F-09FD-4A64-813D-BE45667A81F2}" type="pres">
      <dgm:prSet presAssocID="{540A2794-D837-44EE-A24F-F2634BFBA319}" presName="sibTrans" presStyleCnt="0"/>
      <dgm:spPr/>
    </dgm:pt>
    <dgm:pt modelId="{8254774E-2048-458A-967A-6F55C8FB5055}" type="pres">
      <dgm:prSet presAssocID="{31FB84C5-EEFE-449C-AA45-E3BBB2C62D54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EFB04F-7EB1-43BB-AA00-20A62C75CB0D}" type="pres">
      <dgm:prSet presAssocID="{C7FEA775-3690-4A58-A997-45BC574ABE9D}" presName="sibTrans" presStyleCnt="0"/>
      <dgm:spPr/>
    </dgm:pt>
    <dgm:pt modelId="{EE8AB6D9-EB7F-4432-B306-508128C5E489}" type="pres">
      <dgm:prSet presAssocID="{E5F25171-371A-4FB0-BE92-72288DE7DC0C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65131D-A18B-48FB-9FB6-7E4881577EE8}" srcId="{1C7648D5-25B0-483F-9CBC-048735DDE692}" destId="{E5F25171-371A-4FB0-BE92-72288DE7DC0C}" srcOrd="2" destOrd="0" parTransId="{E76CABA0-3C30-4AEC-868A-776BACD00B3E}" sibTransId="{0C2203BA-DB3D-4B18-9B82-59A406DDDDB5}"/>
    <dgm:cxn modelId="{5F672060-60B4-4D11-B31A-5D0F0756054A}" type="presOf" srcId="{31FB84C5-EEFE-449C-AA45-E3BBB2C62D54}" destId="{8254774E-2048-458A-967A-6F55C8FB5055}" srcOrd="0" destOrd="0" presId="urn:microsoft.com/office/officeart/2005/8/layout/hProcess9"/>
    <dgm:cxn modelId="{8B45F17F-F0FC-4FEC-BB03-94755E48025F}" srcId="{1C7648D5-25B0-483F-9CBC-048735DDE692}" destId="{31FB84C5-EEFE-449C-AA45-E3BBB2C62D54}" srcOrd="1" destOrd="0" parTransId="{6F78CC53-8E67-4D73-BA32-DE811C2F0191}" sibTransId="{C7FEA775-3690-4A58-A997-45BC574ABE9D}"/>
    <dgm:cxn modelId="{E67F0565-B91B-41AE-98C0-4DE0C5EDA711}" type="presOf" srcId="{1C7648D5-25B0-483F-9CBC-048735DDE692}" destId="{BB73E8C4-7680-4080-8AD4-59D47561051B}" srcOrd="0" destOrd="0" presId="urn:microsoft.com/office/officeart/2005/8/layout/hProcess9"/>
    <dgm:cxn modelId="{4A907DEC-FF70-4E45-8D09-88FEE20B6500}" srcId="{1C7648D5-25B0-483F-9CBC-048735DDE692}" destId="{271DDC46-BC34-4C22-9338-40756B2EABCC}" srcOrd="0" destOrd="0" parTransId="{3153B4E4-EF27-418E-B286-E1B91A8DA495}" sibTransId="{540A2794-D837-44EE-A24F-F2634BFBA319}"/>
    <dgm:cxn modelId="{00DCBDE2-3A5E-4F7A-B720-142C56A9ACEC}" type="presOf" srcId="{E5F25171-371A-4FB0-BE92-72288DE7DC0C}" destId="{EE8AB6D9-EB7F-4432-B306-508128C5E489}" srcOrd="0" destOrd="0" presId="urn:microsoft.com/office/officeart/2005/8/layout/hProcess9"/>
    <dgm:cxn modelId="{76CA9CEF-7509-4F50-956E-2D7A5ACB4B5B}" type="presOf" srcId="{271DDC46-BC34-4C22-9338-40756B2EABCC}" destId="{B4BC7DC2-56D2-4148-B04B-93428D49ECB2}" srcOrd="0" destOrd="0" presId="urn:microsoft.com/office/officeart/2005/8/layout/hProcess9"/>
    <dgm:cxn modelId="{C7E0E2FD-43E8-41F3-9ECD-F826E3E466F5}" type="presParOf" srcId="{BB73E8C4-7680-4080-8AD4-59D47561051B}" destId="{0D107ED9-3C1F-4DF9-B514-5ED951E36FFD}" srcOrd="0" destOrd="0" presId="urn:microsoft.com/office/officeart/2005/8/layout/hProcess9"/>
    <dgm:cxn modelId="{DB6FE992-AFCC-403E-B004-06087F086356}" type="presParOf" srcId="{BB73E8C4-7680-4080-8AD4-59D47561051B}" destId="{86CA7D95-ADC9-4F08-AA5C-96CB6089358A}" srcOrd="1" destOrd="0" presId="urn:microsoft.com/office/officeart/2005/8/layout/hProcess9"/>
    <dgm:cxn modelId="{D2AEC65D-86BE-4336-BBBC-08FDD703AD9F}" type="presParOf" srcId="{86CA7D95-ADC9-4F08-AA5C-96CB6089358A}" destId="{B4BC7DC2-56D2-4148-B04B-93428D49ECB2}" srcOrd="0" destOrd="0" presId="urn:microsoft.com/office/officeart/2005/8/layout/hProcess9"/>
    <dgm:cxn modelId="{20DECB7A-DD37-444D-AAF5-9D8A91712D7B}" type="presParOf" srcId="{86CA7D95-ADC9-4F08-AA5C-96CB6089358A}" destId="{8CB9128F-09FD-4A64-813D-BE45667A81F2}" srcOrd="1" destOrd="0" presId="urn:microsoft.com/office/officeart/2005/8/layout/hProcess9"/>
    <dgm:cxn modelId="{D8FBB062-5527-414E-A57C-721EB34F9621}" type="presParOf" srcId="{86CA7D95-ADC9-4F08-AA5C-96CB6089358A}" destId="{8254774E-2048-458A-967A-6F55C8FB5055}" srcOrd="2" destOrd="0" presId="urn:microsoft.com/office/officeart/2005/8/layout/hProcess9"/>
    <dgm:cxn modelId="{C700DDEC-16DA-4A44-AB9B-D682770B2A9E}" type="presParOf" srcId="{86CA7D95-ADC9-4F08-AA5C-96CB6089358A}" destId="{D4EFB04F-7EB1-43BB-AA00-20A62C75CB0D}" srcOrd="3" destOrd="0" presId="urn:microsoft.com/office/officeart/2005/8/layout/hProcess9"/>
    <dgm:cxn modelId="{46AA94FB-EC41-47CF-847A-A6D7601372D1}" type="presParOf" srcId="{86CA7D95-ADC9-4F08-AA5C-96CB6089358A}" destId="{EE8AB6D9-EB7F-4432-B306-508128C5E48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07ED9-3C1F-4DF9-B514-5ED951E36FFD}">
      <dsp:nvSpPr>
        <dsp:cNvPr id="0" name=""/>
        <dsp:cNvSpPr/>
      </dsp:nvSpPr>
      <dsp:spPr>
        <a:xfrm>
          <a:off x="505284" y="0"/>
          <a:ext cx="5726561" cy="4540469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C7DC2-56D2-4148-B04B-93428D49ECB2}">
      <dsp:nvSpPr>
        <dsp:cNvPr id="0" name=""/>
        <dsp:cNvSpPr/>
      </dsp:nvSpPr>
      <dsp:spPr>
        <a:xfrm>
          <a:off x="422468" y="1362140"/>
          <a:ext cx="2863938" cy="1816187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/>
            <a:t>Step 1: Manual FA Term Build</a:t>
          </a:r>
          <a:endParaRPr lang="en-US" sz="3500" b="0" kern="1200" dirty="0"/>
        </a:p>
      </dsp:txBody>
      <dsp:txXfrm>
        <a:off x="511127" y="1450799"/>
        <a:ext cx="2686620" cy="1638869"/>
      </dsp:txXfrm>
    </dsp:sp>
    <dsp:sp modelId="{8254774E-2048-458A-967A-6F55C8FB5055}">
      <dsp:nvSpPr>
        <dsp:cNvPr id="0" name=""/>
        <dsp:cNvSpPr/>
      </dsp:nvSpPr>
      <dsp:spPr>
        <a:xfrm>
          <a:off x="3450723" y="1362140"/>
          <a:ext cx="2863938" cy="1816187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/>
            <a:t>Step 2:</a:t>
          </a:r>
          <a:r>
            <a:rPr lang="en-US" sz="3500" b="0" kern="1200" dirty="0" smtClean="0"/>
            <a:t> Manual Budget Build</a:t>
          </a:r>
          <a:endParaRPr lang="en-US" sz="3500" b="0" kern="1200" dirty="0"/>
        </a:p>
      </dsp:txBody>
      <dsp:txXfrm>
        <a:off x="3539382" y="1450799"/>
        <a:ext cx="2686620" cy="16388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07ED9-3C1F-4DF9-B514-5ED951E36FFD}">
      <dsp:nvSpPr>
        <dsp:cNvPr id="0" name=""/>
        <dsp:cNvSpPr/>
      </dsp:nvSpPr>
      <dsp:spPr>
        <a:xfrm>
          <a:off x="505284" y="0"/>
          <a:ext cx="5726561" cy="4540469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C7DC2-56D2-4148-B04B-93428D49ECB2}">
      <dsp:nvSpPr>
        <dsp:cNvPr id="0" name=""/>
        <dsp:cNvSpPr/>
      </dsp:nvSpPr>
      <dsp:spPr>
        <a:xfrm>
          <a:off x="422468" y="1362140"/>
          <a:ext cx="2863938" cy="1816187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/>
            <a:t>Step 1: Manual FA Term Build</a:t>
          </a:r>
          <a:endParaRPr lang="en-US" sz="3500" b="0" kern="1200" dirty="0"/>
        </a:p>
      </dsp:txBody>
      <dsp:txXfrm>
        <a:off x="511127" y="1450799"/>
        <a:ext cx="2686620" cy="1638869"/>
      </dsp:txXfrm>
    </dsp:sp>
    <dsp:sp modelId="{8254774E-2048-458A-967A-6F55C8FB5055}">
      <dsp:nvSpPr>
        <dsp:cNvPr id="0" name=""/>
        <dsp:cNvSpPr/>
      </dsp:nvSpPr>
      <dsp:spPr>
        <a:xfrm>
          <a:off x="3450723" y="1362140"/>
          <a:ext cx="2863938" cy="181618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/>
            <a:t>Step 2:</a:t>
          </a:r>
          <a:r>
            <a:rPr lang="en-US" sz="3500" b="0" kern="1200" dirty="0" smtClean="0"/>
            <a:t> Manual Budget Build</a:t>
          </a:r>
          <a:endParaRPr lang="en-US" sz="3500" b="0" kern="1200" dirty="0"/>
        </a:p>
      </dsp:txBody>
      <dsp:txXfrm>
        <a:off x="3539382" y="1450799"/>
        <a:ext cx="2686620" cy="16388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07ED9-3C1F-4DF9-B514-5ED951E36FFD}">
      <dsp:nvSpPr>
        <dsp:cNvPr id="0" name=""/>
        <dsp:cNvSpPr/>
      </dsp:nvSpPr>
      <dsp:spPr>
        <a:xfrm>
          <a:off x="505284" y="0"/>
          <a:ext cx="5726561" cy="4540469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C7DC2-56D2-4148-B04B-93428D49ECB2}">
      <dsp:nvSpPr>
        <dsp:cNvPr id="0" name=""/>
        <dsp:cNvSpPr/>
      </dsp:nvSpPr>
      <dsp:spPr>
        <a:xfrm>
          <a:off x="228299" y="1362140"/>
          <a:ext cx="2021139" cy="1816187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Step 1: </a:t>
          </a:r>
          <a:r>
            <a:rPr lang="en-US" sz="2700" b="0" kern="1200" dirty="0" smtClean="0"/>
            <a:t>Aid Year Activation</a:t>
          </a:r>
          <a:endParaRPr lang="en-US" sz="2700" b="0" kern="1200" dirty="0"/>
        </a:p>
      </dsp:txBody>
      <dsp:txXfrm>
        <a:off x="316958" y="1450799"/>
        <a:ext cx="1843821" cy="1638869"/>
      </dsp:txXfrm>
    </dsp:sp>
    <dsp:sp modelId="{8254774E-2048-458A-967A-6F55C8FB5055}">
      <dsp:nvSpPr>
        <dsp:cNvPr id="0" name=""/>
        <dsp:cNvSpPr/>
      </dsp:nvSpPr>
      <dsp:spPr>
        <a:xfrm>
          <a:off x="2357995" y="1362140"/>
          <a:ext cx="2021139" cy="1816187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Step 2:</a:t>
          </a:r>
          <a:r>
            <a:rPr lang="en-US" sz="2700" b="0" kern="1200" dirty="0" smtClean="0"/>
            <a:t> Manual FA Term Build</a:t>
          </a:r>
          <a:endParaRPr lang="en-US" sz="2700" b="0" kern="1200" dirty="0"/>
        </a:p>
      </dsp:txBody>
      <dsp:txXfrm>
        <a:off x="2446654" y="1450799"/>
        <a:ext cx="1843821" cy="1638869"/>
      </dsp:txXfrm>
    </dsp:sp>
    <dsp:sp modelId="{EE8AB6D9-EB7F-4432-B306-508128C5E489}">
      <dsp:nvSpPr>
        <dsp:cNvPr id="0" name=""/>
        <dsp:cNvSpPr/>
      </dsp:nvSpPr>
      <dsp:spPr>
        <a:xfrm>
          <a:off x="4487692" y="1362140"/>
          <a:ext cx="2021139" cy="1816187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Step 3:  </a:t>
          </a:r>
          <a:r>
            <a:rPr lang="en-US" sz="2700" b="0" kern="1200" dirty="0" smtClean="0"/>
            <a:t>Manual Budget Build</a:t>
          </a:r>
          <a:endParaRPr lang="en-US" sz="2700" b="0" kern="1200" dirty="0"/>
        </a:p>
      </dsp:txBody>
      <dsp:txXfrm>
        <a:off x="4576351" y="1450799"/>
        <a:ext cx="1843821" cy="16388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07ED9-3C1F-4DF9-B514-5ED951E36FFD}">
      <dsp:nvSpPr>
        <dsp:cNvPr id="0" name=""/>
        <dsp:cNvSpPr/>
      </dsp:nvSpPr>
      <dsp:spPr>
        <a:xfrm>
          <a:off x="505284" y="0"/>
          <a:ext cx="5726561" cy="4540469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C7DC2-56D2-4148-B04B-93428D49ECB2}">
      <dsp:nvSpPr>
        <dsp:cNvPr id="0" name=""/>
        <dsp:cNvSpPr/>
      </dsp:nvSpPr>
      <dsp:spPr>
        <a:xfrm>
          <a:off x="228299" y="1362140"/>
          <a:ext cx="2021139" cy="1816187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kern="1200" dirty="0" smtClean="0"/>
            <a:t>Step 1: Aid Year Activation</a:t>
          </a:r>
          <a:endParaRPr lang="en-US" sz="2700" b="0" kern="1200" dirty="0"/>
        </a:p>
      </dsp:txBody>
      <dsp:txXfrm>
        <a:off x="316958" y="1450799"/>
        <a:ext cx="1843821" cy="1638869"/>
      </dsp:txXfrm>
    </dsp:sp>
    <dsp:sp modelId="{8254774E-2048-458A-967A-6F55C8FB5055}">
      <dsp:nvSpPr>
        <dsp:cNvPr id="0" name=""/>
        <dsp:cNvSpPr/>
      </dsp:nvSpPr>
      <dsp:spPr>
        <a:xfrm>
          <a:off x="2357995" y="1362140"/>
          <a:ext cx="2021139" cy="181618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Step 2: Manual FA Term Build</a:t>
          </a:r>
          <a:endParaRPr lang="en-US" sz="2700" b="1" kern="1200" dirty="0"/>
        </a:p>
      </dsp:txBody>
      <dsp:txXfrm>
        <a:off x="2446654" y="1450799"/>
        <a:ext cx="1843821" cy="1638869"/>
      </dsp:txXfrm>
    </dsp:sp>
    <dsp:sp modelId="{EE8AB6D9-EB7F-4432-B306-508128C5E489}">
      <dsp:nvSpPr>
        <dsp:cNvPr id="0" name=""/>
        <dsp:cNvSpPr/>
      </dsp:nvSpPr>
      <dsp:spPr>
        <a:xfrm>
          <a:off x="4487692" y="1362140"/>
          <a:ext cx="2021139" cy="1816187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kern="1200" dirty="0" smtClean="0"/>
            <a:t>Step 3:  Manual Budget Build</a:t>
          </a:r>
          <a:endParaRPr lang="en-US" sz="2700" b="0" kern="1200" dirty="0"/>
        </a:p>
      </dsp:txBody>
      <dsp:txXfrm>
        <a:off x="4576351" y="1450799"/>
        <a:ext cx="1843821" cy="16388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07ED9-3C1F-4DF9-B514-5ED951E36FFD}">
      <dsp:nvSpPr>
        <dsp:cNvPr id="0" name=""/>
        <dsp:cNvSpPr/>
      </dsp:nvSpPr>
      <dsp:spPr>
        <a:xfrm>
          <a:off x="505284" y="0"/>
          <a:ext cx="5726561" cy="4540469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C7DC2-56D2-4148-B04B-93428D49ECB2}">
      <dsp:nvSpPr>
        <dsp:cNvPr id="0" name=""/>
        <dsp:cNvSpPr/>
      </dsp:nvSpPr>
      <dsp:spPr>
        <a:xfrm>
          <a:off x="228299" y="1362140"/>
          <a:ext cx="2021139" cy="1816187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kern="1200" dirty="0" smtClean="0"/>
            <a:t>Step 1: Aid Year Activation</a:t>
          </a:r>
          <a:endParaRPr lang="en-US" sz="2700" b="0" kern="1200" dirty="0"/>
        </a:p>
      </dsp:txBody>
      <dsp:txXfrm>
        <a:off x="316958" y="1450799"/>
        <a:ext cx="1843821" cy="1638869"/>
      </dsp:txXfrm>
    </dsp:sp>
    <dsp:sp modelId="{8254774E-2048-458A-967A-6F55C8FB5055}">
      <dsp:nvSpPr>
        <dsp:cNvPr id="0" name=""/>
        <dsp:cNvSpPr/>
      </dsp:nvSpPr>
      <dsp:spPr>
        <a:xfrm>
          <a:off x="2357995" y="1362140"/>
          <a:ext cx="2021139" cy="1816187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Step 2: Manual FA Term Build</a:t>
          </a:r>
          <a:endParaRPr lang="en-US" sz="2700" b="1" kern="1200" dirty="0"/>
        </a:p>
      </dsp:txBody>
      <dsp:txXfrm>
        <a:off x="2446654" y="1450799"/>
        <a:ext cx="1843821" cy="1638869"/>
      </dsp:txXfrm>
    </dsp:sp>
    <dsp:sp modelId="{EE8AB6D9-EB7F-4432-B306-508128C5E489}">
      <dsp:nvSpPr>
        <dsp:cNvPr id="0" name=""/>
        <dsp:cNvSpPr/>
      </dsp:nvSpPr>
      <dsp:spPr>
        <a:xfrm>
          <a:off x="4487692" y="1362140"/>
          <a:ext cx="2021139" cy="181618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kern="1200" dirty="0" smtClean="0"/>
            <a:t>Step 3:  Manual Budget Build</a:t>
          </a:r>
          <a:endParaRPr lang="en-US" sz="2700" b="0" kern="1200" dirty="0"/>
        </a:p>
      </dsp:txBody>
      <dsp:txXfrm>
        <a:off x="4576351" y="1450799"/>
        <a:ext cx="1843821" cy="16388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7D8E9-3331-4291-9F17-3FF41B935400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0C177-458E-4ECB-97EC-7EDCBA19D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3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DBB64-96D6-42B0-8680-D8E44BBF474E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84A02-D147-49A8-A06D-A5C08FF69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9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546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3389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6559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6832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7773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5866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8123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1499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93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430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5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384A02-D147-49A8-A06D-A5C08FF69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5325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894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2359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23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73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41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755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53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465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613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773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 Triangle Patter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8"/>
          <a:stretch/>
        </p:blipFill>
        <p:spPr>
          <a:xfrm>
            <a:off x="2317813" y="0"/>
            <a:ext cx="6829477" cy="374996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69888" y="3863685"/>
            <a:ext cx="8336975" cy="999259"/>
          </a:xfrm>
          <a:prstGeom prst="rect">
            <a:avLst/>
          </a:prstGeom>
        </p:spPr>
        <p:txBody>
          <a:bodyPr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0608" y="4976665"/>
            <a:ext cx="8388928" cy="6790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 b="0" i="0" baseline="0">
                <a:solidFill>
                  <a:srgbClr val="003764"/>
                </a:solidFill>
                <a:latin typeface="+mj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69888" y="5769402"/>
            <a:ext cx="4614862" cy="758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03764"/>
                </a:solidFill>
              </a:defRPr>
            </a:lvl1pPr>
          </a:lstStyle>
          <a:p>
            <a:pPr lvl="0"/>
            <a:r>
              <a:rPr lang="en-US" dirty="0"/>
              <a:t>Presenter(s)</a:t>
            </a:r>
            <a:br>
              <a:rPr lang="en-US" dirty="0"/>
            </a:br>
            <a:r>
              <a:rPr lang="en-US" dirty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2854638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3764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8/23/2022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2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8/23/2022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9540" y="294198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19540" y="1174172"/>
            <a:ext cx="8336975" cy="49668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898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476958"/>
            <a:ext cx="7886700" cy="611619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Final Slide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2265367"/>
            <a:ext cx="7886700" cy="3428855"/>
          </a:xfrm>
          <a:prstGeom prst="rect">
            <a:avLst/>
          </a:prstGeom>
        </p:spPr>
        <p:txBody>
          <a:bodyPr/>
          <a:lstStyle>
            <a:lvl1pPr marL="457200" marR="0" indent="-45720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>
                <a:solidFill>
                  <a:srgbClr val="003764"/>
                </a:solidFill>
              </a:defRPr>
            </a:lvl1pPr>
            <a:lvl2pPr marL="342884" indent="0">
              <a:buNone/>
              <a:defRPr>
                <a:solidFill>
                  <a:srgbClr val="003764"/>
                </a:solidFill>
              </a:defRPr>
            </a:lvl2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Always use a Final Slide in order to include the Creative Commons footer language in the presentation.</a:t>
            </a:r>
            <a:br>
              <a:rPr lang="en-US" dirty="0"/>
            </a:br>
            <a:r>
              <a:rPr lang="en-US" dirty="0"/>
              <a:t>Ideas for the slide: Contact information; “Thank you;” “Questions?”</a:t>
            </a:r>
          </a:p>
        </p:txBody>
      </p:sp>
      <p:pic>
        <p:nvPicPr>
          <p:cNvPr id="14" name="Picture 13" descr="CC. Creative Commons license, attribution alone">
            <a:extLst>
              <a:ext uri="{FF2B5EF4-FFF2-40B4-BE49-F238E27FC236}">
                <a16:creationId xmlns:a16="http://schemas.microsoft.com/office/drawing/2014/main" id="{55C0BD8F-0D00-4252-96EA-53CD706830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8650" y="6399147"/>
            <a:ext cx="835224" cy="2987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9A014E-7345-4161-B6F8-70E7EA234759}"/>
              </a:ext>
            </a:extLst>
          </p:cNvPr>
          <p:cNvSpPr txBox="1"/>
          <p:nvPr userDrawn="1"/>
        </p:nvSpPr>
        <p:spPr>
          <a:xfrm>
            <a:off x="1454322" y="6445499"/>
            <a:ext cx="378496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0" i="1" kern="120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Except where otherwise noted, this work is licensed under </a:t>
            </a:r>
            <a:r>
              <a:rPr lang="en-US" sz="750" b="0" i="1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 BY 4.0</a:t>
            </a:r>
            <a:r>
              <a:rPr lang="en-US" sz="750" b="0" i="1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en-US" sz="750" b="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08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mmunity and Technical Colleges. Washington State Boar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6860" y="1549936"/>
            <a:ext cx="8336975" cy="79707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36860" y="2415155"/>
            <a:ext cx="8336975" cy="37570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F79CB6C7-AD96-437F-A75B-A1987D8D9ACA}" type="datetime1">
              <a:rPr lang="en-US" smtClean="0"/>
              <a:t>8/23/2022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6245" y="6483926"/>
            <a:ext cx="467590" cy="237549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178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2468" y="1709744"/>
            <a:ext cx="8270588" cy="2852737"/>
          </a:xfrm>
          <a:prstGeom prst="rect">
            <a:avLst/>
          </a:prstGeom>
        </p:spPr>
        <p:txBody>
          <a:bodyPr anchor="b"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582468" y="4589469"/>
            <a:ext cx="827058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3764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11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E68BEF8-F67A-4B64-B2F2-CC4AA048128C}" type="datetime1">
              <a:rPr lang="en-US" smtClean="0"/>
              <a:t>8/23/2022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4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22561" y="1462241"/>
            <a:ext cx="8534403" cy="71985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422561" y="2400300"/>
            <a:ext cx="4014357" cy="39693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759271" y="2400304"/>
            <a:ext cx="4197693" cy="39693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1001848F-E7F6-4E55-B1DE-CC691BBD4F09}" type="datetime1">
              <a:rPr lang="en-US" smtClean="0"/>
              <a:t>8/23/2022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8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3" name="Picture 12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4063"/>
            <a:ext cx="4067706" cy="1481791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07276" y="1485854"/>
            <a:ext cx="8335388" cy="736311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507278" y="2385434"/>
            <a:ext cx="4002378" cy="5248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507278" y="3003840"/>
            <a:ext cx="4002378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0207" y="2385430"/>
            <a:ext cx="4052457" cy="5248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4"/>
          </p:nvPr>
        </p:nvSpPr>
        <p:spPr>
          <a:xfrm>
            <a:off x="4790207" y="3003840"/>
            <a:ext cx="4052457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3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5E48A247-4D0D-4017-954A-CBEE1B524F16}" type="datetime1">
              <a:rPr lang="en-US" smtClean="0"/>
              <a:t>8/23/2022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6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9" name="Picture 8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40327" y="1457982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3F43D62C-E4AB-4F6C-BB6E-7C3A3BBC5E2B}" type="datetime1">
              <a:rPr lang="en-US" smtClean="0"/>
              <a:t>8/23/2022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0" name="Picture 9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8" name="Rectangle 7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92275FF0-9E97-4E0A-B533-109FB6621FD2}" type="datetime1">
              <a:rPr lang="en-US" smtClean="0"/>
              <a:t>8/23/2022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0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86494" y="1385541"/>
            <a:ext cx="3160715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494" y="2888673"/>
            <a:ext cx="3160715" cy="34923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863540" y="1569027"/>
            <a:ext cx="5041469" cy="481202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A3C062AC-1CC2-40A8-B531-F2154AC26E35}" type="datetime1">
              <a:rPr lang="en-US" smtClean="0"/>
              <a:t>8/23/2022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39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03370" y="1385541"/>
            <a:ext cx="3358139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370" y="2888673"/>
            <a:ext cx="3358139" cy="35428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024047" y="1569026"/>
            <a:ext cx="4839398" cy="486247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6EA93EB-E55E-4DBB-B6AA-C54A9BA5E4A4}" type="datetime1">
              <a:rPr lang="en-US" smtClean="0"/>
              <a:t>8/23/2022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42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33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51" r:id="rId10"/>
    <p:sldLayoutId id="2147483672" r:id="rId11"/>
    <p:sldLayoutId id="214748367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9887" y="3873648"/>
            <a:ext cx="8542885" cy="999259"/>
          </a:xfrm>
        </p:spPr>
        <p:txBody>
          <a:bodyPr/>
          <a:lstStyle/>
          <a:p>
            <a:r>
              <a:rPr lang="en-US" dirty="0" smtClean="0"/>
              <a:t>JUST IN TIME TRAINING</a:t>
            </a:r>
            <a:br>
              <a:rPr lang="en-US" dirty="0" smtClean="0"/>
            </a:br>
            <a:r>
              <a:rPr lang="en-US" dirty="0" smtClean="0"/>
              <a:t>AWARDING/PACKAGING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9887" y="5328746"/>
            <a:ext cx="6430306" cy="1400114"/>
          </a:xfrm>
        </p:spPr>
        <p:txBody>
          <a:bodyPr/>
          <a:lstStyle/>
          <a:p>
            <a:r>
              <a:rPr lang="en-US" dirty="0"/>
              <a:t>Kelly </a:t>
            </a:r>
            <a:r>
              <a:rPr lang="en-US" dirty="0" smtClean="0"/>
              <a:t>Forsberg</a:t>
            </a:r>
          </a:p>
          <a:p>
            <a:r>
              <a:rPr lang="en-US" dirty="0" smtClean="0"/>
              <a:t>ctcLink </a:t>
            </a:r>
            <a:r>
              <a:rPr lang="en-US" dirty="0"/>
              <a:t>Functional </a:t>
            </a:r>
            <a:r>
              <a:rPr lang="en-US" dirty="0" smtClean="0"/>
              <a:t>Trainer | Financial </a:t>
            </a:r>
            <a:r>
              <a:rPr lang="en-US" dirty="0"/>
              <a:t>Aid</a:t>
            </a:r>
          </a:p>
          <a:p>
            <a:r>
              <a:rPr lang="en-US" dirty="0" smtClean="0"/>
              <a:t>August 2022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78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1" y="1361695"/>
            <a:ext cx="6845342" cy="51997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940" y="294198"/>
            <a:ext cx="8326937" cy="786457"/>
          </a:xfrm>
        </p:spPr>
        <p:txBody>
          <a:bodyPr/>
          <a:lstStyle/>
          <a:p>
            <a:r>
              <a:rPr lang="en-US" dirty="0" smtClean="0"/>
              <a:t>ONLINE PACKAGING A NON-ENROLLD STU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540" y="838987"/>
            <a:ext cx="8336975" cy="5302042"/>
          </a:xfrm>
        </p:spPr>
        <p:txBody>
          <a:bodyPr/>
          <a:lstStyle/>
          <a:p>
            <a:r>
              <a:rPr lang="en-US" dirty="0" smtClean="0"/>
              <a:t>STEP </a:t>
            </a:r>
            <a:r>
              <a:rPr lang="en-US" dirty="0"/>
              <a:t>1</a:t>
            </a:r>
            <a:r>
              <a:rPr lang="en-US" dirty="0" smtClean="0"/>
              <a:t> – BUILD FA TERM</a:t>
            </a:r>
          </a:p>
        </p:txBody>
      </p:sp>
      <p:sp>
        <p:nvSpPr>
          <p:cNvPr id="7" name="TextBox 2"/>
          <p:cNvSpPr txBox="1"/>
          <p:nvPr/>
        </p:nvSpPr>
        <p:spPr>
          <a:xfrm>
            <a:off x="5197260" y="832945"/>
            <a:ext cx="2887705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Navigation:  </a:t>
            </a:r>
            <a:r>
              <a:rPr lang="en-US" sz="1400" dirty="0" smtClean="0">
                <a:solidFill>
                  <a:schemeClr val="tx1"/>
                </a:solidFill>
              </a:rPr>
              <a:t>Financial Aid &gt; Financial Aid &gt; Financial Aid Term &gt; Maintain FA Term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20608" y="1622650"/>
            <a:ext cx="1728714" cy="46166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If you have loaded the student’s FAFSA but the overnight processes have not run yet, you will have to </a:t>
            </a:r>
            <a:r>
              <a:rPr lang="en-US" sz="1400" b="1" dirty="0" smtClean="0"/>
              <a:t>Manually Build FA Term</a:t>
            </a:r>
            <a:r>
              <a:rPr lang="en-US" sz="1400" dirty="0" smtClean="0"/>
              <a:t>.  Repeat for all terms in AY. </a:t>
            </a:r>
          </a:p>
          <a:p>
            <a:endParaRPr lang="en-US" sz="1400" dirty="0" smtClean="0"/>
          </a:p>
          <a:p>
            <a:r>
              <a:rPr lang="en-US" sz="1400" dirty="0" smtClean="0"/>
              <a:t>Enter the most basic required fields in </a:t>
            </a:r>
            <a:r>
              <a:rPr lang="en-US" sz="1400" b="1" dirty="0" smtClean="0"/>
              <a:t>FA Term</a:t>
            </a:r>
            <a:r>
              <a:rPr lang="en-US" sz="1400" dirty="0" smtClean="0"/>
              <a:t>.  Uncheck the override boxes </a:t>
            </a:r>
            <a:r>
              <a:rPr lang="en-US" sz="1400" b="1" i="1" dirty="0" smtClean="0"/>
              <a:t>OR</a:t>
            </a:r>
            <a:r>
              <a:rPr lang="en-US" sz="1400" dirty="0" smtClean="0"/>
              <a:t>, if left checked as overridden, you may opt to use Override Expiration as described in the QRG.  Select </a:t>
            </a:r>
            <a:r>
              <a:rPr lang="en-US" sz="1400" b="1" dirty="0" smtClean="0"/>
              <a:t>OK</a:t>
            </a:r>
            <a:r>
              <a:rPr lang="en-US" sz="1400" dirty="0" smtClean="0"/>
              <a:t> to save.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1828800" y="4572000"/>
            <a:ext cx="5391808" cy="630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47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9904" y="294198"/>
            <a:ext cx="8411974" cy="786457"/>
          </a:xfrm>
        </p:spPr>
        <p:txBody>
          <a:bodyPr/>
          <a:lstStyle/>
          <a:p>
            <a:r>
              <a:rPr lang="en-US" dirty="0" smtClean="0"/>
              <a:t>ONLINE PACKAGING FA FOR A NON-ENROLLED STUDENT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5310" y="1324302"/>
            <a:ext cx="8541205" cy="4816726"/>
          </a:xfrm>
        </p:spPr>
        <p:txBody>
          <a:bodyPr/>
          <a:lstStyle/>
          <a:p>
            <a:r>
              <a:rPr lang="en-US" dirty="0" smtClean="0"/>
              <a:t>PRELIMINARY STEPS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1366345" y="1324302"/>
          <a:ext cx="6737131" cy="4540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788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66" y="1335335"/>
            <a:ext cx="8738696" cy="38777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940" y="294198"/>
            <a:ext cx="8326937" cy="786457"/>
          </a:xfrm>
        </p:spPr>
        <p:txBody>
          <a:bodyPr/>
          <a:lstStyle/>
          <a:p>
            <a:r>
              <a:rPr lang="en-US" dirty="0" smtClean="0"/>
              <a:t>ONLINE PACKAGING FOR NON-ENROLLED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540" y="838987"/>
            <a:ext cx="8336975" cy="5302042"/>
          </a:xfrm>
        </p:spPr>
        <p:txBody>
          <a:bodyPr/>
          <a:lstStyle/>
          <a:p>
            <a:r>
              <a:rPr lang="en-US" dirty="0" smtClean="0"/>
              <a:t>STEP 2 – BUILD STUDENT BUDGET</a:t>
            </a:r>
          </a:p>
        </p:txBody>
      </p:sp>
      <p:sp>
        <p:nvSpPr>
          <p:cNvPr id="7" name="TextBox 2"/>
          <p:cNvSpPr txBox="1"/>
          <p:nvPr/>
        </p:nvSpPr>
        <p:spPr>
          <a:xfrm>
            <a:off x="6144379" y="1093667"/>
            <a:ext cx="2887705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Navigation:  </a:t>
            </a:r>
            <a:r>
              <a:rPr lang="en-US" sz="1400" dirty="0" smtClean="0">
                <a:solidFill>
                  <a:schemeClr val="tx1"/>
                </a:solidFill>
              </a:rPr>
              <a:t>Financial Aid &gt; Financial Aid &gt; Budgets &gt; Create Student Budget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1433" y="4661418"/>
            <a:ext cx="7108691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If you have loaded the student’s FAFSA but the overnight processes have not run yet, </a:t>
            </a:r>
            <a:r>
              <a:rPr lang="en-US" dirty="0" smtClean="0"/>
              <a:t>you will need to </a:t>
            </a:r>
            <a:r>
              <a:rPr lang="en-US" b="1" dirty="0" smtClean="0"/>
              <a:t>Manually Create a Student Budget</a:t>
            </a:r>
            <a:r>
              <a:rPr lang="en-US" dirty="0"/>
              <a:t> </a:t>
            </a:r>
            <a:r>
              <a:rPr lang="en-US" dirty="0" smtClean="0"/>
              <a:t>for all terms in which you wish to award.  </a:t>
            </a:r>
          </a:p>
          <a:p>
            <a:endParaRPr lang="en-US" dirty="0"/>
          </a:p>
          <a:p>
            <a:r>
              <a:rPr lang="en-US" dirty="0" smtClean="0"/>
              <a:t>Enter the terms in which a budget should be built, adding a new row for each new term.  Select the </a:t>
            </a:r>
            <a:r>
              <a:rPr lang="en-US" b="1" dirty="0" smtClean="0"/>
              <a:t>Build a Budget </a:t>
            </a:r>
            <a:r>
              <a:rPr lang="en-US" dirty="0" smtClean="0"/>
              <a:t>button.  Select </a:t>
            </a:r>
            <a:r>
              <a:rPr lang="en-US" b="1" dirty="0" smtClean="0"/>
              <a:t>Move Budget</a:t>
            </a:r>
            <a:r>
              <a:rPr lang="en-US" dirty="0" smtClean="0"/>
              <a:t>. Select </a:t>
            </a:r>
            <a:r>
              <a:rPr lang="en-US" b="1" dirty="0" smtClean="0"/>
              <a:t>OK</a:t>
            </a:r>
            <a:r>
              <a:rPr lang="en-US" dirty="0" smtClean="0"/>
              <a:t> to save.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4855779" y="3069021"/>
            <a:ext cx="1078393" cy="20179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43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940" y="294198"/>
            <a:ext cx="8326937" cy="786457"/>
          </a:xfrm>
        </p:spPr>
        <p:txBody>
          <a:bodyPr/>
          <a:lstStyle/>
          <a:p>
            <a:r>
              <a:rPr lang="en-US" dirty="0" smtClean="0"/>
              <a:t>Online PACKAGING for a non-</a:t>
            </a:r>
            <a:r>
              <a:rPr lang="en-US" dirty="0" err="1" smtClean="0"/>
              <a:t>enrl</a:t>
            </a:r>
            <a:r>
              <a:rPr lang="en-US" dirty="0" smtClean="0"/>
              <a:t> </a:t>
            </a:r>
            <a:r>
              <a:rPr lang="en-US" dirty="0" err="1" smtClean="0"/>
              <a:t>stu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36" y="1413780"/>
            <a:ext cx="8562744" cy="34444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540" y="838987"/>
            <a:ext cx="8336975" cy="5302042"/>
          </a:xfrm>
        </p:spPr>
        <p:txBody>
          <a:bodyPr/>
          <a:lstStyle/>
          <a:p>
            <a:r>
              <a:rPr lang="en-US" dirty="0" smtClean="0"/>
              <a:t>RETRIEVE BUTTON</a:t>
            </a:r>
          </a:p>
        </p:txBody>
      </p:sp>
      <p:sp>
        <p:nvSpPr>
          <p:cNvPr id="7" name="TextBox 2"/>
          <p:cNvSpPr txBox="1"/>
          <p:nvPr/>
        </p:nvSpPr>
        <p:spPr>
          <a:xfrm>
            <a:off x="5934172" y="983391"/>
            <a:ext cx="2887705" cy="954107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Navigation:  </a:t>
            </a:r>
            <a:r>
              <a:rPr lang="en-US" sz="1400" dirty="0" smtClean="0">
                <a:solidFill>
                  <a:schemeClr val="tx1"/>
                </a:solidFill>
              </a:rPr>
              <a:t>Financial Aid &gt; Assign Awards to a Student &gt; Award Processing &gt; Assign Awards to a Student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3793" y="4958069"/>
            <a:ext cx="7108691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Select the </a:t>
            </a:r>
            <a:r>
              <a:rPr lang="en-US" b="1" dirty="0" smtClean="0"/>
              <a:t>Retrieve</a:t>
            </a:r>
            <a:r>
              <a:rPr lang="en-US" dirty="0" smtClean="0"/>
              <a:t> button to let the system auto-select a </a:t>
            </a:r>
            <a:r>
              <a:rPr lang="en-US" b="1" dirty="0" smtClean="0"/>
              <a:t>Packaging Plan ID </a:t>
            </a:r>
            <a:r>
              <a:rPr lang="en-US" dirty="0" smtClean="0"/>
              <a:t>based on the </a:t>
            </a:r>
            <a:r>
              <a:rPr lang="en-US" b="1" dirty="0" smtClean="0"/>
              <a:t>FA Term </a:t>
            </a:r>
            <a:r>
              <a:rPr lang="en-US" dirty="0" smtClean="0"/>
              <a:t>and </a:t>
            </a:r>
            <a:r>
              <a:rPr lang="en-US" b="1" dirty="0" smtClean="0"/>
              <a:t>Student Budgets</a:t>
            </a:r>
            <a:r>
              <a:rPr lang="en-US" dirty="0" smtClean="0"/>
              <a:t> that have been built for the student.  When satisfied, select </a:t>
            </a:r>
            <a:r>
              <a:rPr lang="en-US" b="1" dirty="0" smtClean="0"/>
              <a:t>Validate </a:t>
            </a:r>
            <a:r>
              <a:rPr lang="en-US" dirty="0" smtClean="0"/>
              <a:t>and</a:t>
            </a:r>
            <a:r>
              <a:rPr lang="en-US" b="1" dirty="0" smtClean="0"/>
              <a:t> Post</a:t>
            </a:r>
            <a:r>
              <a:rPr lang="en-US" dirty="0" smtClean="0"/>
              <a:t>.  </a:t>
            </a:r>
          </a:p>
          <a:p>
            <a:endParaRPr lang="en-US" dirty="0"/>
          </a:p>
          <a:p>
            <a:r>
              <a:rPr lang="en-US" b="1" i="1" dirty="0" smtClean="0"/>
              <a:t>Tip!  </a:t>
            </a:r>
            <a:r>
              <a:rPr lang="en-US" dirty="0" smtClean="0"/>
              <a:t>Check the award detail in the </a:t>
            </a:r>
            <a:r>
              <a:rPr lang="en-US" b="1" dirty="0" smtClean="0"/>
              <a:t>Disbursement</a:t>
            </a:r>
            <a:r>
              <a:rPr lang="en-US" dirty="0" smtClean="0"/>
              <a:t> link before posting, to ensure aid distributed into the appropriate </a:t>
            </a:r>
            <a:r>
              <a:rPr lang="en-US" b="1" dirty="0" smtClean="0"/>
              <a:t>Term</a:t>
            </a:r>
            <a:r>
              <a:rPr lang="en-US" dirty="0" smtClean="0"/>
              <a:t> as intended.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797269" y="2677586"/>
            <a:ext cx="1103586" cy="22804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686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 smtClean="0"/>
              <a:t>DEMONSTRATION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65037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idx="1"/>
          </p:nvPr>
        </p:nvSpPr>
        <p:spPr>
          <a:xfrm>
            <a:off x="519540" y="220929"/>
            <a:ext cx="8336975" cy="5920099"/>
          </a:xfrm>
        </p:spPr>
        <p:txBody>
          <a:bodyPr/>
          <a:lstStyle/>
          <a:p>
            <a:pPr marL="0" indent="0">
              <a:buNone/>
            </a:pPr>
            <a:endParaRPr lang="en-US" sz="4000" b="1" dirty="0" smtClean="0"/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 smtClean="0"/>
          </a:p>
          <a:p>
            <a:pPr marL="0" indent="0">
              <a:buNone/>
            </a:pPr>
            <a:endParaRPr lang="en-US" sz="4000" b="1" dirty="0" smtClean="0"/>
          </a:p>
          <a:p>
            <a:pPr marL="0" indent="0" algn="ctr">
              <a:buNone/>
            </a:pPr>
            <a:r>
              <a:rPr lang="en-US" sz="4000" b="1" dirty="0" smtClean="0"/>
              <a:t>MANUALLY AWARDING AID FOR A STUDENT WITHOUT A FAFSA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77277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9904" y="294198"/>
            <a:ext cx="8411974" cy="786457"/>
          </a:xfrm>
        </p:spPr>
        <p:txBody>
          <a:bodyPr/>
          <a:lstStyle/>
          <a:p>
            <a:r>
              <a:rPr lang="en-US" dirty="0" smtClean="0"/>
              <a:t>MANUALLY AWARDING AID FOR A STUDENT WITHOUT A FAFSA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5310" y="1324302"/>
            <a:ext cx="8541205" cy="4816726"/>
          </a:xfrm>
        </p:spPr>
        <p:txBody>
          <a:bodyPr/>
          <a:lstStyle/>
          <a:p>
            <a:r>
              <a:rPr lang="en-US" dirty="0" smtClean="0"/>
              <a:t>PRELIMINARY STEPS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1366345" y="1324302"/>
          <a:ext cx="6737131" cy="4540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6814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19" y="1603961"/>
            <a:ext cx="7569589" cy="18860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940" y="294198"/>
            <a:ext cx="8326937" cy="786457"/>
          </a:xfrm>
        </p:spPr>
        <p:txBody>
          <a:bodyPr/>
          <a:lstStyle/>
          <a:p>
            <a:r>
              <a:rPr lang="en-US" dirty="0" smtClean="0"/>
              <a:t>MANUALLY AWARDING AID W/O FAFSA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540" y="838987"/>
            <a:ext cx="8336975" cy="5302042"/>
          </a:xfrm>
        </p:spPr>
        <p:txBody>
          <a:bodyPr/>
          <a:lstStyle/>
          <a:p>
            <a:r>
              <a:rPr lang="en-US" dirty="0" smtClean="0"/>
              <a:t>STEP </a:t>
            </a:r>
            <a:r>
              <a:rPr lang="en-US" dirty="0"/>
              <a:t>1</a:t>
            </a:r>
            <a:r>
              <a:rPr lang="en-US" dirty="0" smtClean="0"/>
              <a:t> – AID YEAR ACTIVATION</a:t>
            </a:r>
          </a:p>
        </p:txBody>
      </p:sp>
      <p:sp>
        <p:nvSpPr>
          <p:cNvPr id="7" name="TextBox 2"/>
          <p:cNvSpPr txBox="1"/>
          <p:nvPr/>
        </p:nvSpPr>
        <p:spPr>
          <a:xfrm>
            <a:off x="5934172" y="983391"/>
            <a:ext cx="2887705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Navigation:  </a:t>
            </a:r>
            <a:r>
              <a:rPr lang="en-US" sz="1400" dirty="0" smtClean="0">
                <a:solidFill>
                  <a:schemeClr val="tx1"/>
                </a:solidFill>
              </a:rPr>
              <a:t>Financial Aid &gt; Aid Year Activation &gt; Manage Financial Aid Years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3793" y="5094090"/>
            <a:ext cx="710869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If the student has not done a FAFSA, and you need to award them, you will need to </a:t>
            </a:r>
            <a:r>
              <a:rPr lang="en-US" b="1" dirty="0" smtClean="0"/>
              <a:t>Aid Year Activate </a:t>
            </a:r>
            <a:r>
              <a:rPr lang="en-US" dirty="0" smtClean="0"/>
              <a:t>them.  </a:t>
            </a:r>
          </a:p>
          <a:p>
            <a:endParaRPr lang="en-US" dirty="0"/>
          </a:p>
          <a:p>
            <a:r>
              <a:rPr lang="en-US" dirty="0" smtClean="0"/>
              <a:t>Enter the </a:t>
            </a:r>
            <a:r>
              <a:rPr lang="en-US" b="1" dirty="0" smtClean="0"/>
              <a:t>Aid Year</a:t>
            </a:r>
            <a:r>
              <a:rPr lang="en-US" dirty="0" smtClean="0"/>
              <a:t>, and select the </a:t>
            </a:r>
            <a:r>
              <a:rPr lang="en-US" b="1" dirty="0" smtClean="0"/>
              <a:t>Save</a:t>
            </a:r>
            <a:r>
              <a:rPr lang="en-US" dirty="0" smtClean="0"/>
              <a:t> button.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4855779" y="3069021"/>
            <a:ext cx="1078393" cy="20179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16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9904" y="294198"/>
            <a:ext cx="8411974" cy="786457"/>
          </a:xfrm>
        </p:spPr>
        <p:txBody>
          <a:bodyPr/>
          <a:lstStyle/>
          <a:p>
            <a:r>
              <a:rPr lang="en-US" dirty="0" smtClean="0"/>
              <a:t>Manually AWARDING AID FOR A STUDENT WITHOUT A FAFSA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5310" y="1324302"/>
            <a:ext cx="8541205" cy="4816726"/>
          </a:xfrm>
        </p:spPr>
        <p:txBody>
          <a:bodyPr/>
          <a:lstStyle/>
          <a:p>
            <a:r>
              <a:rPr lang="en-US" dirty="0" smtClean="0"/>
              <a:t>PRELIMINARY STEPS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1366345" y="1324302"/>
          <a:ext cx="6737131" cy="4540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6871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1" y="1361695"/>
            <a:ext cx="6845342" cy="51997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940" y="294198"/>
            <a:ext cx="8326937" cy="786457"/>
          </a:xfrm>
        </p:spPr>
        <p:txBody>
          <a:bodyPr/>
          <a:lstStyle/>
          <a:p>
            <a:r>
              <a:rPr lang="en-US" dirty="0" smtClean="0"/>
              <a:t>MANUALLY AWARDING AID W/O FAFSA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540" y="838987"/>
            <a:ext cx="8336975" cy="5302042"/>
          </a:xfrm>
        </p:spPr>
        <p:txBody>
          <a:bodyPr/>
          <a:lstStyle/>
          <a:p>
            <a:r>
              <a:rPr lang="en-US" dirty="0" smtClean="0"/>
              <a:t>STEP 2 – BUILD FA TERM</a:t>
            </a:r>
          </a:p>
        </p:txBody>
      </p:sp>
      <p:sp>
        <p:nvSpPr>
          <p:cNvPr id="7" name="TextBox 2"/>
          <p:cNvSpPr txBox="1"/>
          <p:nvPr/>
        </p:nvSpPr>
        <p:spPr>
          <a:xfrm>
            <a:off x="5934172" y="983391"/>
            <a:ext cx="2887705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Navigation:  </a:t>
            </a:r>
            <a:r>
              <a:rPr lang="en-US" sz="1400" dirty="0" smtClean="0">
                <a:solidFill>
                  <a:schemeClr val="tx1"/>
                </a:solidFill>
              </a:rPr>
              <a:t>Financial Aid &gt; Financial Aid &gt; Financial Aid Term &gt; Maintain FA Term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20608" y="1820035"/>
            <a:ext cx="1728714" cy="49398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If the student has not done a FAFSA, and you need to award them, you will need to </a:t>
            </a:r>
            <a:r>
              <a:rPr lang="en-US" sz="1500" b="1" dirty="0" smtClean="0"/>
              <a:t>Manually Build FA Term</a:t>
            </a:r>
            <a:r>
              <a:rPr lang="en-US" sz="1500" dirty="0" smtClean="0"/>
              <a:t>.  Repeat for all terms in AY. </a:t>
            </a:r>
          </a:p>
          <a:p>
            <a:endParaRPr lang="en-US" sz="1500" dirty="0"/>
          </a:p>
          <a:p>
            <a:r>
              <a:rPr lang="en-US" sz="1500" dirty="0" smtClean="0"/>
              <a:t>Enter the most basic required fields in </a:t>
            </a:r>
            <a:r>
              <a:rPr lang="en-US" sz="1500" b="1" dirty="0" smtClean="0"/>
              <a:t>FA Term</a:t>
            </a:r>
            <a:r>
              <a:rPr lang="en-US" sz="1500" dirty="0" smtClean="0"/>
              <a:t>.  Uncheck the override boxes </a:t>
            </a:r>
            <a:r>
              <a:rPr lang="en-US" sz="1500" b="1" i="1" dirty="0" smtClean="0"/>
              <a:t>OR</a:t>
            </a:r>
            <a:r>
              <a:rPr lang="en-US" sz="1500" dirty="0" smtClean="0"/>
              <a:t>, if left checked as overridden, you may opt to use Override Expiration as described in the QRG.  Select </a:t>
            </a:r>
            <a:r>
              <a:rPr lang="en-US" sz="1500" b="1" dirty="0" smtClean="0"/>
              <a:t>OK</a:t>
            </a:r>
            <a:r>
              <a:rPr lang="en-US" sz="1500" dirty="0" smtClean="0"/>
              <a:t> to save.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1828800" y="4572000"/>
            <a:ext cx="5391808" cy="630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798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930" y="1370909"/>
            <a:ext cx="7971806" cy="674586"/>
          </a:xfrm>
        </p:spPr>
        <p:txBody>
          <a:bodyPr/>
          <a:lstStyle/>
          <a:p>
            <a:pPr algn="ctr"/>
            <a:r>
              <a:rPr lang="en-US" dirty="0"/>
              <a:t>ground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930" y="2097595"/>
            <a:ext cx="8247905" cy="4193463"/>
          </a:xfrm>
        </p:spPr>
        <p:txBody>
          <a:bodyPr/>
          <a:lstStyle/>
          <a:p>
            <a:pPr marL="463550" indent="-463550">
              <a:buFont typeface="Wingdings" panose="05000000000000000000" pitchFamily="2" charset="2"/>
              <a:buChar char="ü"/>
              <a:defRPr/>
            </a:pPr>
            <a:r>
              <a:rPr lang="en-US" dirty="0"/>
              <a:t>Be ready to participate</a:t>
            </a:r>
          </a:p>
          <a:p>
            <a:pPr marL="463550" indent="-463550">
              <a:buFont typeface="Wingdings" panose="05000000000000000000" pitchFamily="2" charset="2"/>
              <a:buChar char="ü"/>
              <a:defRPr/>
            </a:pPr>
            <a:r>
              <a:rPr lang="en-US" dirty="0"/>
              <a:t>Remove external distractions</a:t>
            </a:r>
          </a:p>
          <a:p>
            <a:pPr marL="463550" indent="-463550">
              <a:buFont typeface="Wingdings" panose="05000000000000000000" pitchFamily="2" charset="2"/>
              <a:buChar char="ü"/>
              <a:defRPr/>
            </a:pPr>
            <a:r>
              <a:rPr lang="en-US" dirty="0"/>
              <a:t>Mute your line when not speaking</a:t>
            </a:r>
          </a:p>
          <a:p>
            <a:pPr marL="920750" lvl="2" indent="-463550">
              <a:buFont typeface="Wingdings" panose="05000000000000000000" pitchFamily="2" charset="2"/>
              <a:buChar char="§"/>
              <a:defRPr/>
            </a:pP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Do NOT place Webex line on hold.  Use Mute.</a:t>
            </a:r>
          </a:p>
          <a:p>
            <a:pPr marL="920750" lvl="2" indent="-463550">
              <a:buFont typeface="Wingdings" panose="05000000000000000000" pitchFamily="2" charset="2"/>
              <a:buChar char="§"/>
              <a:defRPr/>
            </a:pPr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</a:rPr>
              <a:t>Please leave 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your line on Mute unless you are speaking</a:t>
            </a:r>
          </a:p>
          <a:p>
            <a:pPr marL="920750" lvl="2" indent="-463550">
              <a:buFont typeface="Wingdings" panose="05000000000000000000" pitchFamily="2" charset="2"/>
              <a:buChar char="§"/>
              <a:defRPr/>
            </a:pPr>
            <a:r>
              <a:rPr lang="en-US" sz="2400" b="1" i="1" dirty="0">
                <a:solidFill>
                  <a:srgbClr val="C00000"/>
                </a:solidFill>
              </a:rPr>
              <a:t>Sessions are being recorded </a:t>
            </a:r>
          </a:p>
          <a:p>
            <a:pPr marL="463550" indent="-463550">
              <a:buFont typeface="Wingdings" panose="05000000000000000000" pitchFamily="2" charset="2"/>
              <a:buChar char="ü"/>
              <a:defRPr/>
            </a:pPr>
            <a:r>
              <a:rPr lang="en-US" dirty="0"/>
              <a:t>Allow your peers to complete their thoughts before beginning yours </a:t>
            </a:r>
            <a:endParaRPr lang="en-US" dirty="0" smtClean="0"/>
          </a:p>
          <a:p>
            <a:pPr marL="463550" indent="-463550">
              <a:buFont typeface="Wingdings" panose="05000000000000000000" pitchFamily="2" charset="2"/>
              <a:buChar char="ü"/>
              <a:defRPr/>
            </a:pPr>
            <a:r>
              <a:rPr lang="en-US" dirty="0" smtClean="0"/>
              <a:t>Please return from breaks on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86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9904" y="294198"/>
            <a:ext cx="8411974" cy="786457"/>
          </a:xfrm>
        </p:spPr>
        <p:txBody>
          <a:bodyPr/>
          <a:lstStyle/>
          <a:p>
            <a:r>
              <a:rPr lang="en-US" dirty="0"/>
              <a:t>Manually AWARDING AID FOR A STUDENT WITHOUT A FAFSA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5310" y="1324302"/>
            <a:ext cx="8541205" cy="4816726"/>
          </a:xfrm>
        </p:spPr>
        <p:txBody>
          <a:bodyPr/>
          <a:lstStyle/>
          <a:p>
            <a:r>
              <a:rPr lang="en-US" dirty="0" smtClean="0"/>
              <a:t>PRELIMINARY STEPS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1366345" y="1324302"/>
          <a:ext cx="6737131" cy="4540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0565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66" y="1335335"/>
            <a:ext cx="8738696" cy="38777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940" y="294198"/>
            <a:ext cx="8326937" cy="786457"/>
          </a:xfrm>
        </p:spPr>
        <p:txBody>
          <a:bodyPr/>
          <a:lstStyle/>
          <a:p>
            <a:r>
              <a:rPr lang="en-US" dirty="0" smtClean="0"/>
              <a:t>MANUALLY AWARDING AID W/O FAFSA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540" y="838987"/>
            <a:ext cx="8336975" cy="5302042"/>
          </a:xfrm>
        </p:spPr>
        <p:txBody>
          <a:bodyPr/>
          <a:lstStyle/>
          <a:p>
            <a:r>
              <a:rPr lang="en-US" dirty="0" smtClean="0"/>
              <a:t>STEP </a:t>
            </a:r>
            <a:r>
              <a:rPr lang="en-US" dirty="0"/>
              <a:t>3</a:t>
            </a:r>
            <a:r>
              <a:rPr lang="en-US" dirty="0" smtClean="0"/>
              <a:t> – BUILD STUDENT BUDGET</a:t>
            </a:r>
          </a:p>
        </p:txBody>
      </p:sp>
      <p:sp>
        <p:nvSpPr>
          <p:cNvPr id="7" name="TextBox 2"/>
          <p:cNvSpPr txBox="1"/>
          <p:nvPr/>
        </p:nvSpPr>
        <p:spPr>
          <a:xfrm>
            <a:off x="6144379" y="1093667"/>
            <a:ext cx="2887705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Navigation:  </a:t>
            </a:r>
            <a:r>
              <a:rPr lang="en-US" sz="1400" dirty="0" smtClean="0">
                <a:solidFill>
                  <a:schemeClr val="tx1"/>
                </a:solidFill>
              </a:rPr>
              <a:t>Financial Aid &gt; Financial Aid &gt; Budgets &gt; Create Student Budget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1433" y="4810311"/>
            <a:ext cx="7108691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If the student has not done a FAFSA, and you need to award them, you will need to </a:t>
            </a:r>
            <a:r>
              <a:rPr lang="en-US" b="1" dirty="0" smtClean="0"/>
              <a:t>Manually Create a Student Budget</a:t>
            </a:r>
            <a:r>
              <a:rPr lang="en-US" dirty="0" smtClean="0"/>
              <a:t>.  </a:t>
            </a:r>
          </a:p>
          <a:p>
            <a:endParaRPr lang="en-US" dirty="0"/>
          </a:p>
          <a:p>
            <a:r>
              <a:rPr lang="en-US" dirty="0" smtClean="0"/>
              <a:t>Enter the terms in which a budget should be built, adding a new row for each new term.  Select the Build a Budget button.  Select Move Budget. Select </a:t>
            </a:r>
            <a:r>
              <a:rPr lang="en-US" b="1" dirty="0" smtClean="0"/>
              <a:t>OK</a:t>
            </a:r>
            <a:r>
              <a:rPr lang="en-US" dirty="0" smtClean="0"/>
              <a:t> to save.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4855779" y="3069021"/>
            <a:ext cx="1078393" cy="20179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88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940" y="294198"/>
            <a:ext cx="8326937" cy="786457"/>
          </a:xfrm>
        </p:spPr>
        <p:txBody>
          <a:bodyPr/>
          <a:lstStyle/>
          <a:p>
            <a:r>
              <a:rPr lang="en-US" dirty="0" smtClean="0"/>
              <a:t>Online PACKAGING w/o a </a:t>
            </a:r>
            <a:r>
              <a:rPr lang="en-US" dirty="0" err="1" smtClean="0"/>
              <a:t>fafsa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36" y="1413780"/>
            <a:ext cx="8562744" cy="34444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540" y="838987"/>
            <a:ext cx="8336975" cy="5302042"/>
          </a:xfrm>
        </p:spPr>
        <p:txBody>
          <a:bodyPr/>
          <a:lstStyle/>
          <a:p>
            <a:r>
              <a:rPr lang="en-US" dirty="0" smtClean="0"/>
              <a:t>RETRIEVE BUTTON</a:t>
            </a:r>
          </a:p>
        </p:txBody>
      </p:sp>
      <p:sp>
        <p:nvSpPr>
          <p:cNvPr id="7" name="TextBox 2"/>
          <p:cNvSpPr txBox="1"/>
          <p:nvPr/>
        </p:nvSpPr>
        <p:spPr>
          <a:xfrm>
            <a:off x="5934172" y="983391"/>
            <a:ext cx="2887705" cy="954107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Navigation:  </a:t>
            </a:r>
            <a:r>
              <a:rPr lang="en-US" sz="1400" dirty="0" smtClean="0">
                <a:solidFill>
                  <a:schemeClr val="tx1"/>
                </a:solidFill>
              </a:rPr>
              <a:t>Financial Aid &gt; Assign Awards to a Student &gt; Award Processing &gt; Assign Awards to a Student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3793" y="4958069"/>
            <a:ext cx="7108691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Select the </a:t>
            </a:r>
            <a:r>
              <a:rPr lang="en-US" b="1" dirty="0" smtClean="0"/>
              <a:t>Retrieve</a:t>
            </a:r>
            <a:r>
              <a:rPr lang="en-US" dirty="0" smtClean="0"/>
              <a:t> button to let the system auto-select a </a:t>
            </a:r>
            <a:r>
              <a:rPr lang="en-US" b="1" dirty="0" smtClean="0"/>
              <a:t>Packaging Plan ID </a:t>
            </a:r>
            <a:r>
              <a:rPr lang="en-US" dirty="0" smtClean="0"/>
              <a:t>based on the </a:t>
            </a:r>
            <a:r>
              <a:rPr lang="en-US" b="1" dirty="0" smtClean="0"/>
              <a:t>FA Term </a:t>
            </a:r>
            <a:r>
              <a:rPr lang="en-US" dirty="0" smtClean="0"/>
              <a:t>and </a:t>
            </a:r>
            <a:r>
              <a:rPr lang="en-US" b="1" dirty="0" smtClean="0"/>
              <a:t>Student Budgets</a:t>
            </a:r>
            <a:r>
              <a:rPr lang="en-US" dirty="0" smtClean="0"/>
              <a:t> that have been built for the student.  When satisfied, select </a:t>
            </a:r>
            <a:r>
              <a:rPr lang="en-US" b="1" dirty="0" smtClean="0"/>
              <a:t>Validate </a:t>
            </a:r>
            <a:r>
              <a:rPr lang="en-US" dirty="0" smtClean="0"/>
              <a:t>and</a:t>
            </a:r>
            <a:r>
              <a:rPr lang="en-US" b="1" dirty="0" smtClean="0"/>
              <a:t> Post</a:t>
            </a:r>
            <a:r>
              <a:rPr lang="en-US" dirty="0" smtClean="0"/>
              <a:t>.  </a:t>
            </a:r>
          </a:p>
          <a:p>
            <a:endParaRPr lang="en-US" dirty="0"/>
          </a:p>
          <a:p>
            <a:r>
              <a:rPr lang="en-US" b="1" i="1" dirty="0" smtClean="0"/>
              <a:t>Tip!  </a:t>
            </a:r>
            <a:r>
              <a:rPr lang="en-US" dirty="0" smtClean="0"/>
              <a:t>Check the award detail in the </a:t>
            </a:r>
            <a:r>
              <a:rPr lang="en-US" b="1" dirty="0" smtClean="0"/>
              <a:t>Disbursement</a:t>
            </a:r>
            <a:r>
              <a:rPr lang="en-US" dirty="0" smtClean="0"/>
              <a:t> link before posting, to ensure aid distributed into the appropriate </a:t>
            </a:r>
            <a:r>
              <a:rPr lang="en-US" b="1" dirty="0" smtClean="0"/>
              <a:t>Term</a:t>
            </a:r>
            <a:r>
              <a:rPr lang="en-US" dirty="0" smtClean="0"/>
              <a:t> as intended.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797269" y="2677586"/>
            <a:ext cx="1103586" cy="22804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97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 smtClean="0"/>
              <a:t>DEMONSTRATION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28743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idx="1"/>
          </p:nvPr>
        </p:nvSpPr>
        <p:spPr>
          <a:xfrm>
            <a:off x="519540" y="220929"/>
            <a:ext cx="8336975" cy="5920099"/>
          </a:xfrm>
        </p:spPr>
        <p:txBody>
          <a:bodyPr/>
          <a:lstStyle/>
          <a:p>
            <a:pPr marL="0" indent="0">
              <a:buNone/>
            </a:pPr>
            <a:endParaRPr lang="en-US" sz="4000" b="1" dirty="0" smtClean="0"/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 smtClean="0"/>
          </a:p>
          <a:p>
            <a:pPr marL="0" indent="0">
              <a:buNone/>
            </a:pPr>
            <a:endParaRPr lang="en-US" sz="4000" b="1" dirty="0" smtClean="0"/>
          </a:p>
          <a:p>
            <a:pPr marL="0" indent="0" algn="ctr">
              <a:buNone/>
            </a:pPr>
            <a:r>
              <a:rPr lang="en-US" sz="4000" b="1" dirty="0" smtClean="0"/>
              <a:t>INVOKING A </a:t>
            </a:r>
          </a:p>
          <a:p>
            <a:pPr marL="0" indent="0" algn="ctr">
              <a:buNone/>
            </a:pPr>
            <a:r>
              <a:rPr lang="en-US" sz="4000" b="1" dirty="0" smtClean="0"/>
              <a:t>PROFESSIONAL JUDGMENT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5261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INVOKING A PROFESSIONAL JUDGMENT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851339"/>
            <a:ext cx="8336975" cy="5245738"/>
          </a:xfrm>
        </p:spPr>
        <p:txBody>
          <a:bodyPr/>
          <a:lstStyle/>
          <a:p>
            <a:r>
              <a:rPr lang="en-US" dirty="0" smtClean="0"/>
              <a:t>Invoking a Professional Judgment:</a:t>
            </a:r>
          </a:p>
          <a:p>
            <a:pPr lvl="1"/>
            <a:r>
              <a:rPr lang="en-US" dirty="0" smtClean="0"/>
              <a:t>Use the professional judgement award page </a:t>
            </a:r>
            <a:r>
              <a:rPr lang="en-US" dirty="0"/>
              <a:t>to override all federal and aggregate rules </a:t>
            </a:r>
            <a:r>
              <a:rPr lang="en-US" u="sng" dirty="0"/>
              <a:t>except for fiscal limits</a:t>
            </a:r>
            <a:r>
              <a:rPr lang="en-US" dirty="0"/>
              <a:t> when repackaging online. Repackage students without a budget. All item types awarded from this component are set to PJ </a:t>
            </a:r>
            <a:r>
              <a:rPr lang="en-US" dirty="0" smtClean="0"/>
              <a:t>locked.  Once locked, adjustments cannot be made in the normal Award page.</a:t>
            </a:r>
          </a:p>
          <a:p>
            <a:r>
              <a:rPr lang="en-US" b="1" i="1" dirty="0" smtClean="0"/>
              <a:t>Note!  </a:t>
            </a:r>
            <a:r>
              <a:rPr lang="en-US" dirty="0" smtClean="0"/>
              <a:t>Invoking a Professional Judgment awarding is a ZC security role assigned to only a select few in the office --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54318" y="4529959"/>
            <a:ext cx="462114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USE SPARINGLY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68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Invoke a professional judgment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519540" y="872358"/>
            <a:ext cx="8336975" cy="5352753"/>
          </a:xfrm>
        </p:spPr>
        <p:txBody>
          <a:bodyPr/>
          <a:lstStyle/>
          <a:p>
            <a:r>
              <a:rPr lang="en-US" b="1" dirty="0" smtClean="0"/>
              <a:t>ADD THE AWARD</a:t>
            </a:r>
            <a:endParaRPr lang="en-US" b="1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02" y="1538753"/>
            <a:ext cx="8446613" cy="41207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419516" y="5759879"/>
            <a:ext cx="653702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Add the desired award, define the </a:t>
            </a:r>
            <a:r>
              <a:rPr lang="en-US" b="1" dirty="0" smtClean="0"/>
              <a:t>Disbursement Plan </a:t>
            </a:r>
            <a:r>
              <a:rPr lang="en-US" dirty="0" smtClean="0"/>
              <a:t>and </a:t>
            </a:r>
            <a:r>
              <a:rPr lang="en-US" b="1" dirty="0" smtClean="0"/>
              <a:t>Split Code</a:t>
            </a:r>
            <a:r>
              <a:rPr lang="en-US" dirty="0" smtClean="0"/>
              <a:t>, then select </a:t>
            </a:r>
            <a:r>
              <a:rPr lang="en-US" b="1" dirty="0" smtClean="0"/>
              <a:t>Validate</a:t>
            </a:r>
            <a:r>
              <a:rPr lang="en-US" dirty="0" smtClean="0"/>
              <a:t>.  Check “</a:t>
            </a:r>
            <a:r>
              <a:rPr lang="en-US" b="1" dirty="0" smtClean="0"/>
              <a:t>Disbursement</a:t>
            </a:r>
            <a:r>
              <a:rPr lang="en-US" dirty="0" smtClean="0"/>
              <a:t>” to verify the award distributed to your satisfaction.  Then select </a:t>
            </a:r>
            <a:r>
              <a:rPr lang="en-US" b="1" dirty="0" smtClean="0"/>
              <a:t>Post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9" name="TextBox 2"/>
          <p:cNvSpPr txBox="1"/>
          <p:nvPr/>
        </p:nvSpPr>
        <p:spPr>
          <a:xfrm>
            <a:off x="5206319" y="970439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Navigation:</a:t>
            </a:r>
            <a:r>
              <a:rPr lang="en-US" sz="1400" dirty="0" smtClean="0">
                <a:solidFill>
                  <a:schemeClr val="tx1"/>
                </a:solidFill>
              </a:rPr>
              <a:t>  </a:t>
            </a:r>
            <a:r>
              <a:rPr lang="en-US" sz="1400" dirty="0" err="1" smtClean="0">
                <a:solidFill>
                  <a:schemeClr val="tx1"/>
                </a:solidFill>
              </a:rPr>
              <a:t>Nav</a:t>
            </a:r>
            <a:r>
              <a:rPr lang="en-US" sz="1400" dirty="0" smtClean="0">
                <a:solidFill>
                  <a:schemeClr val="tx1"/>
                </a:solidFill>
              </a:rPr>
              <a:t> Bar &gt; Navigator &gt; Financial Aid &gt; Awards &gt; Award Processing &gt; Invoke a Professional Judgment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0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Invoke a professional judgment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519540" y="872358"/>
            <a:ext cx="8336975" cy="5352753"/>
          </a:xfrm>
        </p:spPr>
        <p:txBody>
          <a:bodyPr/>
          <a:lstStyle/>
          <a:p>
            <a:r>
              <a:rPr lang="en-US" b="1" dirty="0" smtClean="0"/>
              <a:t>AWARD POSTED</a:t>
            </a:r>
            <a:endParaRPr lang="en-US" b="1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512051" y="5653235"/>
            <a:ext cx="615452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Add the desired award, define the </a:t>
            </a:r>
            <a:r>
              <a:rPr lang="en-US" b="1" dirty="0" smtClean="0"/>
              <a:t>Disbursement Plan </a:t>
            </a:r>
            <a:r>
              <a:rPr lang="en-US" dirty="0" smtClean="0"/>
              <a:t>and </a:t>
            </a:r>
            <a:r>
              <a:rPr lang="en-US" b="1" dirty="0" smtClean="0"/>
              <a:t>Split Code</a:t>
            </a:r>
            <a:r>
              <a:rPr lang="en-US" dirty="0" smtClean="0"/>
              <a:t>, then select </a:t>
            </a:r>
            <a:r>
              <a:rPr lang="en-US" b="1" dirty="0" smtClean="0"/>
              <a:t>Validate</a:t>
            </a:r>
            <a:r>
              <a:rPr lang="en-US" dirty="0" smtClean="0"/>
              <a:t>.  Check “</a:t>
            </a:r>
            <a:r>
              <a:rPr lang="en-US" b="1" dirty="0" smtClean="0"/>
              <a:t>Disbursement</a:t>
            </a:r>
            <a:r>
              <a:rPr lang="en-US" dirty="0" smtClean="0"/>
              <a:t>” to verify the award distributed to your satisfaction.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15" y="1414737"/>
            <a:ext cx="8534400" cy="41577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6663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INVOKING A PROFESSIONAL JUDGMENT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519540" y="872358"/>
            <a:ext cx="8336975" cy="5352753"/>
          </a:xfrm>
        </p:spPr>
        <p:txBody>
          <a:bodyPr/>
          <a:lstStyle/>
          <a:p>
            <a:r>
              <a:rPr lang="en-US" b="1" dirty="0" smtClean="0"/>
              <a:t>STATUS = PJ LOCK</a:t>
            </a:r>
            <a:endParaRPr lang="en-US" b="1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35" y="1472856"/>
            <a:ext cx="8376745" cy="41517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44834" y="5763445"/>
            <a:ext cx="8376745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Note on the </a:t>
            </a:r>
            <a:r>
              <a:rPr lang="en-US" b="1" dirty="0" smtClean="0"/>
              <a:t>Status</a:t>
            </a:r>
            <a:r>
              <a:rPr lang="en-US" dirty="0" smtClean="0"/>
              <a:t> tab, the checkbox in the PJ column is now selected – the award is now locked in PJ, and cannot be edited in the normal awarding page.  You must return to the </a:t>
            </a:r>
            <a:r>
              <a:rPr lang="en-US" b="1" dirty="0" smtClean="0"/>
              <a:t>Invoke a Professional Judgment </a:t>
            </a:r>
            <a:r>
              <a:rPr lang="en-US" dirty="0" smtClean="0"/>
              <a:t>page, if you need to edit this award.  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3237186" y="5213131"/>
            <a:ext cx="262759" cy="5360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5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6860" y="1216856"/>
            <a:ext cx="8336975" cy="797070"/>
          </a:xfrm>
        </p:spPr>
        <p:txBody>
          <a:bodyPr/>
          <a:lstStyle/>
          <a:p>
            <a:r>
              <a:rPr lang="en-US" dirty="0"/>
              <a:t>Outcomes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6860" y="1815963"/>
            <a:ext cx="8336975" cy="412999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At </a:t>
            </a:r>
            <a:r>
              <a:rPr lang="en-US" dirty="0" smtClean="0"/>
              <a:t>training </a:t>
            </a:r>
            <a:r>
              <a:rPr lang="en-US" dirty="0"/>
              <a:t>completion, you should be able to</a:t>
            </a:r>
            <a:r>
              <a:rPr lang="en-US" dirty="0" smtClean="0"/>
              <a:t>:</a:t>
            </a:r>
          </a:p>
          <a:p>
            <a:r>
              <a:rPr lang="en-US" sz="2000" dirty="0" smtClean="0"/>
              <a:t>Online </a:t>
            </a:r>
            <a:r>
              <a:rPr lang="en-US" sz="2000" dirty="0"/>
              <a:t>package, understanding the difference between the Retrieve button vs. Assigning a packaging plan</a:t>
            </a:r>
          </a:p>
          <a:p>
            <a:r>
              <a:rPr lang="en-US" sz="2000" dirty="0"/>
              <a:t>Understand how to package financial aid without enrollment data</a:t>
            </a:r>
          </a:p>
          <a:p>
            <a:r>
              <a:rPr lang="en-US" sz="2000" dirty="0"/>
              <a:t>Understand how to package financial aid without a FAFSA</a:t>
            </a:r>
          </a:p>
          <a:p>
            <a:r>
              <a:rPr lang="en-US" sz="2000" dirty="0"/>
              <a:t>Understand the Invoke a Professional Judgment award page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08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6860" y="1187817"/>
            <a:ext cx="8336975" cy="797070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536860" y="1805778"/>
            <a:ext cx="8336975" cy="375704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After completing </a:t>
            </a:r>
            <a:r>
              <a:rPr lang="en-US" dirty="0" smtClean="0"/>
              <a:t>this training, </a:t>
            </a:r>
            <a:r>
              <a:rPr lang="en-US" dirty="0"/>
              <a:t>you should be able to:</a:t>
            </a:r>
          </a:p>
          <a:p>
            <a:r>
              <a:rPr lang="en-US" sz="2000" dirty="0" smtClean="0"/>
              <a:t>Package </a:t>
            </a:r>
            <a:r>
              <a:rPr lang="en-US" sz="2000" dirty="0"/>
              <a:t>without enrollment </a:t>
            </a:r>
            <a:r>
              <a:rPr lang="en-US" sz="2000" dirty="0" smtClean="0"/>
              <a:t>data</a:t>
            </a:r>
          </a:p>
          <a:p>
            <a:r>
              <a:rPr lang="en-US" sz="2000" dirty="0" smtClean="0"/>
              <a:t>Online package, understanding the difference between the Retrieve button vs. Assigning a packaging plan</a:t>
            </a:r>
          </a:p>
          <a:p>
            <a:r>
              <a:rPr lang="en-US" sz="2000" dirty="0" smtClean="0"/>
              <a:t>Understand how to package financial aid without enrollment data</a:t>
            </a:r>
          </a:p>
          <a:p>
            <a:r>
              <a:rPr lang="en-US" sz="2000" dirty="0" smtClean="0"/>
              <a:t>Understand how to package financial aid without a FAFSA</a:t>
            </a:r>
          </a:p>
          <a:p>
            <a:r>
              <a:rPr lang="en-US" sz="2000" dirty="0" smtClean="0"/>
              <a:t>Understand the Invoke a Professional Judgment award page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314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26130"/>
            <a:ext cx="7886700" cy="611619"/>
          </a:xfrm>
        </p:spPr>
        <p:txBody>
          <a:bodyPr/>
          <a:lstStyle/>
          <a:p>
            <a:r>
              <a:rPr lang="en-US" dirty="0"/>
              <a:t>Congratulations!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8650" y="2017337"/>
            <a:ext cx="7886700" cy="3676886"/>
          </a:xfrm>
        </p:spPr>
        <p:txBody>
          <a:bodyPr/>
          <a:lstStyle/>
          <a:p>
            <a:r>
              <a:rPr lang="en-US" dirty="0" smtClean="0"/>
              <a:t>You have successfully completed your </a:t>
            </a:r>
            <a:r>
              <a:rPr lang="en-US" smtClean="0"/>
              <a:t>Awarding Refresher! </a:t>
            </a:r>
            <a:endParaRPr lang="en-US" dirty="0" smtClean="0"/>
          </a:p>
          <a:p>
            <a:r>
              <a:rPr lang="en-US" dirty="0" smtClean="0"/>
              <a:t>Please refer to the ctcLink Reference Center for additional resource materials on today’s topics</a:t>
            </a:r>
            <a:endParaRPr lang="en-US" dirty="0"/>
          </a:p>
          <a:p>
            <a:r>
              <a:rPr lang="en-US" dirty="0"/>
              <a:t>Thank you for your participation today!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828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idx="1"/>
          </p:nvPr>
        </p:nvSpPr>
        <p:spPr>
          <a:xfrm>
            <a:off x="519540" y="220929"/>
            <a:ext cx="8336975" cy="5920099"/>
          </a:xfrm>
        </p:spPr>
        <p:txBody>
          <a:bodyPr/>
          <a:lstStyle/>
          <a:p>
            <a:pPr marL="0" indent="0">
              <a:buNone/>
            </a:pPr>
            <a:endParaRPr lang="en-US" sz="4000" b="1" dirty="0" smtClean="0"/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 smtClean="0"/>
          </a:p>
          <a:p>
            <a:pPr marL="0" indent="0">
              <a:buNone/>
            </a:pPr>
            <a:endParaRPr lang="en-US" sz="4000" b="1" dirty="0" smtClean="0"/>
          </a:p>
          <a:p>
            <a:pPr marL="0" indent="0" algn="ctr">
              <a:buNone/>
            </a:pPr>
            <a:r>
              <a:rPr lang="en-US" sz="4000" b="1" dirty="0" smtClean="0"/>
              <a:t>ONLINE</a:t>
            </a:r>
          </a:p>
          <a:p>
            <a:pPr marL="0" indent="0" algn="ctr">
              <a:buNone/>
            </a:pPr>
            <a:r>
              <a:rPr lang="en-US" sz="4000" b="1" dirty="0" smtClean="0"/>
              <a:t> PACKAGING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12164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PACKAGING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519540" y="872358"/>
            <a:ext cx="8336975" cy="5352753"/>
          </a:xfrm>
        </p:spPr>
        <p:txBody>
          <a:bodyPr/>
          <a:lstStyle/>
          <a:p>
            <a:r>
              <a:rPr lang="en-US" b="1" dirty="0" smtClean="0"/>
              <a:t>RETRIEVE PACK PLAN ID</a:t>
            </a:r>
            <a:endParaRPr lang="en-US" b="1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19540" y="4954254"/>
            <a:ext cx="6154528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Select the </a:t>
            </a:r>
            <a:r>
              <a:rPr lang="en-US" b="1" dirty="0" smtClean="0"/>
              <a:t>Retrieve </a:t>
            </a:r>
            <a:r>
              <a:rPr lang="en-US" dirty="0" smtClean="0"/>
              <a:t>button or select the desired </a:t>
            </a:r>
            <a:r>
              <a:rPr lang="en-US" b="1" dirty="0" smtClean="0"/>
              <a:t>Packaging </a:t>
            </a:r>
            <a:r>
              <a:rPr lang="en-US" b="1" dirty="0"/>
              <a:t>P</a:t>
            </a:r>
            <a:r>
              <a:rPr lang="en-US" b="1" dirty="0" smtClean="0"/>
              <a:t>lan ID</a:t>
            </a:r>
            <a:r>
              <a:rPr lang="en-US" dirty="0" smtClean="0"/>
              <a:t>, and select </a:t>
            </a:r>
            <a:r>
              <a:rPr lang="en-US" b="1" dirty="0" smtClean="0"/>
              <a:t>Retrieve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 smtClean="0"/>
              <a:t>*Tip!  </a:t>
            </a:r>
            <a:r>
              <a:rPr lang="en-US" dirty="0" smtClean="0"/>
              <a:t>If awarding at the beginning of the AY, select the Packaging Plan that includes all four quarters, i.e., For trailers, FA-WI-SP-SU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22" y="1407412"/>
            <a:ext cx="8624460" cy="30117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2"/>
          <p:cNvSpPr txBox="1"/>
          <p:nvPr/>
        </p:nvSpPr>
        <p:spPr>
          <a:xfrm>
            <a:off x="5206319" y="1051513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Navigation:</a:t>
            </a:r>
            <a:r>
              <a:rPr lang="en-US" sz="1400" dirty="0" smtClean="0">
                <a:solidFill>
                  <a:schemeClr val="tx1"/>
                </a:solidFill>
              </a:rPr>
              <a:t>  </a:t>
            </a:r>
            <a:r>
              <a:rPr lang="en-US" sz="1400" dirty="0" err="1" smtClean="0">
                <a:solidFill>
                  <a:schemeClr val="tx1"/>
                </a:solidFill>
              </a:rPr>
              <a:t>Nav</a:t>
            </a:r>
            <a:r>
              <a:rPr lang="en-US" sz="1400" dirty="0" smtClean="0">
                <a:solidFill>
                  <a:schemeClr val="tx1"/>
                </a:solidFill>
              </a:rPr>
              <a:t> Bar &gt; Navigator &gt; Financial Aid &gt; Awards &gt; Award Processing &gt; Assign Awards to a Student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35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PACKAGING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519540" y="872358"/>
            <a:ext cx="8336975" cy="5352753"/>
          </a:xfrm>
        </p:spPr>
        <p:txBody>
          <a:bodyPr/>
          <a:lstStyle/>
          <a:p>
            <a:r>
              <a:rPr lang="en-US" b="1" dirty="0" smtClean="0"/>
              <a:t>REVIEW AID POST</a:t>
            </a:r>
            <a:endParaRPr lang="en-US" b="1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25" y="1459118"/>
            <a:ext cx="8641577" cy="37589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000098" y="5325943"/>
            <a:ext cx="724683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When satisfied with the award, select </a:t>
            </a:r>
            <a:r>
              <a:rPr lang="en-US" b="1" dirty="0" smtClean="0"/>
              <a:t>Validate</a:t>
            </a:r>
            <a:r>
              <a:rPr lang="en-US" dirty="0" smtClean="0"/>
              <a:t> and </a:t>
            </a:r>
            <a:r>
              <a:rPr lang="en-US" b="1" dirty="0" smtClean="0"/>
              <a:t>Post</a:t>
            </a:r>
            <a:r>
              <a:rPr lang="en-US" dirty="0" smtClean="0"/>
              <a:t>.  Note the  </a:t>
            </a:r>
            <a:r>
              <a:rPr lang="en-US" b="1" dirty="0" smtClean="0"/>
              <a:t>Packaging Status </a:t>
            </a:r>
            <a:r>
              <a:rPr lang="en-US" dirty="0" smtClean="0"/>
              <a:t>is now “</a:t>
            </a:r>
            <a:r>
              <a:rPr lang="en-US" b="1" dirty="0" smtClean="0"/>
              <a:t>Packaging Completed</a:t>
            </a:r>
            <a:r>
              <a:rPr lang="en-US" dirty="0" smtClean="0"/>
              <a:t>”</a:t>
            </a:r>
          </a:p>
          <a:p>
            <a:endParaRPr lang="en-US" dirty="0"/>
          </a:p>
          <a:p>
            <a:r>
              <a:rPr lang="en-US" dirty="0" smtClean="0"/>
              <a:t>*Tip!  Before </a:t>
            </a:r>
            <a:r>
              <a:rPr lang="en-US" b="1" dirty="0" smtClean="0"/>
              <a:t>Posting</a:t>
            </a:r>
            <a:r>
              <a:rPr lang="en-US" dirty="0" smtClean="0"/>
              <a:t>, select the </a:t>
            </a:r>
            <a:r>
              <a:rPr lang="en-US" b="1" dirty="0" smtClean="0"/>
              <a:t>Disbursement</a:t>
            </a:r>
            <a:r>
              <a:rPr lang="en-US" dirty="0" smtClean="0"/>
              <a:t> link to view how the system split the aid – manual adjustment may be required.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32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 smtClean="0"/>
              <a:t>DEMONSTRATION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91527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idx="1"/>
          </p:nvPr>
        </p:nvSpPr>
        <p:spPr>
          <a:xfrm>
            <a:off x="519540" y="220929"/>
            <a:ext cx="8336975" cy="5920099"/>
          </a:xfrm>
        </p:spPr>
        <p:txBody>
          <a:bodyPr/>
          <a:lstStyle/>
          <a:p>
            <a:pPr marL="0" indent="0">
              <a:buNone/>
            </a:pPr>
            <a:endParaRPr lang="en-US" sz="4000" b="1" dirty="0" smtClean="0"/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 smtClean="0"/>
          </a:p>
          <a:p>
            <a:pPr marL="0" indent="0">
              <a:buNone/>
            </a:pPr>
            <a:endParaRPr lang="en-US" sz="4000" b="1" dirty="0" smtClean="0"/>
          </a:p>
          <a:p>
            <a:pPr marL="0" indent="0" algn="ctr">
              <a:buNone/>
            </a:pPr>
            <a:r>
              <a:rPr lang="en-US" sz="4000" b="1" dirty="0" smtClean="0"/>
              <a:t>ONLINE PACKAGING FINANCIAL AID ON A NON-ENROLLED STUDENT</a:t>
            </a:r>
          </a:p>
          <a:p>
            <a:pPr marL="0" indent="0" algn="ctr">
              <a:buNone/>
            </a:pP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08147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9904" y="294198"/>
            <a:ext cx="8411974" cy="786457"/>
          </a:xfrm>
        </p:spPr>
        <p:txBody>
          <a:bodyPr/>
          <a:lstStyle/>
          <a:p>
            <a:r>
              <a:rPr lang="en-US" dirty="0" smtClean="0"/>
              <a:t>ONLINE PACKAGING FA FOR A NON-ENROLLED STUDENT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5310" y="1324302"/>
            <a:ext cx="8541205" cy="4816726"/>
          </a:xfrm>
        </p:spPr>
        <p:txBody>
          <a:bodyPr/>
          <a:lstStyle/>
          <a:p>
            <a:r>
              <a:rPr lang="en-US" dirty="0" smtClean="0"/>
              <a:t>PRELIMINARY STEPS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1366345" y="1324302"/>
          <a:ext cx="6737131" cy="4540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0692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5kNAVJby"/>
  <p:tag name="ARTICULATE_SLIDE_COUNT" val="20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SBCTC">
      <a:dk1>
        <a:srgbClr val="003764"/>
      </a:dk1>
      <a:lt1>
        <a:sysClr val="window" lastClr="FFFFFF"/>
      </a:lt1>
      <a:dk2>
        <a:srgbClr val="0071CE"/>
      </a:dk2>
      <a:lt2>
        <a:srgbClr val="C3C6C8"/>
      </a:lt2>
      <a:accent1>
        <a:srgbClr val="F4CD00"/>
      </a:accent1>
      <a:accent2>
        <a:srgbClr val="65CBC9"/>
      </a:accent2>
      <a:accent3>
        <a:srgbClr val="FFB547"/>
      </a:accent3>
      <a:accent4>
        <a:srgbClr val="00C18B"/>
      </a:accent4>
      <a:accent5>
        <a:srgbClr val="3D6489"/>
      </a:accent5>
      <a:accent6>
        <a:srgbClr val="2A70B8"/>
      </a:accent6>
      <a:hlink>
        <a:srgbClr val="0563C1"/>
      </a:hlink>
      <a:folHlink>
        <a:srgbClr val="954F72"/>
      </a:folHlink>
    </a:clrScheme>
    <a:fontScheme name="SBCTC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40DD87E-4785-45E9-B131-EAD5809CCCB1}" vid="{7DCDFCDB-3C1F-4D58-92E6-3B863CA9BD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01EAAAF5A9A14C98C32A8D7B77B290" ma:contentTypeVersion="4" ma:contentTypeDescription="Create a new document." ma:contentTypeScope="" ma:versionID="e364fc523c39ff84877964d62bb0c69e">
  <xsd:schema xmlns:xsd="http://www.w3.org/2001/XMLSchema" xmlns:xs="http://www.w3.org/2001/XMLSchema" xmlns:p="http://schemas.microsoft.com/office/2006/metadata/properties" xmlns:ns1="http://schemas.microsoft.com/sharepoint/v3" xmlns:ns2="686bc730-dfb5-4557-ac43-64e2aeb71117" xmlns:ns3="dbb9891f-5342-44b3-9004-2472729e727f" xmlns:ns4="http://schemas.microsoft.com/sharepoint/v4" targetNamespace="http://schemas.microsoft.com/office/2006/metadata/properties" ma:root="true" ma:fieldsID="b59568911a8627c463a330b5927c98aa" ns1:_="" ns2:_="" ns3:_="" ns4:_="">
    <xsd:import namespace="http://schemas.microsoft.com/sharepoint/v3"/>
    <xsd:import namespace="686bc730-dfb5-4557-ac43-64e2aeb71117"/>
    <xsd:import namespace="dbb9891f-5342-44b3-9004-2472729e727f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nu_x0020_Group" minOccurs="0"/>
                <xsd:element ref="ns2:Category" minOccurs="0"/>
                <xsd:element ref="ns2:Content_x0020_Owner" minOccurs="0"/>
                <xsd:element ref="ns1:PublishingStartDate" minOccurs="0"/>
                <xsd:element ref="ns1:PublishingExpirationDate" minOccurs="0"/>
                <xsd:element ref="ns3:_dlc_DocId" minOccurs="0"/>
                <xsd:element ref="ns3:_dlc_DocIdUrl" minOccurs="0"/>
                <xsd:element ref="ns3:_dlc_DocIdPersistId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bc730-dfb5-4557-ac43-64e2aeb71117" elementFormDefault="qualified">
    <xsd:import namespace="http://schemas.microsoft.com/office/2006/documentManagement/types"/>
    <xsd:import namespace="http://schemas.microsoft.com/office/infopath/2007/PartnerControls"/>
    <xsd:element name="Menu_x0020_Group" ma:index="2" nillable="true" ma:displayName="Menu Group" ma:default="Publications &amp; Printing" ma:format="Dropdown" ma:internalName="Menu_x0020_Group" ma:readOnly="false">
      <xsd:simpleType>
        <xsd:restriction base="dms:Choice">
          <xsd:enumeration value="Publications &amp; Printing"/>
        </xsd:restriction>
      </xsd:simpleType>
    </xsd:element>
    <xsd:element name="Category" ma:index="3" nillable="true" ma:displayName="Category" ma:format="Dropdown" ma:internalName="Category">
      <xsd:simpleType>
        <xsd:restriction base="dms:Choice">
          <xsd:enumeration value="Agency Issue Briefs"/>
          <xsd:enumeration value="Business Cards"/>
          <xsd:enumeration value="Name Badges"/>
          <xsd:enumeration value="Logos"/>
          <xsd:enumeration value="SBCTC Templates"/>
          <xsd:enumeration value="Style Guide"/>
        </xsd:restriction>
      </xsd:simpleType>
    </xsd:element>
    <xsd:element name="Content_x0020_Owner" ma:index="10" nillable="true" ma:displayName="Content Owner" ma:list="UserInfo" ma:SharePointGroup="0" ma:internalName="Content_x0020_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9891f-5342-44b3-9004-2472729e727f" elementFormDefault="qualified">
    <xsd:import namespace="http://schemas.microsoft.com/office/2006/documentManagement/types"/>
    <xsd:import namespace="http://schemas.microsoft.com/office/infopath/2007/PartnerControls"/>
    <xsd:element name="_dlc_DocId" ma:index="1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6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ent_x0020_Owner xmlns="686bc730-dfb5-4557-ac43-64e2aeb71117">
      <UserInfo>
        <DisplayName>Katie Rose</DisplayName>
        <AccountId>178</AccountId>
        <AccountType/>
      </UserInfo>
    </Content_x0020_Owner>
    <IconOverlay xmlns="http://schemas.microsoft.com/sharepoint/v4" xsi:nil="true"/>
    <Menu_x0020_Group xmlns="686bc730-dfb5-4557-ac43-64e2aeb71117">Publications &amp; Printing</Menu_x0020_Group>
    <PublishingExpirationDate xmlns="http://schemas.microsoft.com/sharepoint/v3" xsi:nil="true"/>
    <PublishingStartDate xmlns="http://schemas.microsoft.com/sharepoint/v3" xsi:nil="true"/>
    <Category xmlns="686bc730-dfb5-4557-ac43-64e2aeb71117">SBCTC Templates</Category>
    <_dlc_DocId xmlns="dbb9891f-5342-44b3-9004-2472729e727f">Z7X6SQ3F62JH-64-61</_dlc_DocId>
    <_dlc_DocIdUrl xmlns="dbb9891f-5342-44b3-9004-2472729e727f">
      <Url>https://portal.sbctc.edu/sites/Intranet/publications/_layouts/15/DocIdRedir.aspx?ID=Z7X6SQ3F62JH-64-61</Url>
      <Description>Z7X6SQ3F62JH-64-61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FA5511B7-C048-4A47-910D-B6EE757BB7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86bc730-dfb5-4557-ac43-64e2aeb71117"/>
    <ds:schemaRef ds:uri="dbb9891f-5342-44b3-9004-2472729e727f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12B45D-06A9-48FB-A785-0421146DFE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A79F04-4403-4038-BEAC-654037707E52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sharepoint/v3"/>
    <ds:schemaRef ds:uri="686bc730-dfb5-4557-ac43-64e2aeb71117"/>
    <ds:schemaRef ds:uri="dbb9891f-5342-44b3-9004-2472729e727f"/>
    <ds:schemaRef ds:uri="http://schemas.openxmlformats.org/package/2006/metadata/core-properties"/>
    <ds:schemaRef ds:uri="http://schemas.microsoft.com/sharepoint/v4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9513AB1F-27E2-4157-81D5-1D948943FF62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SBCTC</Template>
  <TotalTime>23192</TotalTime>
  <Words>1373</Words>
  <Application>Microsoft Office PowerPoint</Application>
  <PresentationFormat>On-screen Show (4:3)</PresentationFormat>
  <Paragraphs>181</Paragraphs>
  <Slides>30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Franklin Gothic Book</vt:lpstr>
      <vt:lpstr>Franklin Gothic Medium</vt:lpstr>
      <vt:lpstr>Wingdings</vt:lpstr>
      <vt:lpstr>Office Theme</vt:lpstr>
      <vt:lpstr>JUST IN TIME TRAINING AWARDING/PACKAGING </vt:lpstr>
      <vt:lpstr>ground rules</vt:lpstr>
      <vt:lpstr>Objectives</vt:lpstr>
      <vt:lpstr>PowerPoint Presentation</vt:lpstr>
      <vt:lpstr>ONLINE PACKAGING</vt:lpstr>
      <vt:lpstr>ONLINE PACKAGING</vt:lpstr>
      <vt:lpstr>PowerPoint Presentation</vt:lpstr>
      <vt:lpstr>PowerPoint Presentation</vt:lpstr>
      <vt:lpstr>ONLINE PACKAGING FA FOR A NON-ENROLLED STUDENT</vt:lpstr>
      <vt:lpstr>ONLINE PACKAGING A NON-ENROLLD STU</vt:lpstr>
      <vt:lpstr>ONLINE PACKAGING FA FOR A NON-ENROLLED STUDENT</vt:lpstr>
      <vt:lpstr>ONLINE PACKAGING FOR NON-ENROLLED</vt:lpstr>
      <vt:lpstr>Online PACKAGING for a non-enrl stu</vt:lpstr>
      <vt:lpstr>PowerPoint Presentation</vt:lpstr>
      <vt:lpstr>PowerPoint Presentation</vt:lpstr>
      <vt:lpstr>MANUALLY AWARDING AID FOR A STUDENT WITHOUT A FAFSA</vt:lpstr>
      <vt:lpstr>MANUALLY AWARDING AID W/O FAFSA</vt:lpstr>
      <vt:lpstr>Manually AWARDING AID FOR A STUDENT WITHOUT A FAFSA</vt:lpstr>
      <vt:lpstr>MANUALLY AWARDING AID W/O FAFSA</vt:lpstr>
      <vt:lpstr>Manually AWARDING AID FOR A STUDENT WITHOUT A FAFSA</vt:lpstr>
      <vt:lpstr>MANUALLY AWARDING AID W/O FAFSA</vt:lpstr>
      <vt:lpstr>Online PACKAGING w/o a fafsa</vt:lpstr>
      <vt:lpstr>PowerPoint Presentation</vt:lpstr>
      <vt:lpstr>PowerPoint Presentation</vt:lpstr>
      <vt:lpstr>INVOKING A PROFESSIONAL JUDGMENT</vt:lpstr>
      <vt:lpstr>Invoke a professional judgment</vt:lpstr>
      <vt:lpstr>Invoke a professional judgment</vt:lpstr>
      <vt:lpstr>INVOKING A PROFESSIONAL JUDGMENT</vt:lpstr>
      <vt:lpstr>Outcomes</vt:lpstr>
      <vt:lpstr>Congratulations!  </vt:lpstr>
    </vt:vector>
  </TitlesOfParts>
  <Company>GP Strategies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Requisitions Overview</dc:title>
  <dc:creator>Rathert, Janice</dc:creator>
  <cp:lastModifiedBy>Kelly Forsberg</cp:lastModifiedBy>
  <cp:revision>1058</cp:revision>
  <dcterms:created xsi:type="dcterms:W3CDTF">2019-02-17T19:57:33Z</dcterms:created>
  <dcterms:modified xsi:type="dcterms:W3CDTF">2022-08-23T21:12:12Z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0x0101007301EAAAF5A9A14C98C32A8D7B77B290</vt:lpwstr>
  </property>
  <property fmtid="{D5CDD505-2E9C-101B-9397-08002B2CF9AE}" pid="3" name="_dlc_DocIdItemGuid">
    <vt:lpwstr>7ff476bc-ac88-4604-9168-c48c069949f0</vt:lpwstr>
  </property>
  <property fmtid="{D5CDD505-2E9C-101B-9397-08002B2CF9AE}" pid="4" name="ArticulateGUID">
    <vt:lpwstr>6C61C780-FE3D-4F23-BE2C-E88392C5417A</vt:lpwstr>
  </property>
  <property fmtid="{D5CDD505-2E9C-101B-9397-08002B2CF9AE}" pid="5" name="ArticulatePath">
    <vt:lpwstr>Requisitions Overview</vt:lpwstr>
  </property>
</Properties>
</file>