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5.xml" ContentType="application/vnd.openxmlformats-officedocument.presentationml.tags+xml"/>
  <Override PartName="/ppt/notesSlides/notesSlide22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6"/>
  </p:notesMasterIdLst>
  <p:handoutMasterIdLst>
    <p:handoutMasterId r:id="rId37"/>
  </p:handoutMasterIdLst>
  <p:sldIdLst>
    <p:sldId id="259" r:id="rId6"/>
    <p:sldId id="543" r:id="rId7"/>
    <p:sldId id="262" r:id="rId8"/>
    <p:sldId id="583" r:id="rId9"/>
    <p:sldId id="629" r:id="rId10"/>
    <p:sldId id="672" r:id="rId11"/>
    <p:sldId id="586" r:id="rId12"/>
    <p:sldId id="691" r:id="rId13"/>
    <p:sldId id="692" r:id="rId14"/>
    <p:sldId id="693" r:id="rId15"/>
    <p:sldId id="694" r:id="rId16"/>
    <p:sldId id="695" r:id="rId17"/>
    <p:sldId id="706" r:id="rId18"/>
    <p:sldId id="696" r:id="rId19"/>
    <p:sldId id="697" r:id="rId20"/>
    <p:sldId id="698" r:id="rId21"/>
    <p:sldId id="699" r:id="rId22"/>
    <p:sldId id="700" r:id="rId23"/>
    <p:sldId id="701" r:id="rId24"/>
    <p:sldId id="702" r:id="rId25"/>
    <p:sldId id="703" r:id="rId26"/>
    <p:sldId id="705" r:id="rId27"/>
    <p:sldId id="704" r:id="rId28"/>
    <p:sldId id="602" r:id="rId29"/>
    <p:sldId id="618" r:id="rId30"/>
    <p:sldId id="678" r:id="rId31"/>
    <p:sldId id="680" r:id="rId32"/>
    <p:sldId id="679" r:id="rId33"/>
    <p:sldId id="281" r:id="rId34"/>
    <p:sldId id="261" r:id="rId35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88645" autoAdjust="0"/>
  </p:normalViewPr>
  <p:slideViewPr>
    <p:cSldViewPr snapToGrid="0">
      <p:cViewPr varScale="1">
        <p:scale>
          <a:sx n="61" d="100"/>
          <a:sy n="61" d="100"/>
        </p:scale>
        <p:origin x="1512" y="48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/>
            <a:t>Step 1: Manual FA Term Build</a:t>
          </a:r>
          <a:endParaRPr lang="en-US" b="0" dirty="0"/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/>
            <a:t>Step 2:</a:t>
          </a:r>
          <a:r>
            <a:rPr lang="en-US" b="0" dirty="0" smtClean="0"/>
            <a:t> Manual Budget Build</a:t>
          </a:r>
          <a:endParaRPr lang="en-US" b="0" dirty="0"/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3 step process for mass packaging with assign packaging plan highlighted" title="3 step process for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/>
            <a:t>Step 1: Manual FA Term Build</a:t>
          </a:r>
          <a:endParaRPr lang="en-US" b="0" dirty="0"/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/>
            <a:t>Step 2:</a:t>
          </a:r>
          <a:r>
            <a:rPr lang="en-US" b="0" dirty="0" smtClean="0"/>
            <a:t> Manual Budget Build</a:t>
          </a:r>
          <a:endParaRPr lang="en-US" b="0" dirty="0"/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3 step process for mass packaging with assign packaging plan highlighted" title="3 step process for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/>
            <a:t>Step 1: </a:t>
          </a:r>
          <a:r>
            <a:rPr lang="en-US" b="0" dirty="0" smtClean="0"/>
            <a:t>Aid Year Activation</a:t>
          </a:r>
          <a:endParaRPr lang="en-US" b="0" dirty="0"/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/>
            <a:t>Step 2:</a:t>
          </a:r>
          <a:r>
            <a:rPr lang="en-US" b="0" dirty="0" smtClean="0"/>
            <a:t> Manual FA Term Build</a:t>
          </a:r>
          <a:endParaRPr lang="en-US" b="0" dirty="0"/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/>
            <a:t>Step 3:  </a:t>
          </a:r>
          <a:r>
            <a:rPr lang="en-US" b="0" dirty="0" smtClean="0"/>
            <a:t>Manual Budget Build</a:t>
          </a:r>
          <a:endParaRPr lang="en-US" b="0" dirty="0"/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3 step process for mass packaging with assign packaging plan highlighted" title="3 step process for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rgbClr val="FFC000"/>
        </a:solidFill>
      </dgm:spPr>
      <dgm:t>
        <a:bodyPr/>
        <a:lstStyle/>
        <a:p>
          <a:r>
            <a:rPr lang="en-US" b="0" dirty="0" smtClean="0"/>
            <a:t>Step 1: Aid Year Activation</a:t>
          </a:r>
          <a:endParaRPr lang="en-US" b="0" dirty="0"/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/>
            <a:t>Step 2: Manual FA Term Build</a:t>
          </a:r>
          <a:endParaRPr lang="en-US" b="1" dirty="0"/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rgbClr val="FFC000"/>
        </a:solidFill>
      </dgm:spPr>
      <dgm:t>
        <a:bodyPr/>
        <a:lstStyle/>
        <a:p>
          <a:r>
            <a:rPr lang="en-US" b="0" dirty="0" smtClean="0"/>
            <a:t>Step 3:  Manual Budget Build</a:t>
          </a:r>
          <a:endParaRPr lang="en-US" b="0" dirty="0"/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3 step process for mass packaging with assign packaging plan highlighted" title="3 step process for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rgbClr val="FFC000"/>
        </a:solidFill>
      </dgm:spPr>
      <dgm:t>
        <a:bodyPr/>
        <a:lstStyle/>
        <a:p>
          <a:r>
            <a:rPr lang="en-US" b="0" dirty="0" smtClean="0"/>
            <a:t>Step 1: Aid Year Activation</a:t>
          </a:r>
          <a:endParaRPr lang="en-US" b="0" dirty="0"/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/>
            <a:t>Step 2: Manual FA Term Build</a:t>
          </a:r>
          <a:endParaRPr lang="en-US" b="1" dirty="0"/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rgbClr val="0070C0"/>
        </a:solidFill>
      </dgm:spPr>
      <dgm:t>
        <a:bodyPr/>
        <a:lstStyle/>
        <a:p>
          <a:r>
            <a:rPr lang="en-US" b="0" dirty="0" smtClean="0"/>
            <a:t>Step 3:  Manual Budget Build</a:t>
          </a:r>
          <a:endParaRPr lang="en-US" b="0" dirty="0"/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3 step process for mass packaging with assign packaging plan highlighted" title="3 step process for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422468" y="1362140"/>
          <a:ext cx="2863938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Step 1: Manual FA Term Build</a:t>
          </a:r>
          <a:endParaRPr lang="en-US" sz="3500" b="0" kern="1200" dirty="0"/>
        </a:p>
      </dsp:txBody>
      <dsp:txXfrm>
        <a:off x="511127" y="1450799"/>
        <a:ext cx="2686620" cy="1638869"/>
      </dsp:txXfrm>
    </dsp:sp>
    <dsp:sp modelId="{8254774E-2048-458A-967A-6F55C8FB5055}">
      <dsp:nvSpPr>
        <dsp:cNvPr id="0" name=""/>
        <dsp:cNvSpPr/>
      </dsp:nvSpPr>
      <dsp:spPr>
        <a:xfrm>
          <a:off x="3450723" y="1362140"/>
          <a:ext cx="2863938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Step 2:</a:t>
          </a:r>
          <a:r>
            <a:rPr lang="en-US" sz="3500" b="0" kern="1200" dirty="0" smtClean="0"/>
            <a:t> Manual Budget Build</a:t>
          </a:r>
          <a:endParaRPr lang="en-US" sz="3500" b="0" kern="1200" dirty="0"/>
        </a:p>
      </dsp:txBody>
      <dsp:txXfrm>
        <a:off x="3539382" y="1450799"/>
        <a:ext cx="2686620" cy="1638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422468" y="1362140"/>
          <a:ext cx="2863938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Step 1: Manual FA Term Build</a:t>
          </a:r>
          <a:endParaRPr lang="en-US" sz="3500" b="0" kern="1200" dirty="0"/>
        </a:p>
      </dsp:txBody>
      <dsp:txXfrm>
        <a:off x="511127" y="1450799"/>
        <a:ext cx="2686620" cy="1638869"/>
      </dsp:txXfrm>
    </dsp:sp>
    <dsp:sp modelId="{8254774E-2048-458A-967A-6F55C8FB5055}">
      <dsp:nvSpPr>
        <dsp:cNvPr id="0" name=""/>
        <dsp:cNvSpPr/>
      </dsp:nvSpPr>
      <dsp:spPr>
        <a:xfrm>
          <a:off x="3450723" y="1362140"/>
          <a:ext cx="286393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Step 2:</a:t>
          </a:r>
          <a:r>
            <a:rPr lang="en-US" sz="3500" b="0" kern="1200" dirty="0" smtClean="0"/>
            <a:t> Manual Budget Build</a:t>
          </a:r>
          <a:endParaRPr lang="en-US" sz="3500" b="0" kern="1200" dirty="0"/>
        </a:p>
      </dsp:txBody>
      <dsp:txXfrm>
        <a:off x="3539382" y="1450799"/>
        <a:ext cx="2686620" cy="1638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228299" y="1362140"/>
          <a:ext cx="2021139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Step 1: </a:t>
          </a:r>
          <a:r>
            <a:rPr lang="en-US" sz="2700" b="0" kern="1200" dirty="0" smtClean="0"/>
            <a:t>Aid Year Activation</a:t>
          </a:r>
          <a:endParaRPr lang="en-US" sz="2700" b="0" kern="1200" dirty="0"/>
        </a:p>
      </dsp:txBody>
      <dsp:txXfrm>
        <a:off x="316958" y="1450799"/>
        <a:ext cx="1843821" cy="1638869"/>
      </dsp:txXfrm>
    </dsp:sp>
    <dsp:sp modelId="{8254774E-2048-458A-967A-6F55C8FB5055}">
      <dsp:nvSpPr>
        <dsp:cNvPr id="0" name=""/>
        <dsp:cNvSpPr/>
      </dsp:nvSpPr>
      <dsp:spPr>
        <a:xfrm>
          <a:off x="2357995" y="1362140"/>
          <a:ext cx="2021139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Step 2:</a:t>
          </a:r>
          <a:r>
            <a:rPr lang="en-US" sz="2700" b="0" kern="1200" dirty="0" smtClean="0"/>
            <a:t> Manual FA Term Build</a:t>
          </a:r>
          <a:endParaRPr lang="en-US" sz="2700" b="0" kern="1200" dirty="0"/>
        </a:p>
      </dsp:txBody>
      <dsp:txXfrm>
        <a:off x="2446654" y="1450799"/>
        <a:ext cx="1843821" cy="1638869"/>
      </dsp:txXfrm>
    </dsp:sp>
    <dsp:sp modelId="{EE8AB6D9-EB7F-4432-B306-508128C5E489}">
      <dsp:nvSpPr>
        <dsp:cNvPr id="0" name=""/>
        <dsp:cNvSpPr/>
      </dsp:nvSpPr>
      <dsp:spPr>
        <a:xfrm>
          <a:off x="4487692" y="1362140"/>
          <a:ext cx="2021139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Step 3:  </a:t>
          </a:r>
          <a:r>
            <a:rPr lang="en-US" sz="2700" b="0" kern="1200" dirty="0" smtClean="0"/>
            <a:t>Manual Budget Build</a:t>
          </a:r>
          <a:endParaRPr lang="en-US" sz="2700" b="0" kern="1200" dirty="0"/>
        </a:p>
      </dsp:txBody>
      <dsp:txXfrm>
        <a:off x="4576351" y="1450799"/>
        <a:ext cx="1843821" cy="16388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228299" y="1362140"/>
          <a:ext cx="2021139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Step 1: Aid Year Activation</a:t>
          </a:r>
          <a:endParaRPr lang="en-US" sz="2700" b="0" kern="1200" dirty="0"/>
        </a:p>
      </dsp:txBody>
      <dsp:txXfrm>
        <a:off x="316958" y="1450799"/>
        <a:ext cx="1843821" cy="1638869"/>
      </dsp:txXfrm>
    </dsp:sp>
    <dsp:sp modelId="{8254774E-2048-458A-967A-6F55C8FB5055}">
      <dsp:nvSpPr>
        <dsp:cNvPr id="0" name=""/>
        <dsp:cNvSpPr/>
      </dsp:nvSpPr>
      <dsp:spPr>
        <a:xfrm>
          <a:off x="2357995" y="1362140"/>
          <a:ext cx="2021139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Step 2: Manual FA Term Build</a:t>
          </a:r>
          <a:endParaRPr lang="en-US" sz="2700" b="1" kern="1200" dirty="0"/>
        </a:p>
      </dsp:txBody>
      <dsp:txXfrm>
        <a:off x="2446654" y="1450799"/>
        <a:ext cx="1843821" cy="1638869"/>
      </dsp:txXfrm>
    </dsp:sp>
    <dsp:sp modelId="{EE8AB6D9-EB7F-4432-B306-508128C5E489}">
      <dsp:nvSpPr>
        <dsp:cNvPr id="0" name=""/>
        <dsp:cNvSpPr/>
      </dsp:nvSpPr>
      <dsp:spPr>
        <a:xfrm>
          <a:off x="4487692" y="1362140"/>
          <a:ext cx="2021139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Step 3:  Manual Budget Build</a:t>
          </a:r>
          <a:endParaRPr lang="en-US" sz="2700" b="0" kern="1200" dirty="0"/>
        </a:p>
      </dsp:txBody>
      <dsp:txXfrm>
        <a:off x="4576351" y="1450799"/>
        <a:ext cx="1843821" cy="16388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228299" y="1362140"/>
          <a:ext cx="2021139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Step 1: Aid Year Activation</a:t>
          </a:r>
          <a:endParaRPr lang="en-US" sz="2700" b="0" kern="1200" dirty="0"/>
        </a:p>
      </dsp:txBody>
      <dsp:txXfrm>
        <a:off x="316958" y="1450799"/>
        <a:ext cx="1843821" cy="1638869"/>
      </dsp:txXfrm>
    </dsp:sp>
    <dsp:sp modelId="{8254774E-2048-458A-967A-6F55C8FB5055}">
      <dsp:nvSpPr>
        <dsp:cNvPr id="0" name=""/>
        <dsp:cNvSpPr/>
      </dsp:nvSpPr>
      <dsp:spPr>
        <a:xfrm>
          <a:off x="2357995" y="1362140"/>
          <a:ext cx="2021139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Step 2: Manual FA Term Build</a:t>
          </a:r>
          <a:endParaRPr lang="en-US" sz="2700" b="1" kern="1200" dirty="0"/>
        </a:p>
      </dsp:txBody>
      <dsp:txXfrm>
        <a:off x="2446654" y="1450799"/>
        <a:ext cx="1843821" cy="1638869"/>
      </dsp:txXfrm>
    </dsp:sp>
    <dsp:sp modelId="{EE8AB6D9-EB7F-4432-B306-508128C5E489}">
      <dsp:nvSpPr>
        <dsp:cNvPr id="0" name=""/>
        <dsp:cNvSpPr/>
      </dsp:nvSpPr>
      <dsp:spPr>
        <a:xfrm>
          <a:off x="4487692" y="1362140"/>
          <a:ext cx="2021139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Step 3:  Manual Budget Build</a:t>
          </a:r>
          <a:endParaRPr lang="en-US" sz="2700" b="0" kern="1200" dirty="0"/>
        </a:p>
      </dsp:txBody>
      <dsp:txXfrm>
        <a:off x="4576351" y="1450799"/>
        <a:ext cx="1843821" cy="1638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338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55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683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77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86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12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49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43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84A02-D147-49A8-A06D-A5C08FF69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32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89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35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41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55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53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65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13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77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8/18/2022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8/18/2022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8/18/2022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8/18/2022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8/18/2022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8/18/2022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8/18/2022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8/18/2022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8/18/2022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8/18/2022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7" y="3873648"/>
            <a:ext cx="8542885" cy="999259"/>
          </a:xfrm>
        </p:spPr>
        <p:txBody>
          <a:bodyPr/>
          <a:lstStyle/>
          <a:p>
            <a:r>
              <a:rPr lang="en-US" dirty="0" smtClean="0"/>
              <a:t>JUST IN TIME TRAINING</a:t>
            </a:r>
            <a:br>
              <a:rPr lang="en-US" dirty="0" smtClean="0"/>
            </a:br>
            <a:r>
              <a:rPr lang="en-US" dirty="0" smtClean="0"/>
              <a:t>AWARDING/PACKAGING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328746"/>
            <a:ext cx="6430306" cy="1400114"/>
          </a:xfrm>
        </p:spPr>
        <p:txBody>
          <a:bodyPr/>
          <a:lstStyle/>
          <a:p>
            <a:r>
              <a:rPr lang="en-US" dirty="0"/>
              <a:t>Kelly </a:t>
            </a:r>
            <a:r>
              <a:rPr lang="en-US" dirty="0" smtClean="0"/>
              <a:t>Forsberg</a:t>
            </a:r>
          </a:p>
          <a:p>
            <a:r>
              <a:rPr lang="en-US" dirty="0" smtClean="0"/>
              <a:t>ctcLink </a:t>
            </a:r>
            <a:r>
              <a:rPr lang="en-US" dirty="0"/>
              <a:t>Functional </a:t>
            </a:r>
            <a:r>
              <a:rPr lang="en-US" dirty="0" smtClean="0"/>
              <a:t>Trainer | Financial </a:t>
            </a:r>
            <a:r>
              <a:rPr lang="en-US" dirty="0"/>
              <a:t>Aid</a:t>
            </a:r>
          </a:p>
          <a:p>
            <a:r>
              <a:rPr lang="en-US" dirty="0" smtClean="0"/>
              <a:t>August 2022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" y="1361695"/>
            <a:ext cx="6845342" cy="51997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40" y="294198"/>
            <a:ext cx="8326937" cy="786457"/>
          </a:xfrm>
        </p:spPr>
        <p:txBody>
          <a:bodyPr/>
          <a:lstStyle/>
          <a:p>
            <a:r>
              <a:rPr lang="en-US" dirty="0" smtClean="0"/>
              <a:t>ONLINE PACKAGING A NON-ENROLLD STU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40" y="838987"/>
            <a:ext cx="8336975" cy="5302042"/>
          </a:xfrm>
        </p:spPr>
        <p:txBody>
          <a:bodyPr/>
          <a:lstStyle/>
          <a:p>
            <a:r>
              <a:rPr lang="en-US" dirty="0" smtClean="0"/>
              <a:t>STEP </a:t>
            </a:r>
            <a:r>
              <a:rPr lang="en-US" dirty="0"/>
              <a:t>1</a:t>
            </a:r>
            <a:r>
              <a:rPr lang="en-US" dirty="0" smtClean="0"/>
              <a:t> – BUILD FA TERM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197260" y="832945"/>
            <a:ext cx="2887705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smtClean="0">
                <a:solidFill>
                  <a:schemeClr val="tx1"/>
                </a:solidFill>
              </a:rPr>
              <a:t>Financial Aid &gt; Financial Aid &gt; Financial Aid Term &gt; Maintain FA Term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0608" y="1622650"/>
            <a:ext cx="1728714" cy="4616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If you have loaded the student’s FAFSA but the overnight processes have not run yet, you will have to </a:t>
            </a:r>
            <a:r>
              <a:rPr lang="en-US" sz="1400" b="1" dirty="0" smtClean="0"/>
              <a:t>Manually Build FA Term</a:t>
            </a:r>
            <a:r>
              <a:rPr lang="en-US" sz="1400" dirty="0" smtClean="0"/>
              <a:t>.  Repeat for all terms in AY. </a:t>
            </a:r>
          </a:p>
          <a:p>
            <a:endParaRPr lang="en-US" sz="1400" dirty="0" smtClean="0"/>
          </a:p>
          <a:p>
            <a:r>
              <a:rPr lang="en-US" sz="1400" dirty="0" smtClean="0"/>
              <a:t>Enter the most basic required fields in </a:t>
            </a:r>
            <a:r>
              <a:rPr lang="en-US" sz="1400" b="1" dirty="0" smtClean="0"/>
              <a:t>FA Term</a:t>
            </a:r>
            <a:r>
              <a:rPr lang="en-US" sz="1400" dirty="0" smtClean="0"/>
              <a:t>.  Uncheck the override boxes </a:t>
            </a:r>
            <a:r>
              <a:rPr lang="en-US" sz="1400" b="1" i="1" dirty="0" smtClean="0"/>
              <a:t>OR</a:t>
            </a:r>
            <a:r>
              <a:rPr lang="en-US" sz="1400" dirty="0" smtClean="0"/>
              <a:t>, if left checked as overridden, you may opt to use Override Expiration as described in the QRG.  Select </a:t>
            </a:r>
            <a:r>
              <a:rPr lang="en-US" sz="1400" b="1" dirty="0" smtClean="0"/>
              <a:t>OK</a:t>
            </a:r>
            <a:r>
              <a:rPr lang="en-US" sz="1400" dirty="0" smtClean="0"/>
              <a:t> to save.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828800" y="4572000"/>
            <a:ext cx="5391808" cy="630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4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9904" y="294198"/>
            <a:ext cx="8411974" cy="786457"/>
          </a:xfrm>
        </p:spPr>
        <p:txBody>
          <a:bodyPr/>
          <a:lstStyle/>
          <a:p>
            <a:r>
              <a:rPr lang="en-US" dirty="0" smtClean="0"/>
              <a:t>ONLINE PACKAGING FA FOR A NON-ENROLLED STUDENT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310" y="1324302"/>
            <a:ext cx="8541205" cy="4816726"/>
          </a:xfrm>
        </p:spPr>
        <p:txBody>
          <a:bodyPr/>
          <a:lstStyle/>
          <a:p>
            <a:r>
              <a:rPr lang="en-US" dirty="0" smtClean="0"/>
              <a:t>PRELIMINARY STEPS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88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6" y="1335335"/>
            <a:ext cx="8738696" cy="38777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40" y="294198"/>
            <a:ext cx="8326937" cy="786457"/>
          </a:xfrm>
        </p:spPr>
        <p:txBody>
          <a:bodyPr/>
          <a:lstStyle/>
          <a:p>
            <a:r>
              <a:rPr lang="en-US" dirty="0" smtClean="0"/>
              <a:t>ONLINE PACKAGING FOR NON-ENROLLED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40" y="838987"/>
            <a:ext cx="8336975" cy="5302042"/>
          </a:xfrm>
        </p:spPr>
        <p:txBody>
          <a:bodyPr/>
          <a:lstStyle/>
          <a:p>
            <a:r>
              <a:rPr lang="en-US" dirty="0" smtClean="0"/>
              <a:t>STEP 2 – BUILD STUDENT BUDGET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6144379" y="1093667"/>
            <a:ext cx="2887705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smtClean="0">
                <a:solidFill>
                  <a:schemeClr val="tx1"/>
                </a:solidFill>
              </a:rPr>
              <a:t>Financial Aid &gt; Financial Aid &gt; Budgets &gt; Create Student Budget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1433" y="4661418"/>
            <a:ext cx="7108691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you have loaded the student’s FAFSA but the overnight processes have not run yet, </a:t>
            </a:r>
            <a:r>
              <a:rPr lang="en-US" dirty="0" smtClean="0"/>
              <a:t>you will need to </a:t>
            </a:r>
            <a:r>
              <a:rPr lang="en-US" b="1" dirty="0" smtClean="0"/>
              <a:t>Manually Create a Student Budget</a:t>
            </a:r>
            <a:r>
              <a:rPr lang="en-US" dirty="0"/>
              <a:t> </a:t>
            </a:r>
            <a:r>
              <a:rPr lang="en-US" dirty="0" smtClean="0"/>
              <a:t>for all terms in which you wish to award.  </a:t>
            </a:r>
          </a:p>
          <a:p>
            <a:endParaRPr lang="en-US" dirty="0"/>
          </a:p>
          <a:p>
            <a:r>
              <a:rPr lang="en-US" dirty="0" smtClean="0"/>
              <a:t>Enter the terms in which a budget should be built, adding a new row for each new term.  Select the </a:t>
            </a:r>
            <a:r>
              <a:rPr lang="en-US" b="1" dirty="0" smtClean="0"/>
              <a:t>Build a Budget </a:t>
            </a:r>
            <a:r>
              <a:rPr lang="en-US" dirty="0" smtClean="0"/>
              <a:t>button.  Select </a:t>
            </a:r>
            <a:r>
              <a:rPr lang="en-US" b="1" dirty="0" smtClean="0"/>
              <a:t>Move Budget</a:t>
            </a:r>
            <a:r>
              <a:rPr lang="en-US" dirty="0" smtClean="0"/>
              <a:t>. Select </a:t>
            </a:r>
            <a:r>
              <a:rPr lang="en-US" b="1" dirty="0" smtClean="0"/>
              <a:t>OK</a:t>
            </a:r>
            <a:r>
              <a:rPr lang="en-US" dirty="0" smtClean="0"/>
              <a:t> to save.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855779" y="3069021"/>
            <a:ext cx="1078393" cy="20179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43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40" y="294198"/>
            <a:ext cx="8326937" cy="786457"/>
          </a:xfrm>
        </p:spPr>
        <p:txBody>
          <a:bodyPr/>
          <a:lstStyle/>
          <a:p>
            <a:r>
              <a:rPr lang="en-US" dirty="0" smtClean="0"/>
              <a:t>Online PACKAGING for a non-</a:t>
            </a:r>
            <a:r>
              <a:rPr lang="en-US" dirty="0" err="1" smtClean="0"/>
              <a:t>enrl</a:t>
            </a:r>
            <a:r>
              <a:rPr lang="en-US" dirty="0" smtClean="0"/>
              <a:t> </a:t>
            </a:r>
            <a:r>
              <a:rPr lang="en-US" dirty="0" err="1" smtClean="0"/>
              <a:t>stu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36" y="1413780"/>
            <a:ext cx="8562744" cy="34444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40" y="838987"/>
            <a:ext cx="8336975" cy="5302042"/>
          </a:xfrm>
        </p:spPr>
        <p:txBody>
          <a:bodyPr/>
          <a:lstStyle/>
          <a:p>
            <a:r>
              <a:rPr lang="en-US" dirty="0" smtClean="0"/>
              <a:t>RETRIEVE BUTTON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934172" y="983391"/>
            <a:ext cx="2887705" cy="954107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smtClean="0">
                <a:solidFill>
                  <a:schemeClr val="tx1"/>
                </a:solidFill>
              </a:rPr>
              <a:t>Financial Aid &gt; Assign Awards to a Student &gt; Award Processing &gt; Assign Awards to a Student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3793" y="4958069"/>
            <a:ext cx="710869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the </a:t>
            </a:r>
            <a:r>
              <a:rPr lang="en-US" b="1" dirty="0" smtClean="0"/>
              <a:t>Retrieve</a:t>
            </a:r>
            <a:r>
              <a:rPr lang="en-US" dirty="0" smtClean="0"/>
              <a:t> button to let the system auto-select a </a:t>
            </a:r>
            <a:r>
              <a:rPr lang="en-US" b="1" dirty="0" smtClean="0"/>
              <a:t>Packaging Plan ID </a:t>
            </a:r>
            <a:r>
              <a:rPr lang="en-US" dirty="0" smtClean="0"/>
              <a:t>based on the </a:t>
            </a:r>
            <a:r>
              <a:rPr lang="en-US" b="1" dirty="0" smtClean="0"/>
              <a:t>FA Term </a:t>
            </a:r>
            <a:r>
              <a:rPr lang="en-US" dirty="0" smtClean="0"/>
              <a:t>and </a:t>
            </a:r>
            <a:r>
              <a:rPr lang="en-US" b="1" dirty="0" smtClean="0"/>
              <a:t>Student Budgets</a:t>
            </a:r>
            <a:r>
              <a:rPr lang="en-US" dirty="0" smtClean="0"/>
              <a:t> that have been built for the student.  When satisfied, select </a:t>
            </a:r>
            <a:r>
              <a:rPr lang="en-US" b="1" dirty="0" smtClean="0"/>
              <a:t>Validate </a:t>
            </a:r>
            <a:r>
              <a:rPr lang="en-US" dirty="0" smtClean="0"/>
              <a:t>and</a:t>
            </a:r>
            <a:r>
              <a:rPr lang="en-US" b="1" dirty="0" smtClean="0"/>
              <a:t> Post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r>
              <a:rPr lang="en-US" b="1" i="1" dirty="0" smtClean="0"/>
              <a:t>Tip!  </a:t>
            </a:r>
            <a:r>
              <a:rPr lang="en-US" dirty="0" smtClean="0"/>
              <a:t>Check the award detail in the </a:t>
            </a:r>
            <a:r>
              <a:rPr lang="en-US" b="1" dirty="0" smtClean="0"/>
              <a:t>Disbursement</a:t>
            </a:r>
            <a:r>
              <a:rPr lang="en-US" dirty="0" smtClean="0"/>
              <a:t> link before posting, to ensure aid distributed into the appropriate </a:t>
            </a:r>
            <a:r>
              <a:rPr lang="en-US" b="1" dirty="0" smtClean="0"/>
              <a:t>Term</a:t>
            </a:r>
            <a:r>
              <a:rPr lang="en-US" dirty="0" smtClean="0"/>
              <a:t> as intended.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797269" y="2677586"/>
            <a:ext cx="1103586" cy="2280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8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DEMONSTRATION &amp; </a:t>
            </a:r>
          </a:p>
          <a:p>
            <a:pPr marL="0" indent="0" algn="ctr">
              <a:buNone/>
            </a:pPr>
            <a:r>
              <a:rPr lang="en-US" sz="4000" b="1" dirty="0" smtClean="0"/>
              <a:t>HANDS ON ACTIVITY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5037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MANUALLY AWARDING AID FOR A STUDENT WITHOUT A FAFSA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7277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9904" y="294198"/>
            <a:ext cx="8411974" cy="786457"/>
          </a:xfrm>
        </p:spPr>
        <p:txBody>
          <a:bodyPr/>
          <a:lstStyle/>
          <a:p>
            <a:r>
              <a:rPr lang="en-US" dirty="0" smtClean="0"/>
              <a:t>MANUALLY AWARDING AID FOR A STUDENT WITHOUT A FAFSA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310" y="1324302"/>
            <a:ext cx="8541205" cy="4816726"/>
          </a:xfrm>
        </p:spPr>
        <p:txBody>
          <a:bodyPr/>
          <a:lstStyle/>
          <a:p>
            <a:r>
              <a:rPr lang="en-US" dirty="0" smtClean="0"/>
              <a:t>PRELIMINARY STEPS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81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9" y="1603961"/>
            <a:ext cx="7569589" cy="18860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40" y="294198"/>
            <a:ext cx="8326937" cy="786457"/>
          </a:xfrm>
        </p:spPr>
        <p:txBody>
          <a:bodyPr/>
          <a:lstStyle/>
          <a:p>
            <a:r>
              <a:rPr lang="en-US" dirty="0" smtClean="0"/>
              <a:t>MANUALLY AWARDING AID W/O FAFSA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40" y="838987"/>
            <a:ext cx="8336975" cy="5302042"/>
          </a:xfrm>
        </p:spPr>
        <p:txBody>
          <a:bodyPr/>
          <a:lstStyle/>
          <a:p>
            <a:r>
              <a:rPr lang="en-US" dirty="0" smtClean="0"/>
              <a:t>STEP </a:t>
            </a:r>
            <a:r>
              <a:rPr lang="en-US" dirty="0"/>
              <a:t>1</a:t>
            </a:r>
            <a:r>
              <a:rPr lang="en-US" dirty="0" smtClean="0"/>
              <a:t> – AID YEAR ACTIVATION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934172" y="983391"/>
            <a:ext cx="2887705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smtClean="0">
                <a:solidFill>
                  <a:schemeClr val="tx1"/>
                </a:solidFill>
              </a:rPr>
              <a:t>Financial Aid &gt; Aid Year Activation &gt; Manage Financial Aid Years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3793" y="5094090"/>
            <a:ext cx="710869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If the student has not done a FAFSA, and you need to award them, you will need to </a:t>
            </a:r>
            <a:r>
              <a:rPr lang="en-US" b="1" dirty="0" smtClean="0"/>
              <a:t>Aid Year Activate </a:t>
            </a:r>
            <a:r>
              <a:rPr lang="en-US" dirty="0" smtClean="0"/>
              <a:t>them.  </a:t>
            </a:r>
          </a:p>
          <a:p>
            <a:endParaRPr lang="en-US" dirty="0"/>
          </a:p>
          <a:p>
            <a:r>
              <a:rPr lang="en-US" dirty="0" smtClean="0"/>
              <a:t>Enter the </a:t>
            </a:r>
            <a:r>
              <a:rPr lang="en-US" b="1" dirty="0" smtClean="0"/>
              <a:t>Aid Year</a:t>
            </a:r>
            <a:r>
              <a:rPr lang="en-US" dirty="0" smtClean="0"/>
              <a:t>, and select the </a:t>
            </a:r>
            <a:r>
              <a:rPr lang="en-US" b="1" dirty="0" smtClean="0"/>
              <a:t>Save</a:t>
            </a:r>
            <a:r>
              <a:rPr lang="en-US" dirty="0" smtClean="0"/>
              <a:t> button.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855779" y="3069021"/>
            <a:ext cx="1078393" cy="20179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1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9904" y="294198"/>
            <a:ext cx="8411974" cy="786457"/>
          </a:xfrm>
        </p:spPr>
        <p:txBody>
          <a:bodyPr/>
          <a:lstStyle/>
          <a:p>
            <a:r>
              <a:rPr lang="en-US" dirty="0" smtClean="0"/>
              <a:t>Manually AWARDING AID FOR A STUDENT WITHOUT A FAFSA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310" y="1324302"/>
            <a:ext cx="8541205" cy="4816726"/>
          </a:xfrm>
        </p:spPr>
        <p:txBody>
          <a:bodyPr/>
          <a:lstStyle/>
          <a:p>
            <a:r>
              <a:rPr lang="en-US" dirty="0" smtClean="0"/>
              <a:t>PRELIMINARY STEPS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87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" y="1361695"/>
            <a:ext cx="6845342" cy="51997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40" y="294198"/>
            <a:ext cx="8326937" cy="786457"/>
          </a:xfrm>
        </p:spPr>
        <p:txBody>
          <a:bodyPr/>
          <a:lstStyle/>
          <a:p>
            <a:r>
              <a:rPr lang="en-US" dirty="0" smtClean="0"/>
              <a:t>MANUALLY AWARDING AID W/O FAFSA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40" y="838987"/>
            <a:ext cx="8336975" cy="5302042"/>
          </a:xfrm>
        </p:spPr>
        <p:txBody>
          <a:bodyPr/>
          <a:lstStyle/>
          <a:p>
            <a:r>
              <a:rPr lang="en-US" dirty="0" smtClean="0"/>
              <a:t>STEP 2 – BUILD FA TERM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934172" y="983391"/>
            <a:ext cx="2887705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smtClean="0">
                <a:solidFill>
                  <a:schemeClr val="tx1"/>
                </a:solidFill>
              </a:rPr>
              <a:t>Financial Aid &gt; Financial Aid &gt; Financial Aid Term &gt; Maintain FA Term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0608" y="1820035"/>
            <a:ext cx="1728714" cy="4939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If the student has not done a FAFSA, and you need to award them, you will need to </a:t>
            </a:r>
            <a:r>
              <a:rPr lang="en-US" sz="1500" b="1" dirty="0" smtClean="0"/>
              <a:t>Manually Build FA Term</a:t>
            </a:r>
            <a:r>
              <a:rPr lang="en-US" sz="1500" dirty="0" smtClean="0"/>
              <a:t>.  Repeat for all terms in AY. </a:t>
            </a:r>
          </a:p>
          <a:p>
            <a:endParaRPr lang="en-US" sz="1500" dirty="0"/>
          </a:p>
          <a:p>
            <a:r>
              <a:rPr lang="en-US" sz="1500" dirty="0" smtClean="0"/>
              <a:t>Enter the most basic required fields in </a:t>
            </a:r>
            <a:r>
              <a:rPr lang="en-US" sz="1500" b="1" dirty="0" smtClean="0"/>
              <a:t>FA Term</a:t>
            </a:r>
            <a:r>
              <a:rPr lang="en-US" sz="1500" dirty="0" smtClean="0"/>
              <a:t>.  Uncheck the override boxes </a:t>
            </a:r>
            <a:r>
              <a:rPr lang="en-US" sz="1500" b="1" i="1" dirty="0" smtClean="0"/>
              <a:t>OR</a:t>
            </a:r>
            <a:r>
              <a:rPr lang="en-US" sz="1500" dirty="0" smtClean="0"/>
              <a:t>, if left checked as overridden, you may opt to use Override Expiration as described in the QRG.  Select </a:t>
            </a:r>
            <a:r>
              <a:rPr lang="en-US" sz="1500" b="1" dirty="0" smtClean="0"/>
              <a:t>OK</a:t>
            </a:r>
            <a:r>
              <a:rPr lang="en-US" sz="1500" dirty="0" smtClean="0"/>
              <a:t> to save.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828800" y="4572000"/>
            <a:ext cx="5391808" cy="630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9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30" y="1370909"/>
            <a:ext cx="7971806" cy="674586"/>
          </a:xfrm>
        </p:spPr>
        <p:txBody>
          <a:bodyPr/>
          <a:lstStyle/>
          <a:p>
            <a:pPr algn="ctr"/>
            <a:r>
              <a:rPr lang="en-US" dirty="0"/>
              <a:t>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30" y="2097595"/>
            <a:ext cx="8247905" cy="4193463"/>
          </a:xfrm>
        </p:spPr>
        <p:txBody>
          <a:bodyPr/>
          <a:lstStyle/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Be ready to participate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Remove external distractions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Mute your line when not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Do NOT place Webex line on hold.  Use Mute.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Please leave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your line on Mute unless you are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rgbClr val="C00000"/>
                </a:solidFill>
              </a:rPr>
              <a:t>Sessions are being recorded 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Allow your peers to complete their thoughts before beginning yours </a:t>
            </a:r>
            <a:endParaRPr lang="en-US" dirty="0" smtClean="0"/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Please return from breaks on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9904" y="294198"/>
            <a:ext cx="8411974" cy="786457"/>
          </a:xfrm>
        </p:spPr>
        <p:txBody>
          <a:bodyPr/>
          <a:lstStyle/>
          <a:p>
            <a:r>
              <a:rPr lang="en-US" dirty="0"/>
              <a:t>Manually AWARDING AID FOR A STUDENT WITHOUT A FAFSA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310" y="1324302"/>
            <a:ext cx="8541205" cy="4816726"/>
          </a:xfrm>
        </p:spPr>
        <p:txBody>
          <a:bodyPr/>
          <a:lstStyle/>
          <a:p>
            <a:r>
              <a:rPr lang="en-US" dirty="0" smtClean="0"/>
              <a:t>PRELIMINARY STEPS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56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6" y="1335335"/>
            <a:ext cx="8738696" cy="38777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40" y="294198"/>
            <a:ext cx="8326937" cy="786457"/>
          </a:xfrm>
        </p:spPr>
        <p:txBody>
          <a:bodyPr/>
          <a:lstStyle/>
          <a:p>
            <a:r>
              <a:rPr lang="en-US" dirty="0" smtClean="0"/>
              <a:t>MANUALLY AWARDING AID W/O FAFSA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40" y="838987"/>
            <a:ext cx="8336975" cy="5302042"/>
          </a:xfrm>
        </p:spPr>
        <p:txBody>
          <a:bodyPr/>
          <a:lstStyle/>
          <a:p>
            <a:r>
              <a:rPr lang="en-US" dirty="0" smtClean="0"/>
              <a:t>STEP </a:t>
            </a:r>
            <a:r>
              <a:rPr lang="en-US" dirty="0"/>
              <a:t>3</a:t>
            </a:r>
            <a:r>
              <a:rPr lang="en-US" dirty="0" smtClean="0"/>
              <a:t> – BUILD STUDENT BUDGET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6144379" y="1093667"/>
            <a:ext cx="2887705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smtClean="0">
                <a:solidFill>
                  <a:schemeClr val="tx1"/>
                </a:solidFill>
              </a:rPr>
              <a:t>Financial Aid &gt; Financial Aid &gt; Budgets &gt; Create Student Budget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1433" y="4810311"/>
            <a:ext cx="7108691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If the student has not done a FAFSA, and you need to award them, you will need to </a:t>
            </a:r>
            <a:r>
              <a:rPr lang="en-US" b="1" dirty="0" smtClean="0"/>
              <a:t>Manually Create a Student Budget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r>
              <a:rPr lang="en-US" dirty="0" smtClean="0"/>
              <a:t>Enter the terms in which a budget should be built, adding a new row for each new term.  Select the Build a Budget button.  Select Move Budget. Select </a:t>
            </a:r>
            <a:r>
              <a:rPr lang="en-US" b="1" dirty="0" smtClean="0"/>
              <a:t>OK</a:t>
            </a:r>
            <a:r>
              <a:rPr lang="en-US" dirty="0" smtClean="0"/>
              <a:t> to save.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855779" y="3069021"/>
            <a:ext cx="1078393" cy="20179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88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40" y="294198"/>
            <a:ext cx="8326937" cy="786457"/>
          </a:xfrm>
        </p:spPr>
        <p:txBody>
          <a:bodyPr/>
          <a:lstStyle/>
          <a:p>
            <a:r>
              <a:rPr lang="en-US" dirty="0" smtClean="0"/>
              <a:t>Online PACKAGING w/o a </a:t>
            </a:r>
            <a:r>
              <a:rPr lang="en-US" dirty="0" err="1" smtClean="0"/>
              <a:t>fafsa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36" y="1413780"/>
            <a:ext cx="8562744" cy="34444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40" y="838987"/>
            <a:ext cx="8336975" cy="5302042"/>
          </a:xfrm>
        </p:spPr>
        <p:txBody>
          <a:bodyPr/>
          <a:lstStyle/>
          <a:p>
            <a:r>
              <a:rPr lang="en-US" dirty="0" smtClean="0"/>
              <a:t>RETRIEVE BUTTON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934172" y="983391"/>
            <a:ext cx="2887705" cy="954107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smtClean="0">
                <a:solidFill>
                  <a:schemeClr val="tx1"/>
                </a:solidFill>
              </a:rPr>
              <a:t>Financial Aid &gt; Assign Awards to a Student &gt; Award Processing &gt; Assign Awards to a Student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3793" y="4958069"/>
            <a:ext cx="710869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the </a:t>
            </a:r>
            <a:r>
              <a:rPr lang="en-US" b="1" dirty="0" smtClean="0"/>
              <a:t>Retrieve</a:t>
            </a:r>
            <a:r>
              <a:rPr lang="en-US" dirty="0" smtClean="0"/>
              <a:t> button to let the system auto-select a </a:t>
            </a:r>
            <a:r>
              <a:rPr lang="en-US" b="1" dirty="0" smtClean="0"/>
              <a:t>Packaging Plan ID </a:t>
            </a:r>
            <a:r>
              <a:rPr lang="en-US" dirty="0" smtClean="0"/>
              <a:t>based on the </a:t>
            </a:r>
            <a:r>
              <a:rPr lang="en-US" b="1" dirty="0" smtClean="0"/>
              <a:t>FA Term </a:t>
            </a:r>
            <a:r>
              <a:rPr lang="en-US" dirty="0" smtClean="0"/>
              <a:t>and </a:t>
            </a:r>
            <a:r>
              <a:rPr lang="en-US" b="1" dirty="0" smtClean="0"/>
              <a:t>Student Budgets</a:t>
            </a:r>
            <a:r>
              <a:rPr lang="en-US" dirty="0" smtClean="0"/>
              <a:t> that have been built for the student.  When satisfied, select </a:t>
            </a:r>
            <a:r>
              <a:rPr lang="en-US" b="1" dirty="0" smtClean="0"/>
              <a:t>Validate </a:t>
            </a:r>
            <a:r>
              <a:rPr lang="en-US" dirty="0" smtClean="0"/>
              <a:t>and</a:t>
            </a:r>
            <a:r>
              <a:rPr lang="en-US" b="1" dirty="0" smtClean="0"/>
              <a:t> Post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r>
              <a:rPr lang="en-US" b="1" i="1" dirty="0" smtClean="0"/>
              <a:t>Tip!  </a:t>
            </a:r>
            <a:r>
              <a:rPr lang="en-US" dirty="0" smtClean="0"/>
              <a:t>Check the award detail in the </a:t>
            </a:r>
            <a:r>
              <a:rPr lang="en-US" b="1" dirty="0" smtClean="0"/>
              <a:t>Disbursement</a:t>
            </a:r>
            <a:r>
              <a:rPr lang="en-US" dirty="0" smtClean="0"/>
              <a:t> link before posting, to ensure aid distributed into the appropriate </a:t>
            </a:r>
            <a:r>
              <a:rPr lang="en-US" b="1" dirty="0" smtClean="0"/>
              <a:t>Term</a:t>
            </a:r>
            <a:r>
              <a:rPr lang="en-US" dirty="0" smtClean="0"/>
              <a:t> as intended.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797269" y="2677586"/>
            <a:ext cx="1103586" cy="2280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97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DEMONSTRATION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874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INVOKING A </a:t>
            </a:r>
          </a:p>
          <a:p>
            <a:pPr marL="0" indent="0" algn="ctr">
              <a:buNone/>
            </a:pPr>
            <a:r>
              <a:rPr lang="en-US" sz="4000" b="1" dirty="0" smtClean="0"/>
              <a:t>PROFESSIONAL JUDGMENT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261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INVOKING A PROFESSIONAL JUDGMENT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851339"/>
            <a:ext cx="8336975" cy="5245738"/>
          </a:xfrm>
        </p:spPr>
        <p:txBody>
          <a:bodyPr/>
          <a:lstStyle/>
          <a:p>
            <a:r>
              <a:rPr lang="en-US" dirty="0" smtClean="0"/>
              <a:t>Invoking a Professional Judgment:</a:t>
            </a:r>
          </a:p>
          <a:p>
            <a:pPr lvl="1"/>
            <a:r>
              <a:rPr lang="en-US" dirty="0" smtClean="0"/>
              <a:t>Use the professional judgement award page </a:t>
            </a:r>
            <a:r>
              <a:rPr lang="en-US" dirty="0"/>
              <a:t>to override all federal and aggregate rules </a:t>
            </a:r>
            <a:r>
              <a:rPr lang="en-US" u="sng" dirty="0"/>
              <a:t>except for fiscal limits</a:t>
            </a:r>
            <a:r>
              <a:rPr lang="en-US" dirty="0"/>
              <a:t> when repackaging online. Repackage students without a budget. All item types awarded from this component are set to PJ </a:t>
            </a:r>
            <a:r>
              <a:rPr lang="en-US" dirty="0" smtClean="0"/>
              <a:t>locked.  Once locked, adjustments cannot be made in the normal Award page.</a:t>
            </a:r>
          </a:p>
          <a:p>
            <a:r>
              <a:rPr lang="en-US" b="1" i="1" dirty="0" smtClean="0"/>
              <a:t>Note!  </a:t>
            </a:r>
            <a:r>
              <a:rPr lang="en-US" dirty="0" smtClean="0"/>
              <a:t>Invoking a Professional Judgment awarding is a ZC security role assigned to only a select few in the office --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54318" y="4529959"/>
            <a:ext cx="46211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USE SPARINGLY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Invoke a professional judgment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519540" y="872358"/>
            <a:ext cx="8336975" cy="5352753"/>
          </a:xfrm>
        </p:spPr>
        <p:txBody>
          <a:bodyPr/>
          <a:lstStyle/>
          <a:p>
            <a:r>
              <a:rPr lang="en-US" b="1" dirty="0" smtClean="0"/>
              <a:t>ADD THE AWARD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2" y="1538753"/>
            <a:ext cx="8446613" cy="41207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419516" y="5759879"/>
            <a:ext cx="653702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 the desired award, define the </a:t>
            </a:r>
            <a:r>
              <a:rPr lang="en-US" b="1" dirty="0" smtClean="0"/>
              <a:t>Disbursement Plan </a:t>
            </a:r>
            <a:r>
              <a:rPr lang="en-US" dirty="0" smtClean="0"/>
              <a:t>and </a:t>
            </a:r>
            <a:r>
              <a:rPr lang="en-US" b="1" dirty="0" smtClean="0"/>
              <a:t>Split Code</a:t>
            </a:r>
            <a:r>
              <a:rPr lang="en-US" dirty="0" smtClean="0"/>
              <a:t>, then select </a:t>
            </a:r>
            <a:r>
              <a:rPr lang="en-US" b="1" dirty="0" smtClean="0"/>
              <a:t>Validate</a:t>
            </a:r>
            <a:r>
              <a:rPr lang="en-US" dirty="0" smtClean="0"/>
              <a:t>.  Check “</a:t>
            </a:r>
            <a:r>
              <a:rPr lang="en-US" b="1" dirty="0" smtClean="0"/>
              <a:t>Disbursement</a:t>
            </a:r>
            <a:r>
              <a:rPr lang="en-US" dirty="0" smtClean="0"/>
              <a:t>” to verify the award distributed to your satisfaction.  Then select </a:t>
            </a:r>
            <a:r>
              <a:rPr lang="en-US" b="1" dirty="0" smtClean="0"/>
              <a:t>Post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9" name="TextBox 2"/>
          <p:cNvSpPr txBox="1"/>
          <p:nvPr/>
        </p:nvSpPr>
        <p:spPr>
          <a:xfrm>
            <a:off x="5206319" y="97043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</a:t>
            </a:r>
            <a:r>
              <a:rPr lang="en-US" sz="1400" dirty="0" smtClean="0">
                <a:solidFill>
                  <a:schemeClr val="tx1"/>
                </a:solidFill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Awards &gt; Award Processing &gt; Invoke a Professional Judgment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Invoke a professional judgment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519540" y="872358"/>
            <a:ext cx="8336975" cy="5352753"/>
          </a:xfrm>
        </p:spPr>
        <p:txBody>
          <a:bodyPr/>
          <a:lstStyle/>
          <a:p>
            <a:r>
              <a:rPr lang="en-US" b="1" dirty="0" smtClean="0"/>
              <a:t>AWARD POSTED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512051" y="5653235"/>
            <a:ext cx="615452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 the desired award, define the </a:t>
            </a:r>
            <a:r>
              <a:rPr lang="en-US" b="1" dirty="0" smtClean="0"/>
              <a:t>Disbursement Plan </a:t>
            </a:r>
            <a:r>
              <a:rPr lang="en-US" dirty="0" smtClean="0"/>
              <a:t>and </a:t>
            </a:r>
            <a:r>
              <a:rPr lang="en-US" b="1" dirty="0" smtClean="0"/>
              <a:t>Split Code</a:t>
            </a:r>
            <a:r>
              <a:rPr lang="en-US" dirty="0" smtClean="0"/>
              <a:t>, then select </a:t>
            </a:r>
            <a:r>
              <a:rPr lang="en-US" b="1" dirty="0" smtClean="0"/>
              <a:t>Validate</a:t>
            </a:r>
            <a:r>
              <a:rPr lang="en-US" dirty="0" smtClean="0"/>
              <a:t>.  Check “</a:t>
            </a:r>
            <a:r>
              <a:rPr lang="en-US" b="1" dirty="0" smtClean="0"/>
              <a:t>Disbursement</a:t>
            </a:r>
            <a:r>
              <a:rPr lang="en-US" dirty="0" smtClean="0"/>
              <a:t>” to verify the award distributed to your satisfaction.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5" y="1414737"/>
            <a:ext cx="8534400" cy="41577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663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INVOKING A PROFESSIONAL JUDGMENT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519540" y="872358"/>
            <a:ext cx="8336975" cy="5352753"/>
          </a:xfrm>
        </p:spPr>
        <p:txBody>
          <a:bodyPr/>
          <a:lstStyle/>
          <a:p>
            <a:r>
              <a:rPr lang="en-US" b="1" dirty="0" smtClean="0"/>
              <a:t>STATUS = PJ LOCK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35" y="1472856"/>
            <a:ext cx="8376745" cy="41517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4834" y="5763445"/>
            <a:ext cx="837674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Note on the </a:t>
            </a:r>
            <a:r>
              <a:rPr lang="en-US" b="1" dirty="0" smtClean="0"/>
              <a:t>Status</a:t>
            </a:r>
            <a:r>
              <a:rPr lang="en-US" dirty="0" smtClean="0"/>
              <a:t> tab, the checkbox in the PJ column is now selected – the award is now locked in PJ, and cannot be edited in the normal awarding page.  You must return to the </a:t>
            </a:r>
            <a:r>
              <a:rPr lang="en-US" b="1" dirty="0" smtClean="0"/>
              <a:t>Invoke a Professional Judgment </a:t>
            </a:r>
            <a:r>
              <a:rPr lang="en-US" dirty="0" smtClean="0"/>
              <a:t>page, if you need to edit this award. 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237186" y="5213131"/>
            <a:ext cx="262759" cy="5360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5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16856"/>
            <a:ext cx="8336975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1815963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</a:t>
            </a:r>
            <a:r>
              <a:rPr lang="en-US" dirty="0" smtClean="0"/>
              <a:t>training </a:t>
            </a:r>
            <a:r>
              <a:rPr lang="en-US" dirty="0"/>
              <a:t>completion, you should be able to</a:t>
            </a:r>
            <a:r>
              <a:rPr lang="en-US" dirty="0" smtClean="0"/>
              <a:t>:</a:t>
            </a:r>
          </a:p>
          <a:p>
            <a:r>
              <a:rPr lang="en-US" sz="2000" dirty="0"/>
              <a:t>Packaging without enrollment data</a:t>
            </a:r>
          </a:p>
          <a:p>
            <a:r>
              <a:rPr lang="en-US" sz="2000" dirty="0"/>
              <a:t>Online package, understanding the difference between the Retrieve button vs. Assigning a packaging plan</a:t>
            </a:r>
          </a:p>
          <a:p>
            <a:r>
              <a:rPr lang="en-US" sz="2000" dirty="0"/>
              <a:t>Understand how to package financial aid without enrollment data</a:t>
            </a:r>
          </a:p>
          <a:p>
            <a:r>
              <a:rPr lang="en-US" sz="2000" dirty="0"/>
              <a:t>Understand how to package financial aid without a FAFSA</a:t>
            </a:r>
          </a:p>
          <a:p>
            <a:r>
              <a:rPr lang="en-US" sz="2000" dirty="0"/>
              <a:t>Understand the Invoke a Professional Judgment award page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187817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60" y="1805778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</a:t>
            </a:r>
            <a:r>
              <a:rPr lang="en-US" dirty="0" smtClean="0"/>
              <a:t>this training, </a:t>
            </a:r>
            <a:r>
              <a:rPr lang="en-US" dirty="0"/>
              <a:t>you should be able to:</a:t>
            </a:r>
          </a:p>
          <a:p>
            <a:r>
              <a:rPr lang="en-US" sz="2000" dirty="0" smtClean="0"/>
              <a:t>Packaging </a:t>
            </a:r>
            <a:r>
              <a:rPr lang="en-US" sz="2000" dirty="0"/>
              <a:t>without enrollment </a:t>
            </a:r>
            <a:r>
              <a:rPr lang="en-US" sz="2000" dirty="0" smtClean="0"/>
              <a:t>data</a:t>
            </a:r>
          </a:p>
          <a:p>
            <a:r>
              <a:rPr lang="en-US" sz="2000" dirty="0" smtClean="0"/>
              <a:t>Online package, understanding the difference between the Retrieve button vs. Assigning a packaging plan</a:t>
            </a:r>
          </a:p>
          <a:p>
            <a:r>
              <a:rPr lang="en-US" sz="2000" dirty="0" smtClean="0"/>
              <a:t>Understand how to package financial aid without enrollment data</a:t>
            </a:r>
          </a:p>
          <a:p>
            <a:r>
              <a:rPr lang="en-US" sz="2000" dirty="0" smtClean="0"/>
              <a:t>Understand how to package financial aid without a FAFSA</a:t>
            </a:r>
          </a:p>
          <a:p>
            <a:r>
              <a:rPr lang="en-US" sz="2000" dirty="0" smtClean="0"/>
              <a:t>Understand the Invoke a Professional Judgment award page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 smtClean="0"/>
              <a:t>You have successfully completed </a:t>
            </a:r>
            <a:r>
              <a:rPr lang="en-US" dirty="0" smtClean="0"/>
              <a:t>your </a:t>
            </a:r>
            <a:r>
              <a:rPr lang="en-US" smtClean="0"/>
              <a:t>Awarding Refresher</a:t>
            </a:r>
            <a:r>
              <a:rPr lang="en-US" smtClean="0"/>
              <a:t>! </a:t>
            </a:r>
            <a:endParaRPr lang="en-US" dirty="0" smtClean="0"/>
          </a:p>
          <a:p>
            <a:r>
              <a:rPr lang="en-US" dirty="0" smtClean="0"/>
              <a:t>Please refer to the ctcLink Reference Center for additional resource materials on today’s topics</a:t>
            </a:r>
            <a:endParaRPr lang="en-US" dirty="0"/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ONLINE</a:t>
            </a:r>
          </a:p>
          <a:p>
            <a:pPr marL="0" indent="0" algn="ctr">
              <a:buNone/>
            </a:pPr>
            <a:r>
              <a:rPr lang="en-US" sz="4000" b="1" dirty="0" smtClean="0"/>
              <a:t> PACKAGING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216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PACKAGING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519540" y="872358"/>
            <a:ext cx="8336975" cy="5352753"/>
          </a:xfrm>
        </p:spPr>
        <p:txBody>
          <a:bodyPr/>
          <a:lstStyle/>
          <a:p>
            <a:r>
              <a:rPr lang="en-US" b="1" dirty="0" smtClean="0"/>
              <a:t>RETRIEVE PACK PLAN ID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19540" y="4954254"/>
            <a:ext cx="615452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the </a:t>
            </a:r>
            <a:r>
              <a:rPr lang="en-US" b="1" dirty="0" smtClean="0"/>
              <a:t>Retrieve </a:t>
            </a:r>
            <a:r>
              <a:rPr lang="en-US" dirty="0" smtClean="0"/>
              <a:t>button or select the desired </a:t>
            </a:r>
            <a:r>
              <a:rPr lang="en-US" b="1" dirty="0" smtClean="0"/>
              <a:t>Packaging </a:t>
            </a:r>
            <a:r>
              <a:rPr lang="en-US" b="1" dirty="0"/>
              <a:t>P</a:t>
            </a:r>
            <a:r>
              <a:rPr lang="en-US" b="1" dirty="0" smtClean="0"/>
              <a:t>lan ID</a:t>
            </a:r>
            <a:r>
              <a:rPr lang="en-US" dirty="0" smtClean="0"/>
              <a:t>, and select </a:t>
            </a:r>
            <a:r>
              <a:rPr lang="en-US" b="1" dirty="0" smtClean="0"/>
              <a:t>Retrieve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*Tip!  </a:t>
            </a:r>
            <a:r>
              <a:rPr lang="en-US" dirty="0" smtClean="0"/>
              <a:t>If awarding at the beginning of the AY, select the Packaging Plan that includes all four quarters, i.e., For trailers, FA-WI-SP-SU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22" y="1407412"/>
            <a:ext cx="8624460" cy="30117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2"/>
          <p:cNvSpPr txBox="1"/>
          <p:nvPr/>
        </p:nvSpPr>
        <p:spPr>
          <a:xfrm>
            <a:off x="5206319" y="1051513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</a:t>
            </a:r>
            <a:r>
              <a:rPr lang="en-US" sz="1400" dirty="0" smtClean="0">
                <a:solidFill>
                  <a:schemeClr val="tx1"/>
                </a:solidFill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Awards &gt; Award Processing &gt; Assign Awards to a Student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PACKAGING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519540" y="872358"/>
            <a:ext cx="8336975" cy="5352753"/>
          </a:xfrm>
        </p:spPr>
        <p:txBody>
          <a:bodyPr/>
          <a:lstStyle/>
          <a:p>
            <a:r>
              <a:rPr lang="en-US" b="1" dirty="0" smtClean="0"/>
              <a:t>REVIEW AID POST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5" y="1459118"/>
            <a:ext cx="8641577" cy="37589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00098" y="5325943"/>
            <a:ext cx="724683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When satisfied with the award, select </a:t>
            </a:r>
            <a:r>
              <a:rPr lang="en-US" b="1" dirty="0" smtClean="0"/>
              <a:t>Validate</a:t>
            </a:r>
            <a:r>
              <a:rPr lang="en-US" dirty="0" smtClean="0"/>
              <a:t> and </a:t>
            </a:r>
            <a:r>
              <a:rPr lang="en-US" b="1" dirty="0" smtClean="0"/>
              <a:t>Post</a:t>
            </a:r>
            <a:r>
              <a:rPr lang="en-US" dirty="0" smtClean="0"/>
              <a:t>.  Note the  </a:t>
            </a:r>
            <a:r>
              <a:rPr lang="en-US" b="1" dirty="0" smtClean="0"/>
              <a:t>Packaging Status </a:t>
            </a:r>
            <a:r>
              <a:rPr lang="en-US" dirty="0" smtClean="0"/>
              <a:t>is now “</a:t>
            </a:r>
            <a:r>
              <a:rPr lang="en-US" b="1" dirty="0" smtClean="0"/>
              <a:t>Packaging Completed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*Tip!  Before </a:t>
            </a:r>
            <a:r>
              <a:rPr lang="en-US" b="1" dirty="0" smtClean="0"/>
              <a:t>Posting</a:t>
            </a:r>
            <a:r>
              <a:rPr lang="en-US" dirty="0" smtClean="0"/>
              <a:t>, select the </a:t>
            </a:r>
            <a:r>
              <a:rPr lang="en-US" b="1" dirty="0" smtClean="0"/>
              <a:t>Disbursement</a:t>
            </a:r>
            <a:r>
              <a:rPr lang="en-US" dirty="0" smtClean="0"/>
              <a:t> link to view how the system split the aid – manual adjustment may be required.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DEMONSTRATION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1527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ONLINE PACKAGING FINANCIAL AID ON A NON-ENROLLED STUDENT</a:t>
            </a:r>
          </a:p>
          <a:p>
            <a:pPr marL="0" indent="0" algn="ctr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8147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9904" y="294198"/>
            <a:ext cx="8411974" cy="786457"/>
          </a:xfrm>
        </p:spPr>
        <p:txBody>
          <a:bodyPr/>
          <a:lstStyle/>
          <a:p>
            <a:r>
              <a:rPr lang="en-US" dirty="0" smtClean="0"/>
              <a:t>ONLINE PACKAGING FA FOR A NON-ENROLLED STUDENT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310" y="1324302"/>
            <a:ext cx="8541205" cy="4816726"/>
          </a:xfrm>
        </p:spPr>
        <p:txBody>
          <a:bodyPr/>
          <a:lstStyle/>
          <a:p>
            <a:r>
              <a:rPr lang="en-US" dirty="0" smtClean="0"/>
              <a:t>PRELIMINARY STEPS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69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Props1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EA79F04-4403-4038-BEAC-654037707E52}">
  <ds:schemaRefs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sharepoint/v3"/>
    <ds:schemaRef ds:uri="http://schemas.microsoft.com/sharepoint/v4"/>
    <ds:schemaRef ds:uri="dbb9891f-5342-44b3-9004-2472729e727f"/>
    <ds:schemaRef ds:uri="686bc730-dfb5-4557-ac43-64e2aeb7111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22878</TotalTime>
  <Words>1381</Words>
  <Application>Microsoft Office PowerPoint</Application>
  <PresentationFormat>On-screen Show (4:3)</PresentationFormat>
  <Paragraphs>183</Paragraphs>
  <Slides>30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Franklin Gothic Book</vt:lpstr>
      <vt:lpstr>Franklin Gothic Medium</vt:lpstr>
      <vt:lpstr>Wingdings</vt:lpstr>
      <vt:lpstr>Office Theme</vt:lpstr>
      <vt:lpstr>JUST IN TIME TRAINING AWARDING/PACKAGING </vt:lpstr>
      <vt:lpstr>ground rules</vt:lpstr>
      <vt:lpstr>Objectives</vt:lpstr>
      <vt:lpstr>PowerPoint Presentation</vt:lpstr>
      <vt:lpstr>ONLINE PACKAGING</vt:lpstr>
      <vt:lpstr>ONLINE PACKAGING</vt:lpstr>
      <vt:lpstr>PowerPoint Presentation</vt:lpstr>
      <vt:lpstr>PowerPoint Presentation</vt:lpstr>
      <vt:lpstr>ONLINE PACKAGING FA FOR A NON-ENROLLED STUDENT</vt:lpstr>
      <vt:lpstr>ONLINE PACKAGING A NON-ENROLLD STU</vt:lpstr>
      <vt:lpstr>ONLINE PACKAGING FA FOR A NON-ENROLLED STUDENT</vt:lpstr>
      <vt:lpstr>ONLINE PACKAGING FOR NON-ENROLLED</vt:lpstr>
      <vt:lpstr>Online PACKAGING for a non-enrl stu</vt:lpstr>
      <vt:lpstr>PowerPoint Presentation</vt:lpstr>
      <vt:lpstr>PowerPoint Presentation</vt:lpstr>
      <vt:lpstr>MANUALLY AWARDING AID FOR A STUDENT WITHOUT A FAFSA</vt:lpstr>
      <vt:lpstr>MANUALLY AWARDING AID W/O FAFSA</vt:lpstr>
      <vt:lpstr>Manually AWARDING AID FOR A STUDENT WITHOUT A FAFSA</vt:lpstr>
      <vt:lpstr>MANUALLY AWARDING AID W/O FAFSA</vt:lpstr>
      <vt:lpstr>Manually AWARDING AID FOR A STUDENT WITHOUT A FAFSA</vt:lpstr>
      <vt:lpstr>MANUALLY AWARDING AID W/O FAFSA</vt:lpstr>
      <vt:lpstr>Online PACKAGING w/o a fafsa</vt:lpstr>
      <vt:lpstr>PowerPoint Presentation</vt:lpstr>
      <vt:lpstr>PowerPoint Presentation</vt:lpstr>
      <vt:lpstr>INVOKING A PROFESSIONAL JUDGMENT</vt:lpstr>
      <vt:lpstr>Invoke a professional judgment</vt:lpstr>
      <vt:lpstr>Invoke a professional judgment</vt:lpstr>
      <vt:lpstr>INVOKING A PROFESSIONAL JUDGMENT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1056</cp:revision>
  <dcterms:created xsi:type="dcterms:W3CDTF">2019-02-17T19:57:33Z</dcterms:created>
  <dcterms:modified xsi:type="dcterms:W3CDTF">2022-08-18T22:25:04Z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