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9"/>
  </p:notesMasterIdLst>
  <p:handoutMasterIdLst>
    <p:handoutMasterId r:id="rId40"/>
  </p:handoutMasterIdLst>
  <p:sldIdLst>
    <p:sldId id="259" r:id="rId6"/>
    <p:sldId id="689" r:id="rId7"/>
    <p:sldId id="690" r:id="rId8"/>
    <p:sldId id="262" r:id="rId9"/>
    <p:sldId id="723" r:id="rId10"/>
    <p:sldId id="727" r:id="rId11"/>
    <p:sldId id="731" r:id="rId12"/>
    <p:sldId id="728" r:id="rId13"/>
    <p:sldId id="732" r:id="rId14"/>
    <p:sldId id="733" r:id="rId15"/>
    <p:sldId id="729" r:id="rId16"/>
    <p:sldId id="734" r:id="rId17"/>
    <p:sldId id="736" r:id="rId18"/>
    <p:sldId id="735" r:id="rId19"/>
    <p:sldId id="737" r:id="rId20"/>
    <p:sldId id="738" r:id="rId21"/>
    <p:sldId id="694" r:id="rId22"/>
    <p:sldId id="739" r:id="rId23"/>
    <p:sldId id="696" r:id="rId24"/>
    <p:sldId id="740" r:id="rId25"/>
    <p:sldId id="741" r:id="rId26"/>
    <p:sldId id="742" r:id="rId27"/>
    <p:sldId id="744" r:id="rId28"/>
    <p:sldId id="745" r:id="rId29"/>
    <p:sldId id="746" r:id="rId30"/>
    <p:sldId id="747" r:id="rId31"/>
    <p:sldId id="748" r:id="rId32"/>
    <p:sldId id="749" r:id="rId33"/>
    <p:sldId id="720" r:id="rId34"/>
    <p:sldId id="721" r:id="rId35"/>
    <p:sldId id="750" r:id="rId36"/>
    <p:sldId id="281" r:id="rId37"/>
    <p:sldId id="73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645" autoAdjust="0"/>
  </p:normalViewPr>
  <p:slideViewPr>
    <p:cSldViewPr snapToGrid="0">
      <p:cViewPr varScale="1">
        <p:scale>
          <a:sx n="102" d="100"/>
          <a:sy n="102" d="100"/>
        </p:scale>
        <p:origin x="201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Welcome </a:t>
            </a:r>
            <a:r>
              <a:rPr lang="en-US" sz="1050" dirty="0" smtClean="0"/>
              <a:t>to the</a:t>
            </a:r>
            <a:r>
              <a:rPr lang="en-US" sz="1050" baseline="0" dirty="0" smtClean="0"/>
              <a:t> world of Financial Aid Pell and Direct Loan Processing in ctcLink!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1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0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5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3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7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2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3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8/16/2022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8/16/2022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8/16/2022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8/16/2022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8/16/2022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8/16/2022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8/16/2022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8/16/2022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873648"/>
            <a:ext cx="854288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sz="4000" dirty="0" smtClean="0"/>
              <a:t>PELL reconciliation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</a:t>
            </a:r>
            <a:r>
              <a:rPr lang="en-US" dirty="0" smtClean="0"/>
              <a:t>Forsberg</a:t>
            </a:r>
          </a:p>
          <a:p>
            <a:r>
              <a:rPr lang="en-US" dirty="0" smtClean="0"/>
              <a:t>ctcLink </a:t>
            </a:r>
            <a:r>
              <a:rPr lang="en-US" dirty="0"/>
              <a:t>Functional </a:t>
            </a:r>
            <a:r>
              <a:rPr lang="en-US" dirty="0" smtClean="0"/>
              <a:t>Trainer | Financial </a:t>
            </a:r>
            <a:r>
              <a:rPr lang="en-US" dirty="0"/>
              <a:t>Aid</a:t>
            </a:r>
          </a:p>
          <a:p>
            <a:r>
              <a:rPr lang="en-US" dirty="0" smtClean="0"/>
              <a:t>August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STUDENT DISCREPANCY REPORT 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" y="1512258"/>
            <a:ext cx="7037896" cy="522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582220" y="1512258"/>
            <a:ext cx="1378163" cy="5047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Student Discrepancy Report B </a:t>
            </a:r>
            <a:r>
              <a:rPr lang="en-US" sz="1400" dirty="0" smtClean="0"/>
              <a:t>compares PS data and COD data for each term.  </a:t>
            </a:r>
          </a:p>
          <a:p>
            <a:endParaRPr lang="en-US" sz="1400" dirty="0"/>
          </a:p>
          <a:p>
            <a:r>
              <a:rPr lang="en-US" sz="1400" dirty="0" smtClean="0"/>
              <a:t>This report contains the same three sections as </a:t>
            </a:r>
            <a:r>
              <a:rPr lang="en-US" sz="1400" b="1" dirty="0" smtClean="0"/>
              <a:t>Report A</a:t>
            </a:r>
            <a:r>
              <a:rPr lang="en-US" sz="1400" dirty="0" smtClean="0"/>
              <a:t>, but the Disbursed Pell Awards per term are pulled from Award page, and from the Pell Disbursement tab on Manage Pell Payment page. </a:t>
            </a:r>
          </a:p>
        </p:txBody>
      </p:sp>
    </p:spTree>
    <p:extLst>
      <p:ext uri="{BB962C8B-B14F-4D97-AF65-F5344CB8AC3E}">
        <p14:creationId xmlns:p14="http://schemas.microsoft.com/office/powerpoint/2010/main" val="3477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92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PROCESSING </a:t>
            </a:r>
          </a:p>
          <a:p>
            <a:pPr marL="0" indent="0" algn="ctr">
              <a:buNone/>
            </a:pPr>
            <a:r>
              <a:rPr lang="en-US" sz="4000" b="1" dirty="0" smtClean="0"/>
              <a:t>PELL STATEMENT </a:t>
            </a:r>
          </a:p>
          <a:p>
            <a:pPr marL="0" indent="0" algn="ctr">
              <a:buNone/>
            </a:pPr>
            <a:r>
              <a:rPr lang="en-US" sz="4000" b="1" dirty="0" smtClean="0"/>
              <a:t>OF ACCOUNTS FILE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7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5" y="1548253"/>
            <a:ext cx="8549883" cy="4146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UPLOAD PGAS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4935" y="5539625"/>
            <a:ext cx="29882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</a:t>
            </a:r>
            <a:r>
              <a:rPr lang="en-US" dirty="0" err="1" smtClean="0"/>
              <a:t>pgas</a:t>
            </a:r>
            <a:r>
              <a:rPr lang="en-US" dirty="0" smtClean="0"/>
              <a:t> file from where you saved it on your network drive or desktop, and Upload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4" y="1443473"/>
            <a:ext cx="8561019" cy="3176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796502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STATEMENT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IMPORT PGAS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File Management &gt; Import Federal Data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283035"/>
            <a:ext cx="29882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Tip!  </a:t>
            </a:r>
            <a:r>
              <a:rPr lang="en-US" dirty="0" smtClean="0"/>
              <a:t>Copy and paste your file path and file name from the upload/download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72741"/>
            <a:ext cx="8137775" cy="5132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294198"/>
            <a:ext cx="8767927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STATEMENT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STMNT OF ACCT SUMMARY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Cash Management Reports &gt; Review Statement of Account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766" y="3446131"/>
            <a:ext cx="270077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Review the previous obligation amount and the current obligation amount – note that the Total Obligation </a:t>
            </a:r>
            <a:r>
              <a:rPr lang="en-US" sz="1600" dirty="0" err="1" smtClean="0"/>
              <a:t>Adj</a:t>
            </a:r>
            <a:r>
              <a:rPr lang="en-US" sz="1600" dirty="0" smtClean="0"/>
              <a:t> Amount is $1628 in this example.</a:t>
            </a:r>
          </a:p>
          <a:p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ext, review the </a:t>
            </a:r>
            <a:r>
              <a:rPr lang="en-US" sz="1600" b="1" dirty="0" smtClean="0"/>
              <a:t>Statement of Account Detail </a:t>
            </a:r>
            <a:r>
              <a:rPr lang="en-US" sz="1600" dirty="0" smtClean="0"/>
              <a:t>tab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6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07958"/>
            <a:ext cx="8734307" cy="4633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STATEMNT OF ACCT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6" y="893379"/>
            <a:ext cx="8604269" cy="5247648"/>
          </a:xfrm>
        </p:spPr>
        <p:txBody>
          <a:bodyPr/>
          <a:lstStyle/>
          <a:p>
            <a:r>
              <a:rPr lang="en-US" dirty="0" smtClean="0"/>
              <a:t>STATEMNT OF ACCT DETAIL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3060" y="893379"/>
            <a:ext cx="2700775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b="1" dirty="0" smtClean="0"/>
              <a:t>Statement of Acct Detail </a:t>
            </a:r>
            <a:r>
              <a:rPr lang="en-US" sz="1600" dirty="0" smtClean="0"/>
              <a:t>shows that there is an </a:t>
            </a:r>
            <a:r>
              <a:rPr lang="en-US" sz="1600" b="1" dirty="0" smtClean="0"/>
              <a:t>Adjustment Amount </a:t>
            </a:r>
            <a:r>
              <a:rPr lang="en-US" sz="1600" dirty="0" smtClean="0"/>
              <a:t>needed, which is a </a:t>
            </a:r>
            <a:r>
              <a:rPr lang="en-US" sz="1600" b="1" dirty="0" smtClean="0"/>
              <a:t>Negative Amt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Should this money be returned to ED or drawn down?</a:t>
            </a:r>
          </a:p>
        </p:txBody>
      </p:sp>
    </p:spTree>
    <p:extLst>
      <p:ext uri="{BB962C8B-B14F-4D97-AF65-F5344CB8AC3E}">
        <p14:creationId xmlns:p14="http://schemas.microsoft.com/office/powerpoint/2010/main" val="37608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PRINT PELL </a:t>
            </a:r>
          </a:p>
          <a:p>
            <a:pPr marL="0" indent="0" algn="ctr">
              <a:buNone/>
            </a:pPr>
            <a:r>
              <a:rPr lang="en-US" sz="4000" b="1" dirty="0" smtClean="0"/>
              <a:t>STATEMENT OF </a:t>
            </a:r>
          </a:p>
          <a:p>
            <a:pPr marL="0" indent="0" algn="ctr">
              <a:buNone/>
            </a:pPr>
            <a:r>
              <a:rPr lang="en-US" sz="4000" b="1" dirty="0" smtClean="0"/>
              <a:t>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48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6" y="1603006"/>
            <a:ext cx="8602170" cy="3111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PRINT PELL STATEMENT OF ACCOUNT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ESOA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Cash Management Reports &gt; Print Grant ESOA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PRINT PELL STATEMENT OF ACCOUNT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ESOA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95171"/>
            <a:ext cx="4722535" cy="5292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37739" y="1495171"/>
            <a:ext cx="270077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this report to work with Finance to process cash receipts (draw downs) or to </a:t>
            </a:r>
            <a:r>
              <a:rPr lang="en-US" sz="1600" dirty="0" err="1" smtClean="0"/>
              <a:t>deobligate</a:t>
            </a:r>
            <a:r>
              <a:rPr lang="en-US" sz="1600" dirty="0" smtClean="0"/>
              <a:t> funds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" y="1269236"/>
            <a:ext cx="6978652" cy="5495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PROCESSING PELL </a:t>
            </a:r>
          </a:p>
          <a:p>
            <a:pPr marL="0" indent="0" algn="ctr">
              <a:buNone/>
            </a:pPr>
            <a:r>
              <a:rPr lang="en-US" sz="4000" b="1" dirty="0" smtClean="0"/>
              <a:t>SCHOOL ACCOUNT </a:t>
            </a:r>
          </a:p>
          <a:p>
            <a:pPr marL="0" indent="0" algn="ctr">
              <a:buNone/>
            </a:pPr>
            <a:r>
              <a:rPr lang="en-US" sz="4000" b="1" dirty="0" smtClean="0"/>
              <a:t>STATEMENT </a:t>
            </a:r>
          </a:p>
          <a:p>
            <a:pPr marL="0" indent="0" algn="ctr">
              <a:buNone/>
            </a:pPr>
            <a:r>
              <a:rPr lang="en-US" sz="4000" b="1" dirty="0" smtClean="0"/>
              <a:t>FILES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71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5" y="1472741"/>
            <a:ext cx="8610102" cy="4118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UPLOAD PGSM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14416"/>
            <a:ext cx="8671232" cy="4172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IMPORT SAS FILES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Cash Management Reports &gt; SAS Reports &gt; Import SAS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8" y="1444461"/>
            <a:ext cx="8592438" cy="3508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CASH SUMMARY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Cash Management Reports &gt; SAS Reports &gt; Review Pell SAS Summary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5" y="1472741"/>
            <a:ext cx="8724139" cy="3299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DISBURSEMENT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6" y="1472741"/>
            <a:ext cx="8433935" cy="4070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GENERATE PELL SAS REPORT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 &gt; Cash Management Reports &gt; SAS Reports &gt; Generate SAS Reports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80308"/>
            <a:ext cx="8766971" cy="3720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PROCESS SCHEDULER REQ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44166"/>
            <a:ext cx="6445581" cy="4838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CASH SUMMARY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Processing </a:t>
            </a:r>
            <a:r>
              <a:rPr lang="en-US" dirty="0" err="1" smtClean="0"/>
              <a:t>pell</a:t>
            </a:r>
            <a:r>
              <a:rPr lang="en-US" dirty="0" smtClean="0"/>
              <a:t> </a:t>
            </a:r>
            <a:r>
              <a:rPr lang="en-US" dirty="0" err="1" smtClean="0"/>
              <a:t>sas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DISBURSEMENT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22269"/>
            <a:ext cx="6648792" cy="5099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5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PELL RECORD </a:t>
            </a:r>
          </a:p>
          <a:p>
            <a:pPr marL="0" indent="0" algn="ctr">
              <a:buNone/>
            </a:pPr>
            <a:r>
              <a:rPr lang="en-US" sz="4000" b="1" dirty="0" smtClean="0"/>
              <a:t>VIEW PAGES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058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" y="1450890"/>
            <a:ext cx="8361321" cy="52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PELL RECORD VIEW PAGES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VIEW COD DATA PAGE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File Management &gt; Full COD Participant &gt; View COD Data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749067"/>
            <a:ext cx="8476973" cy="43857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920792" y="3501684"/>
            <a:ext cx="1338606" cy="155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11505" y="3941928"/>
            <a:ext cx="141402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1600" b="1" dirty="0" smtClean="0"/>
              <a:t>Response Information </a:t>
            </a:r>
            <a:r>
              <a:rPr lang="en-US" sz="1600" dirty="0" smtClean="0"/>
              <a:t>fields are blank, go to </a:t>
            </a:r>
            <a:r>
              <a:rPr lang="en-US" sz="1600" b="1" dirty="0" smtClean="0"/>
              <a:t>Manage Pell Payment </a:t>
            </a:r>
            <a:r>
              <a:rPr lang="en-US" sz="1600" dirty="0" smtClean="0"/>
              <a:t>page.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1510208"/>
            <a:ext cx="8604269" cy="3666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Pell record view pages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MANAGE PELL PAYMENT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Pell Payments &gt; Manage Pell Payment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85" y="4535655"/>
            <a:ext cx="4986904" cy="23016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049392" y="3073138"/>
            <a:ext cx="876693" cy="1762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1608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today’s training, you should be able to:</a:t>
            </a:r>
          </a:p>
          <a:p>
            <a:r>
              <a:rPr lang="en-US" sz="2600" dirty="0"/>
              <a:t>Understand how to run and work the SBCTC custom Pell recon report</a:t>
            </a:r>
          </a:p>
          <a:p>
            <a:r>
              <a:rPr lang="en-US" sz="2600" dirty="0"/>
              <a:t>Understand how to run and work the Oracle-delivered reports </a:t>
            </a:r>
          </a:p>
          <a:p>
            <a:r>
              <a:rPr lang="en-US" sz="2600" dirty="0"/>
              <a:t>Understand how to navigate through various pages to help troubleshoot through Pell errors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Pell Grant Reconciliation Just in Time Training Complete! </a:t>
            </a:r>
          </a:p>
          <a:p>
            <a:r>
              <a:rPr lang="en-US" dirty="0" smtClean="0"/>
              <a:t>Please work from </a:t>
            </a:r>
            <a:r>
              <a:rPr lang="en-US" dirty="0"/>
              <a:t>the </a:t>
            </a:r>
            <a:r>
              <a:rPr lang="en-US" dirty="0" smtClean="0"/>
              <a:t>Pell Processing Business Processing Guide in the reference center as you progress through students to prep for reconciliation 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9896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r>
              <a:rPr lang="en-US" dirty="0" smtClean="0"/>
              <a:t>today’s training, </a:t>
            </a:r>
            <a:r>
              <a:rPr lang="en-US" dirty="0"/>
              <a:t>you should be able to:</a:t>
            </a:r>
          </a:p>
          <a:p>
            <a:r>
              <a:rPr lang="en-US" sz="2600" dirty="0" smtClean="0"/>
              <a:t>Understand how to run and work the SBCTC custom Pell recon report</a:t>
            </a:r>
          </a:p>
          <a:p>
            <a:r>
              <a:rPr lang="en-US" sz="2600" dirty="0" smtClean="0"/>
              <a:t>Understand how to run and work the Oracle-delivered reports </a:t>
            </a:r>
            <a:endParaRPr lang="en-US" sz="2600" dirty="0"/>
          </a:p>
          <a:p>
            <a:r>
              <a:rPr lang="en-US" sz="2600" dirty="0" smtClean="0"/>
              <a:t>Understand how to navigate through various pages to help troubleshoot through </a:t>
            </a:r>
            <a:r>
              <a:rPr lang="en-US" sz="2600" dirty="0"/>
              <a:t>P</a:t>
            </a:r>
            <a:r>
              <a:rPr lang="en-US" sz="2600" dirty="0" smtClean="0"/>
              <a:t>ell errors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PELL RECONCILIATION</a:t>
            </a:r>
          </a:p>
          <a:p>
            <a:pPr marL="0" indent="0" algn="ctr">
              <a:buNone/>
            </a:pPr>
            <a:r>
              <a:rPr lang="en-US" sz="4000" b="1" dirty="0" smtClean="0"/>
              <a:t>REPORT IMPRT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159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5" y="1515709"/>
            <a:ext cx="6591381" cy="3424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PELL RECON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ONE STEP PROCESS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CTC Custom &gt; CTC Reports &gt; Pell Reconciliation </a:t>
            </a:r>
            <a:r>
              <a:rPr lang="en-US" sz="1400" dirty="0" err="1" smtClean="0">
                <a:solidFill>
                  <a:schemeClr val="tx1"/>
                </a:solidFill>
              </a:rPr>
              <a:t>Imprt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283035"/>
            <a:ext cx="29882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Add Attachment button, and select the file you wish to upload.  Select the Upload button.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70947" y="3689684"/>
            <a:ext cx="1251285" cy="770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32" y="4213616"/>
            <a:ext cx="3003704" cy="1632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3" y="1365069"/>
            <a:ext cx="8608795" cy="4491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PELL RECON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ONE STEP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721" y="5976735"/>
            <a:ext cx="53785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view the attachment or delete it as desired – select the Run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SUMMARY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12258"/>
            <a:ext cx="7061582" cy="52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390614" y="1512258"/>
            <a:ext cx="1431264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Pell Student Summary Report </a:t>
            </a:r>
            <a:r>
              <a:rPr lang="en-US" sz="1600" dirty="0" smtClean="0"/>
              <a:t>provides all info for students, and compares PS data to COD data.  </a:t>
            </a:r>
          </a:p>
          <a:p>
            <a:endParaRPr lang="en-US" sz="1600" dirty="0"/>
          </a:p>
          <a:p>
            <a:r>
              <a:rPr lang="en-US" sz="1600" dirty="0" smtClean="0"/>
              <a:t>Also has indicators if award is impacted by </a:t>
            </a:r>
            <a:r>
              <a:rPr lang="en-US" sz="1600" b="1" dirty="0" smtClean="0"/>
              <a:t>POP</a:t>
            </a:r>
            <a:r>
              <a:rPr lang="en-US" sz="1600" dirty="0" smtClean="0"/>
              <a:t>, and displays whether or not record is selected for </a:t>
            </a:r>
            <a:r>
              <a:rPr lang="en-US" sz="1600" b="1" dirty="0" smtClean="0"/>
              <a:t>Verification (</a:t>
            </a:r>
            <a:r>
              <a:rPr lang="en-US" sz="1600" b="1" dirty="0" err="1" smtClean="0"/>
              <a:t>Ver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439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SBCTC PELL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PELL STUDENT DISCREPANCY REPORT 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9" y="1512257"/>
            <a:ext cx="7118118" cy="5060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19927" y="160256"/>
            <a:ext cx="1378163" cy="6555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Student Discrepancy Report A </a:t>
            </a:r>
            <a:r>
              <a:rPr lang="en-US" sz="1400" dirty="0" smtClean="0"/>
              <a:t>is an annual discrepancy report.  First section of the report displays discrepancies for Originations and Disbursements, with amount &gt; 0</a:t>
            </a:r>
          </a:p>
          <a:p>
            <a:endParaRPr lang="en-US" sz="1400" dirty="0"/>
          </a:p>
          <a:p>
            <a:r>
              <a:rPr lang="en-US" sz="1400" b="1" dirty="0" smtClean="0"/>
              <a:t>Second section </a:t>
            </a:r>
            <a:r>
              <a:rPr lang="en-US" sz="1400" dirty="0" smtClean="0"/>
              <a:t>lists students who have Pell payment info in PS but not in COD.</a:t>
            </a:r>
          </a:p>
          <a:p>
            <a:endParaRPr lang="en-US" sz="1400" dirty="0"/>
          </a:p>
          <a:p>
            <a:r>
              <a:rPr lang="en-US" sz="1400" b="1" dirty="0" smtClean="0"/>
              <a:t>Third section </a:t>
            </a:r>
            <a:r>
              <a:rPr lang="en-US" sz="1400" dirty="0" smtClean="0"/>
              <a:t>lists students who have record information in COD but no Pell payment info in PS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53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686bc730-dfb5-4557-ac43-64e2aeb71117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bb9891f-5342-44b3-9004-2472729e727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24726</TotalTime>
  <Words>909</Words>
  <Application>Microsoft Office PowerPoint</Application>
  <PresentationFormat>On-screen Show (4:3)</PresentationFormat>
  <Paragraphs>157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Office Theme</vt:lpstr>
      <vt:lpstr>JUST IN TIME TRAINING PELL reconciliation</vt:lpstr>
      <vt:lpstr>PowerPoint Presentation</vt:lpstr>
      <vt:lpstr>PowerPoint Presentation</vt:lpstr>
      <vt:lpstr>Objectives</vt:lpstr>
      <vt:lpstr>PowerPoint Presentation</vt:lpstr>
      <vt:lpstr>RUN SBCTC PELL RECON REPORT</vt:lpstr>
      <vt:lpstr>RUN SBCTC PELL RECON REPORT CONT’D</vt:lpstr>
      <vt:lpstr>SBCTC PELL REPORT CONT’D</vt:lpstr>
      <vt:lpstr>SBCTC PELL REPORT CONT’D</vt:lpstr>
      <vt:lpstr>SBCTC PELL REPORT CONT’D</vt:lpstr>
      <vt:lpstr>PowerPoint Presentation</vt:lpstr>
      <vt:lpstr>PowerPoint Presentation</vt:lpstr>
      <vt:lpstr>Processing pell STATEMNT OF ACCT FILE</vt:lpstr>
      <vt:lpstr>Processing pell STATEMENT OF ACCT FILE</vt:lpstr>
      <vt:lpstr>Processing pell STATEMENT OF ACCT FILE</vt:lpstr>
      <vt:lpstr>Processing pell STATEMNT OF ACCT FILE</vt:lpstr>
      <vt:lpstr>PowerPoint Presentation</vt:lpstr>
      <vt:lpstr>PRINT PELL STATEMENT OF ACCOUNT</vt:lpstr>
      <vt:lpstr>PRINT PELL STATEMENT OF ACCOUNT</vt:lpstr>
      <vt:lpstr>PowerPoint Presentation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Processing pell sas files</vt:lpstr>
      <vt:lpstr>PowerPoint Presentation</vt:lpstr>
      <vt:lpstr>PELL RECORD VIEW PAGES </vt:lpstr>
      <vt:lpstr>Pell record view pages CONT’D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1144</cp:revision>
  <dcterms:created xsi:type="dcterms:W3CDTF">2019-02-17T19:57:33Z</dcterms:created>
  <dcterms:modified xsi:type="dcterms:W3CDTF">2022-08-16T18:04:05Z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