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8"/>
  </p:notesMasterIdLst>
  <p:handoutMasterIdLst>
    <p:handoutMasterId r:id="rId29"/>
  </p:handoutMasterIdLst>
  <p:sldIdLst>
    <p:sldId id="259" r:id="rId6"/>
    <p:sldId id="689" r:id="rId7"/>
    <p:sldId id="690" r:id="rId8"/>
    <p:sldId id="262" r:id="rId9"/>
    <p:sldId id="723" r:id="rId10"/>
    <p:sldId id="724" r:id="rId11"/>
    <p:sldId id="725" r:id="rId12"/>
    <p:sldId id="726" r:id="rId13"/>
    <p:sldId id="727" r:id="rId14"/>
    <p:sldId id="728" r:id="rId15"/>
    <p:sldId id="729" r:id="rId16"/>
    <p:sldId id="694" r:id="rId17"/>
    <p:sldId id="696" r:id="rId18"/>
    <p:sldId id="697" r:id="rId19"/>
    <p:sldId id="711" r:id="rId20"/>
    <p:sldId id="712" r:id="rId21"/>
    <p:sldId id="713" r:id="rId22"/>
    <p:sldId id="720" r:id="rId23"/>
    <p:sldId id="721" r:id="rId24"/>
    <p:sldId id="722" r:id="rId25"/>
    <p:sldId id="281" r:id="rId26"/>
    <p:sldId id="730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8645" autoAdjust="0"/>
  </p:normalViewPr>
  <p:slideViewPr>
    <p:cSldViewPr snapToGrid="0">
      <p:cViewPr varScale="1">
        <p:scale>
          <a:sx n="102" d="100"/>
          <a:sy n="102" d="100"/>
        </p:scale>
        <p:origin x="2010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1: Upload </a:t>
          </a:r>
          <a:r>
            <a:rPr lang="en-US" b="1" dirty="0" err="1" smtClean="0"/>
            <a:t>dsdf</a:t>
          </a:r>
          <a:r>
            <a:rPr lang="en-US" b="1" dirty="0" smtClean="0"/>
            <a:t> file to ctcLink</a:t>
          </a:r>
          <a:endParaRPr lang="en-US" b="1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/>
      <dgm:t>
        <a:bodyPr/>
        <a:lstStyle/>
        <a:p>
          <a:r>
            <a:rPr lang="en-US" b="0" dirty="0" smtClean="0"/>
            <a:t>Step 2: Run SBCTC DL Recon </a:t>
          </a:r>
          <a:r>
            <a:rPr lang="en-US" b="0" dirty="0" err="1" smtClean="0"/>
            <a:t>Rpt</a:t>
          </a:r>
          <a:endParaRPr lang="en-US" b="0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0070C0"/>
        </a:solidFill>
      </dgm:spPr>
      <dgm:t>
        <a:bodyPr/>
        <a:lstStyle/>
        <a:p>
          <a:r>
            <a:rPr lang="en-US" b="0" dirty="0" smtClean="0"/>
            <a:t>Step 1: Upload </a:t>
          </a:r>
          <a:r>
            <a:rPr lang="en-US" b="0" dirty="0" err="1" smtClean="0"/>
            <a:t>dsdf</a:t>
          </a:r>
          <a:r>
            <a:rPr lang="en-US" b="0" dirty="0" smtClean="0"/>
            <a:t> file to ctcLink</a:t>
          </a:r>
          <a:endParaRPr lang="en-US" b="0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2: Run SBCTC DL Recon </a:t>
          </a:r>
          <a:r>
            <a:rPr lang="en-US" b="1" dirty="0" err="1" smtClean="0"/>
            <a:t>Rpt</a:t>
          </a:r>
          <a:endParaRPr lang="en-US" b="1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33644" y="1362140"/>
          <a:ext cx="3052762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Step 1: Upload </a:t>
          </a:r>
          <a:r>
            <a:rPr lang="en-US" sz="3500" b="1" kern="1200" dirty="0" err="1" smtClean="0"/>
            <a:t>dsdf</a:t>
          </a:r>
          <a:r>
            <a:rPr lang="en-US" sz="3500" b="1" kern="1200" dirty="0" smtClean="0"/>
            <a:t> file to ctcLink</a:t>
          </a:r>
          <a:endParaRPr lang="en-US" sz="3500" b="1" kern="1200" dirty="0"/>
        </a:p>
      </dsp:txBody>
      <dsp:txXfrm>
        <a:off x="322303" y="1450799"/>
        <a:ext cx="2875444" cy="1638869"/>
      </dsp:txXfrm>
    </dsp:sp>
    <dsp:sp modelId="{8254774E-2048-458A-967A-6F55C8FB5055}">
      <dsp:nvSpPr>
        <dsp:cNvPr id="0" name=""/>
        <dsp:cNvSpPr/>
      </dsp:nvSpPr>
      <dsp:spPr>
        <a:xfrm>
          <a:off x="3450723" y="1362140"/>
          <a:ext cx="3052762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/>
            <a:t>Step 2: Run SBCTC DL Recon </a:t>
          </a:r>
          <a:r>
            <a:rPr lang="en-US" sz="3500" b="0" kern="1200" dirty="0" err="1" smtClean="0"/>
            <a:t>Rpt</a:t>
          </a:r>
          <a:endParaRPr lang="en-US" sz="3500" b="0" kern="1200" dirty="0"/>
        </a:p>
      </dsp:txBody>
      <dsp:txXfrm>
        <a:off x="3539382" y="1450799"/>
        <a:ext cx="2875444" cy="16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33644" y="1362140"/>
          <a:ext cx="3052762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/>
            <a:t>Step 1: Upload </a:t>
          </a:r>
          <a:r>
            <a:rPr lang="en-US" sz="3500" b="0" kern="1200" dirty="0" err="1" smtClean="0"/>
            <a:t>dsdf</a:t>
          </a:r>
          <a:r>
            <a:rPr lang="en-US" sz="3500" b="0" kern="1200" dirty="0" smtClean="0"/>
            <a:t> file to ctcLink</a:t>
          </a:r>
          <a:endParaRPr lang="en-US" sz="3500" b="0" kern="1200" dirty="0"/>
        </a:p>
      </dsp:txBody>
      <dsp:txXfrm>
        <a:off x="322303" y="1450799"/>
        <a:ext cx="2875444" cy="1638869"/>
      </dsp:txXfrm>
    </dsp:sp>
    <dsp:sp modelId="{8254774E-2048-458A-967A-6F55C8FB5055}">
      <dsp:nvSpPr>
        <dsp:cNvPr id="0" name=""/>
        <dsp:cNvSpPr/>
      </dsp:nvSpPr>
      <dsp:spPr>
        <a:xfrm>
          <a:off x="3450723" y="1362140"/>
          <a:ext cx="3052762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Step 2: Run SBCTC DL Recon </a:t>
          </a:r>
          <a:r>
            <a:rPr lang="en-US" sz="3500" b="1" kern="1200" dirty="0" err="1" smtClean="0"/>
            <a:t>Rpt</a:t>
          </a:r>
          <a:endParaRPr lang="en-US" sz="3500" b="1" kern="1200" dirty="0"/>
        </a:p>
      </dsp:txBody>
      <dsp:txXfrm>
        <a:off x="3539382" y="1450799"/>
        <a:ext cx="2875444" cy="163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/>
              <a:t>Welcome </a:t>
            </a:r>
            <a:r>
              <a:rPr lang="en-US" sz="1050" dirty="0" smtClean="0"/>
              <a:t>to the</a:t>
            </a:r>
            <a:r>
              <a:rPr lang="en-US" sz="1050" baseline="0" dirty="0" smtClean="0"/>
              <a:t> world of Financial Aid Pell and Direct Loan Processing in ctcLink, your UAT Key Concepts session!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18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06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2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1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5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0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3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0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report is for loans that have not left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peoplesoft</a:t>
            </a:r>
            <a:r>
              <a:rPr lang="en-US" baseline="0" dirty="0" smtClean="0"/>
              <a:t> – data in the system is holding it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9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Loan Action Status = R.</a:t>
            </a:r>
            <a:r>
              <a:rPr lang="en-US" baseline="0" dirty="0" smtClean="0"/>
              <a:t>  You can view the Loan Action Status Codes in the View Loan Action Codes page.  In this example, the R = Rejected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7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8/4/2022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8/4/2022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8/4/2022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8/4/2022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8/4/2022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8/4/2022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8/4/2022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8/4/2022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8/4/2022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8/4/2022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3873648"/>
            <a:ext cx="8542885" cy="999259"/>
          </a:xfrm>
        </p:spPr>
        <p:txBody>
          <a:bodyPr/>
          <a:lstStyle/>
          <a:p>
            <a:r>
              <a:rPr lang="en-US" dirty="0" smtClean="0"/>
              <a:t>JUST IN TIME TRAINING</a:t>
            </a:r>
            <a:br>
              <a:rPr lang="en-US" dirty="0" smtClean="0"/>
            </a:br>
            <a:r>
              <a:rPr lang="en-US" sz="4000" dirty="0" smtClean="0"/>
              <a:t>DIRECT LOAN reconciliation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328746"/>
            <a:ext cx="6430306" cy="1400114"/>
          </a:xfrm>
        </p:spPr>
        <p:txBody>
          <a:bodyPr/>
          <a:lstStyle/>
          <a:p>
            <a:r>
              <a:rPr lang="en-US" dirty="0"/>
              <a:t>Kelly </a:t>
            </a:r>
            <a:r>
              <a:rPr lang="en-US" dirty="0" smtClean="0"/>
              <a:t>Forsberg</a:t>
            </a:r>
          </a:p>
          <a:p>
            <a:r>
              <a:rPr lang="en-US" dirty="0" smtClean="0"/>
              <a:t>ctcLink </a:t>
            </a:r>
            <a:r>
              <a:rPr lang="en-US" dirty="0"/>
              <a:t>Functional </a:t>
            </a:r>
            <a:r>
              <a:rPr lang="en-US" dirty="0" smtClean="0"/>
              <a:t>Trainer | Financial </a:t>
            </a:r>
            <a:r>
              <a:rPr lang="en-US" dirty="0"/>
              <a:t>Aid</a:t>
            </a:r>
          </a:p>
          <a:p>
            <a:r>
              <a:rPr lang="en-US" dirty="0" smtClean="0"/>
              <a:t>August 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1" y="1513696"/>
            <a:ext cx="8490857" cy="48280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RUN SBCTC DL RECON REPORT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DISPLAYS A PDF FILE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2247" y="6370878"/>
            <a:ext cx="87521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Compare the PS Gross/Net to the COD Gross/Net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592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LOAN ORIG REPORTS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548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21580"/>
            <a:ext cx="8714263" cy="3574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LOAN </a:t>
            </a:r>
            <a:r>
              <a:rPr lang="en-US" dirty="0" err="1" smtClean="0"/>
              <a:t>orig</a:t>
            </a:r>
            <a:r>
              <a:rPr lang="en-US" dirty="0" smtClean="0"/>
              <a:t> reports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LOANS ON HOLD REPORT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Loans &gt; Direct Lending Reconciliation &gt; Loans on Hold Report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6" y="1454969"/>
            <a:ext cx="7841158" cy="52852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LOAN </a:t>
            </a:r>
            <a:r>
              <a:rPr lang="en-US" dirty="0" err="1" smtClean="0"/>
              <a:t>orig</a:t>
            </a:r>
            <a:r>
              <a:rPr lang="en-US" dirty="0" smtClean="0"/>
              <a:t> reports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LOANS ON HOLD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LOAN VALIDATION ERROR</a:t>
            </a:r>
          </a:p>
          <a:p>
            <a:pPr marL="0" indent="0" algn="ctr">
              <a:buNone/>
            </a:pPr>
            <a:r>
              <a:rPr lang="en-US" sz="4000" b="1" dirty="0" smtClean="0"/>
              <a:t> REPORT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744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LOAN VALIDATION ERROR REPORT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ORIGINATION ERRORS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1" y="1538086"/>
            <a:ext cx="7574437" cy="3150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Loans &gt; Direct Loan Reconciliation &gt; Validation Errors Report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58878" y="2234159"/>
            <a:ext cx="3101419" cy="2601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33" y="4831510"/>
            <a:ext cx="4939645" cy="1908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71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542552"/>
            <a:ext cx="6881081" cy="51143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LOAN VALIDATION ERROR REPORT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ORIGINATION ERRORS CONT’D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526867" y="8933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Loans &gt; Direct Loan Reconciliation &gt; Validation Errors Report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97485" y="5410986"/>
            <a:ext cx="5090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LOAN VIEW PAGES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058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VIEW COD DATA PAGE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0" y="1432915"/>
            <a:ext cx="7998384" cy="5109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8720" y="877860"/>
            <a:ext cx="8604269" cy="5247648"/>
          </a:xfrm>
        </p:spPr>
        <p:txBody>
          <a:bodyPr/>
          <a:lstStyle/>
          <a:p>
            <a:r>
              <a:rPr lang="en-US" dirty="0" smtClean="0"/>
              <a:t>COD AWARD TAB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341808" y="86857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File Management &gt; Full COD Participant &gt; View COD Data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7299" y="3299381"/>
            <a:ext cx="203457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page is good to assist in troubleshooting, to view the COD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0" y="1269236"/>
            <a:ext cx="6978652" cy="5495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90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VIEW LOAN PROCESSING ACTIONS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1373450"/>
            <a:ext cx="7931558" cy="3130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8720" y="877860"/>
            <a:ext cx="8604269" cy="5247648"/>
          </a:xfrm>
        </p:spPr>
        <p:txBody>
          <a:bodyPr/>
          <a:lstStyle/>
          <a:p>
            <a:r>
              <a:rPr lang="en-US" dirty="0" smtClean="0"/>
              <a:t>DL ORIG ACTIONS TAB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341808" y="86857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Loans &gt; Manage Direct Lending &gt; View Loan Processing Actions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3031" y="4128939"/>
            <a:ext cx="203457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page is also helpful to view why loans are being rejected, or what their origination or booking status is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0" y="4796956"/>
            <a:ext cx="4934204" cy="15621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2450969" y="3836709"/>
            <a:ext cx="1989057" cy="10558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0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916082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</a:t>
            </a:r>
            <a:r>
              <a:rPr lang="en-US" dirty="0" smtClean="0"/>
              <a:t>this FA Work Session completion</a:t>
            </a:r>
            <a:r>
              <a:rPr lang="en-US" dirty="0"/>
              <a:t>, you should be able to</a:t>
            </a:r>
            <a:r>
              <a:rPr lang="en-US" dirty="0" smtClean="0"/>
              <a:t>:</a:t>
            </a:r>
          </a:p>
          <a:p>
            <a:r>
              <a:rPr lang="en-US" sz="2600" dirty="0"/>
              <a:t>Understand how to run and work the SBCTC custom DL recon report</a:t>
            </a:r>
          </a:p>
          <a:p>
            <a:r>
              <a:rPr lang="en-US" sz="2600" dirty="0"/>
              <a:t>Understand how to run and work the Oracle-delivered reports </a:t>
            </a:r>
          </a:p>
          <a:p>
            <a:r>
              <a:rPr lang="en-US" sz="2600" dirty="0"/>
              <a:t>Understand how to navigate through Loan View pages to help troubleshoot through loan errors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 smtClean="0"/>
              <a:t>Direct Loans Reconciliation Just in Time Training Complete! </a:t>
            </a:r>
          </a:p>
          <a:p>
            <a:r>
              <a:rPr lang="en-US" dirty="0" smtClean="0"/>
              <a:t>Please </a:t>
            </a:r>
            <a:r>
              <a:rPr lang="en-US" dirty="0"/>
              <a:t>review the videos and additional resources in your </a:t>
            </a:r>
            <a:r>
              <a:rPr lang="en-US" dirty="0" smtClean="0"/>
              <a:t>canvas course material and the reference center as you progress through students to prep for awarding</a:t>
            </a:r>
            <a:endParaRPr lang="en-US" dirty="0"/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7" y="1450890"/>
            <a:ext cx="8361321" cy="529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60" y="1989655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</a:t>
            </a:r>
            <a:r>
              <a:rPr lang="en-US" dirty="0" smtClean="0"/>
              <a:t>today’s training, </a:t>
            </a:r>
            <a:r>
              <a:rPr lang="en-US" dirty="0"/>
              <a:t>you should be able to:</a:t>
            </a:r>
          </a:p>
          <a:p>
            <a:r>
              <a:rPr lang="en-US" sz="2600" dirty="0" smtClean="0"/>
              <a:t>Understand how to run and work the SBCTC custom DL recon report</a:t>
            </a:r>
          </a:p>
          <a:p>
            <a:r>
              <a:rPr lang="en-US" sz="2600" dirty="0" smtClean="0"/>
              <a:t>Understand how to run and work the Oracle-delivered reports </a:t>
            </a:r>
            <a:endParaRPr lang="en-US" sz="2600" dirty="0"/>
          </a:p>
          <a:p>
            <a:r>
              <a:rPr lang="en-US" sz="2600" dirty="0" smtClean="0"/>
              <a:t>Understand how to navigate through Loan View pages to help troubleshoot through loan errors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SBCTC DL RECONCILIATION</a:t>
            </a:r>
          </a:p>
          <a:p>
            <a:pPr marL="0" indent="0" algn="ctr">
              <a:buNone/>
            </a:pPr>
            <a:r>
              <a:rPr lang="en-US" sz="4000" b="1" dirty="0" smtClean="0"/>
              <a:t>REPORT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159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LOAN RECONCILIATION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9168160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20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87205"/>
            <a:ext cx="8752114" cy="3894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Upload file to </a:t>
            </a:r>
            <a:r>
              <a:rPr lang="en-US" dirty="0" err="1" smtClean="0"/>
              <a:t>ctclink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DSDF MESSAGE CLASS FILE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</a:t>
            </a:r>
            <a:r>
              <a:rPr lang="en-US" sz="1400" dirty="0" err="1" smtClean="0">
                <a:solidFill>
                  <a:schemeClr val="tx1"/>
                </a:solidFill>
              </a:rPr>
              <a:t>PeopleTools</a:t>
            </a:r>
            <a:r>
              <a:rPr lang="en-US" sz="1400" dirty="0" smtClean="0">
                <a:solidFill>
                  <a:schemeClr val="tx1"/>
                </a:solidFill>
              </a:rPr>
              <a:t> &gt; CTC Custom &gt; Extensions &gt; Upload/Download Files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46" y="5551714"/>
            <a:ext cx="8752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you have not seen a </a:t>
            </a:r>
            <a:r>
              <a:rPr lang="en-US" dirty="0" err="1" smtClean="0"/>
              <a:t>dsdf</a:t>
            </a:r>
            <a:r>
              <a:rPr lang="en-US" dirty="0" smtClean="0"/>
              <a:t> file in your SAIG mailbox, you will need to contact SAIG and/or COD customer service to request the file.  The </a:t>
            </a:r>
            <a:r>
              <a:rPr lang="en-US" dirty="0" err="1" smtClean="0"/>
              <a:t>dsdf</a:t>
            </a:r>
            <a:r>
              <a:rPr lang="en-US" dirty="0" smtClean="0"/>
              <a:t> file is typically delivered every 1</a:t>
            </a:r>
            <a:r>
              <a:rPr lang="en-US" baseline="30000" dirty="0" smtClean="0"/>
              <a:t>st</a:t>
            </a:r>
            <a:r>
              <a:rPr lang="en-US" dirty="0" smtClean="0"/>
              <a:t> Saturday of the month.  The first file may come in as a </a:t>
            </a:r>
            <a:r>
              <a:rPr lang="en-US" dirty="0" err="1" smtClean="0"/>
              <a:t>dsyf</a:t>
            </a:r>
            <a:r>
              <a:rPr lang="en-US" dirty="0" smtClean="0"/>
              <a:t> file; which is a YTD version of the </a:t>
            </a:r>
            <a:r>
              <a:rPr lang="en-US" dirty="0" err="1" smtClean="0"/>
              <a:t>dsdf</a:t>
            </a:r>
            <a:r>
              <a:rPr lang="en-US" dirty="0" smtClean="0"/>
              <a:t>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LOAN RECONCILIATION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49032122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61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590163"/>
            <a:ext cx="8644911" cy="3587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RUN SBCTC DL RECON REPORT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CTC CUSTOM PAGE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CTC Custom &gt; CTC Reports &gt; SBCTC DL Reconciliation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46" y="5551714"/>
            <a:ext cx="87521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available DL Batch ID, and select Run.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dbb9891f-5342-44b3-9004-2472729e727f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4"/>
    <ds:schemaRef ds:uri="http://purl.org/dc/elements/1.1/"/>
    <ds:schemaRef ds:uri="686bc730-dfb5-4557-ac43-64e2aeb71117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23886</TotalTime>
  <Words>619</Words>
  <Application>Microsoft Office PowerPoint</Application>
  <PresentationFormat>On-screen Show (4:3)</PresentationFormat>
  <Paragraphs>102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Office Theme</vt:lpstr>
      <vt:lpstr>JUST IN TIME TRAINING DIRECT LOAN reconciliation</vt:lpstr>
      <vt:lpstr>PowerPoint Presentation</vt:lpstr>
      <vt:lpstr>PowerPoint Presentation</vt:lpstr>
      <vt:lpstr>Objectives</vt:lpstr>
      <vt:lpstr>PowerPoint Presentation</vt:lpstr>
      <vt:lpstr>DIRECT LOAN RECONCILIATION PROCESS</vt:lpstr>
      <vt:lpstr>Upload file to ctclink</vt:lpstr>
      <vt:lpstr>DIRECT LOAN RECONCILIATION PROCESS</vt:lpstr>
      <vt:lpstr>RUN SBCTC DL RECON REPORT</vt:lpstr>
      <vt:lpstr>RUN SBCTC DL RECON REPORT CONT’D</vt:lpstr>
      <vt:lpstr>PowerPoint Presentation</vt:lpstr>
      <vt:lpstr>PowerPoint Presentation</vt:lpstr>
      <vt:lpstr>LOAN orig reports</vt:lpstr>
      <vt:lpstr>LOAN orig reports</vt:lpstr>
      <vt:lpstr>PowerPoint Presentation</vt:lpstr>
      <vt:lpstr>LOAN VALIDATION ERROR REPORT</vt:lpstr>
      <vt:lpstr>LOAN VALIDATION ERROR REPORT CONT’D</vt:lpstr>
      <vt:lpstr>PowerPoint Presentation</vt:lpstr>
      <vt:lpstr>VIEW COD DATA PAGE</vt:lpstr>
      <vt:lpstr>VIEW LOAN PROCESSING ACTIONS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1109</cp:revision>
  <dcterms:created xsi:type="dcterms:W3CDTF">2019-02-17T19:57:33Z</dcterms:created>
  <dcterms:modified xsi:type="dcterms:W3CDTF">2022-08-04T19:09:31Z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