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3" r:id="rId4"/>
    <p:sldId id="283" r:id="rId5"/>
    <p:sldId id="284" r:id="rId6"/>
    <p:sldId id="271" r:id="rId7"/>
    <p:sldId id="270" r:id="rId8"/>
    <p:sldId id="272" r:id="rId9"/>
    <p:sldId id="273" r:id="rId10"/>
    <p:sldId id="290" r:id="rId11"/>
    <p:sldId id="291" r:id="rId12"/>
    <p:sldId id="292" r:id="rId13"/>
    <p:sldId id="259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ource Sans Pro" panose="020B0503030403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c2f8b6284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4c2f8b6284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da300d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da300d3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g40da300d3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1233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da300d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da300d3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g40da300d3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4283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c2f8b6284_0_2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4c2f8b6284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da300d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da300d3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40da300d3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da300d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da300d3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40da300d3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4732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da300d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da300d3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40da300d3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1991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da300d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da300d3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40da300d3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5724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da300d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da300d3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40da300d3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9816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da300d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da300d3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40da300d3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6872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da300d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da300d3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40da300d3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7264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da300d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da300d3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40da300d3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12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Cover Triangle Pattern"/>
          <p:cNvPicPr preferRelativeResize="0"/>
          <p:nvPr/>
        </p:nvPicPr>
        <p:blipFill rotWithShape="1">
          <a:blip r:embed="rId2">
            <a:alphaModFix/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Source Sans Pro"/>
              <a:buNone/>
              <a:defRPr sz="4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1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1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1"/>
          <p:cNvSpPr txBox="1"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body" idx="1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body" idx="2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2" name="Google Shape;102;p11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3" name="Google Shape;103;p11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2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2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2"/>
          <p:cNvSpPr txBox="1"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Google Shape;111;p12"/>
          <p:cNvSpPr txBox="1"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2" name="Google Shape;112;p12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3" name="Google Shape;113;p12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6" name="Google Shape;11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9" name="Google Shape;119;p13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body"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>
  <p:cSld name="Final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20" name="Google Shape;20;p3" descr="CC. Creative Commons license, attribution alo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" y="6399147"/>
            <a:ext cx="835224" cy="2987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1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Except where otherwise noted, this work is licensed under </a:t>
            </a:r>
            <a:r>
              <a:rPr lang="en-US" sz="750" b="0" i="1" u="sng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CC BY 4.0</a:t>
            </a:r>
            <a:r>
              <a:rPr lang="en-US" sz="750" b="0" i="1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750" b="0" i="1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" name="Google Shape;22;p3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 descr="Community and Technical Colleges. Washington State Board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4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5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Source Sans Pro"/>
              <a:buNone/>
              <a:defRPr sz="4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" name="Google Shape;39;p5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6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6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Google Shape;50;p6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" name="Google Shape;5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7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Google Shape;63;p7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4" name="Google Shape;64;p7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" name="Google Shape;6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8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8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6" name="Google Shape;7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9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9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9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0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0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0"/>
          <p:cNvSpPr txBox="1"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body" idx="1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body" idx="2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1" name="Google Shape;91;p10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2" name="Google Shape;92;p10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5" name="Google Shape;9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"/>
          <p:cNvSpPr txBox="1">
            <a:spLocks noGrp="1"/>
          </p:cNvSpPr>
          <p:nvPr>
            <p:ph type="subTitle" idx="1"/>
          </p:nvPr>
        </p:nvSpPr>
        <p:spPr>
          <a:xfrm>
            <a:off x="244833" y="4939161"/>
            <a:ext cx="8639009" cy="85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</a:pPr>
            <a:r>
              <a:rPr lang="en-US" sz="2800" dirty="0" smtClean="0"/>
              <a:t>Set Up and Review 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</a:pPr>
            <a:r>
              <a:rPr lang="en-US" sz="2000" dirty="0" smtClean="0"/>
              <a:t>FA ctcLink Customer Support, September 2020</a:t>
            </a:r>
          </a:p>
        </p:txBody>
      </p:sp>
      <p:sp>
        <p:nvSpPr>
          <p:cNvPr id="129" name="Google Shape;129;p14"/>
          <p:cNvSpPr txBox="1">
            <a:spLocks noGrp="1"/>
          </p:cNvSpPr>
          <p:nvPr>
            <p:ph type="title"/>
          </p:nvPr>
        </p:nvSpPr>
        <p:spPr>
          <a:xfrm>
            <a:off x="244833" y="4159447"/>
            <a:ext cx="8488005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Source Sans Pro"/>
              <a:buNone/>
            </a:pPr>
            <a:r>
              <a:rPr lang="en-US" b="1" dirty="0" smtClean="0"/>
              <a:t>Direct Loan Post-Sequestration</a:t>
            </a:r>
            <a:endParaRPr b="1" cap="none" dirty="0"/>
          </a:p>
        </p:txBody>
      </p:sp>
      <p:sp>
        <p:nvSpPr>
          <p:cNvPr id="130" name="Google Shape;130;p14"/>
          <p:cNvSpPr txBox="1">
            <a:spLocks noGrp="1"/>
          </p:cNvSpPr>
          <p:nvPr>
            <p:ph type="body" idx="2"/>
          </p:nvPr>
        </p:nvSpPr>
        <p:spPr>
          <a:xfrm>
            <a:off x="510738" y="6164443"/>
            <a:ext cx="82221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1600"/>
              <a:buNone/>
            </a:pPr>
            <a:r>
              <a:rPr lang="en-US" sz="1600" b="1" dirty="0"/>
              <a:t>ctcLink PeopleSoft Training </a:t>
            </a:r>
            <a:r>
              <a:rPr lang="en-US" sz="1600" b="1" dirty="0" smtClean="0"/>
              <a:t>| Financial Aid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Washington </a:t>
            </a:r>
            <a:r>
              <a:rPr lang="en-US" sz="1600" dirty="0"/>
              <a:t>State Community and Technical Colleges </a:t>
            </a:r>
            <a:endParaRPr sz="1600" dirty="0"/>
          </a:p>
        </p:txBody>
      </p:sp>
      <p:pic>
        <p:nvPicPr>
          <p:cNvPr id="131" name="Google Shape;13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854" y="2834449"/>
            <a:ext cx="1997972" cy="431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519540" y="284366"/>
            <a:ext cx="8302200" cy="78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dirty="0" smtClean="0"/>
              <a:t>Post-Sequestration Set Up</a:t>
            </a:r>
            <a:br>
              <a:rPr lang="en-US" sz="3600" dirty="0" smtClean="0"/>
            </a:br>
            <a:r>
              <a:rPr lang="en-US" sz="3600" dirty="0" smtClean="0"/>
              <a:t>Identify Students with Undisbursed Loans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dirty="0"/>
          </a:p>
        </p:txBody>
      </p:sp>
      <p:sp>
        <p:nvSpPr>
          <p:cNvPr id="5" name="Google Shape;139;p15"/>
          <p:cNvSpPr txBox="1">
            <a:spLocks noGrp="1"/>
          </p:cNvSpPr>
          <p:nvPr>
            <p:ph type="body" idx="1"/>
          </p:nvPr>
        </p:nvSpPr>
        <p:spPr>
          <a:xfrm>
            <a:off x="519540" y="1592826"/>
            <a:ext cx="8337000" cy="502970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 smtClean="0"/>
          </a:p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19540" y="1592826"/>
            <a:ext cx="8299995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Query:  CTC_FA_SB_LOANS_NOT_DISBURSED</a:t>
            </a:r>
          </a:p>
          <a:p>
            <a:endParaRPr lang="en-US" sz="2200" dirty="0" smtClean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2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Pulls list of students whose loans have not </a:t>
            </a:r>
          </a:p>
          <a:p>
            <a:r>
              <a:rPr lang="en-US" sz="22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disbursed before sequestration date (Oct. 1).                      </a:t>
            </a:r>
            <a:endParaRPr lang="en-US" sz="2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4761" y="4001729"/>
            <a:ext cx="20647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Run in Query Viewer</a:t>
            </a:r>
            <a:endParaRPr lang="en-US" sz="1800" dirty="0"/>
          </a:p>
        </p:txBody>
      </p:sp>
      <p:cxnSp>
        <p:nvCxnSpPr>
          <p:cNvPr id="6" name="Straight Arrow Connector 5"/>
          <p:cNvCxnSpPr>
            <a:stCxn id="3" idx="0"/>
          </p:cNvCxnSpPr>
          <p:nvPr/>
        </p:nvCxnSpPr>
        <p:spPr>
          <a:xfrm flipH="1" flipV="1">
            <a:off x="5968181" y="2026685"/>
            <a:ext cx="1818967" cy="19750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Question Mark Response · Free image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6" y="3932775"/>
            <a:ext cx="2925225" cy="2925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98249" y="5901185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Questions?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18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519540" y="284366"/>
            <a:ext cx="8302200" cy="78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dirty="0" smtClean="0"/>
              <a:t>Post-Sequestration Set Up</a:t>
            </a:r>
            <a:br>
              <a:rPr lang="en-US" sz="3600" dirty="0" smtClean="0"/>
            </a:br>
            <a:r>
              <a:rPr lang="en-US" sz="3600" dirty="0" err="1" smtClean="0"/>
              <a:t>Reaward</a:t>
            </a:r>
            <a:r>
              <a:rPr lang="en-US" sz="3600" dirty="0" smtClean="0"/>
              <a:t> Undisbursed Loans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dirty="0"/>
          </a:p>
        </p:txBody>
      </p:sp>
      <p:sp>
        <p:nvSpPr>
          <p:cNvPr id="5" name="Google Shape;139;p15"/>
          <p:cNvSpPr txBox="1">
            <a:spLocks noGrp="1"/>
          </p:cNvSpPr>
          <p:nvPr>
            <p:ph type="body" idx="1"/>
          </p:nvPr>
        </p:nvSpPr>
        <p:spPr>
          <a:xfrm>
            <a:off x="519540" y="1592826"/>
            <a:ext cx="8337000" cy="502970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 smtClean="0"/>
          </a:p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19540" y="1592826"/>
            <a:ext cx="8299995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Manually cancel all Direct Loan Sub 1 and </a:t>
            </a:r>
            <a:r>
              <a:rPr lang="en-US" sz="2200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Unsub</a:t>
            </a:r>
            <a:r>
              <a:rPr lang="en-US" sz="22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1 Item Types from the students identified in the query      </a:t>
            </a:r>
            <a:r>
              <a:rPr lang="en-US" sz="2200" i="1" u="sng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Replace with the Item Type, reoffering Direct Loan Sub and </a:t>
            </a:r>
            <a:r>
              <a:rPr lang="en-US" sz="2200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Unsub</a:t>
            </a:r>
            <a:r>
              <a:rPr lang="en-US" sz="22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New Fee Item Type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i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Tip! #1 </a:t>
            </a:r>
            <a:r>
              <a:rPr lang="en-US" sz="22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You can use the Retrieve button for Repackage, or you can manually cancel/re-award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i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Tip! #2  </a:t>
            </a:r>
            <a:r>
              <a:rPr lang="en-US" sz="22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Stop all other awarding until this re-award work is done</a:t>
            </a:r>
            <a:endParaRPr lang="en-US" sz="2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8877" y="452284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File:Road works ahead PW03 2 01.pn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55" y="4281866"/>
            <a:ext cx="2416277" cy="2416277"/>
          </a:xfrm>
          <a:prstGeom prst="rect">
            <a:avLst/>
          </a:prstGeom>
        </p:spPr>
      </p:pic>
      <p:pic>
        <p:nvPicPr>
          <p:cNvPr id="15" name="Picture 14" descr="Satisfying Retirement: The Real Truth About Retirement Liv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807" y="4161625"/>
            <a:ext cx="2664436" cy="265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2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DEMONSTRATION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194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>
            <a:spLocks noGrp="1"/>
          </p:cNvSpPr>
          <p:nvPr>
            <p:ph type="title"/>
          </p:nvPr>
        </p:nvSpPr>
        <p:spPr>
          <a:xfrm>
            <a:off x="628650" y="1476958"/>
            <a:ext cx="78867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</a:pPr>
            <a:r>
              <a:rPr lang="en-US"/>
              <a:t>FOR MORE INFORMATION</a:t>
            </a:r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body" idx="1"/>
          </p:nvPr>
        </p:nvSpPr>
        <p:spPr>
          <a:xfrm>
            <a:off x="628650" y="2265367"/>
            <a:ext cx="78867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 dirty="0"/>
              <a:t>Visit the ctcLink Reference Center for more information about PeopleSoft/ctcLink Processes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764"/>
              </a:buClr>
              <a:buSzPts val="3600"/>
              <a:buNone/>
            </a:pPr>
            <a:r>
              <a:rPr lang="en-US" sz="3600" b="1" dirty="0"/>
              <a:t>ctclinkreferencecenter.ctclink.us</a:t>
            </a:r>
            <a:endParaRPr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519540" y="284366"/>
            <a:ext cx="8302200" cy="78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400" dirty="0" smtClean="0"/>
              <a:t>Direct Loan Post-Sequestration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400" dirty="0" smtClean="0"/>
              <a:t>Objectives</a:t>
            </a:r>
            <a:endParaRPr sz="3400" dirty="0"/>
          </a:p>
        </p:txBody>
      </p:sp>
      <p:sp>
        <p:nvSpPr>
          <p:cNvPr id="139" name="Google Shape;139;p15"/>
          <p:cNvSpPr txBox="1">
            <a:spLocks noGrp="1"/>
          </p:cNvSpPr>
          <p:nvPr>
            <p:ph type="body" idx="1"/>
          </p:nvPr>
        </p:nvSpPr>
        <p:spPr>
          <a:xfrm>
            <a:off x="519540" y="1425677"/>
            <a:ext cx="8337000" cy="487679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>
                <a:highlight>
                  <a:schemeClr val="lt1"/>
                </a:highlight>
              </a:rPr>
              <a:t>Today’s topics will cover foundational set up areas and review of pages for Post Sequestration.</a:t>
            </a:r>
            <a:endParaRPr sz="2200" dirty="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highlight>
                  <a:schemeClr val="lt1"/>
                </a:highlight>
              </a:rPr>
              <a:t>Topic Learning Objectives</a:t>
            </a:r>
            <a:endParaRPr sz="2200" b="1" dirty="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highlight>
                  <a:schemeClr val="lt1"/>
                </a:highlight>
              </a:rPr>
              <a:t> </a:t>
            </a:r>
            <a:endParaRPr lang="en-US" sz="2400" dirty="0" smtClean="0"/>
          </a:p>
          <a:p>
            <a:r>
              <a:rPr lang="en-US" sz="2400" dirty="0" smtClean="0"/>
              <a:t>Loan Fees Table </a:t>
            </a:r>
          </a:p>
          <a:p>
            <a:r>
              <a:rPr lang="en-US" sz="2400" dirty="0" smtClean="0"/>
              <a:t>Item Type (Disbursement Plans, Split Code)</a:t>
            </a:r>
          </a:p>
          <a:p>
            <a:r>
              <a:rPr lang="en-US" sz="2400" dirty="0" smtClean="0"/>
              <a:t>Packaging Plans (Disbursement Plans, Split Code)</a:t>
            </a:r>
          </a:p>
          <a:p>
            <a:r>
              <a:rPr lang="en-US" sz="2400" dirty="0" smtClean="0"/>
              <a:t>Repackaging Plans (Disbursement Plans, Split Code)</a:t>
            </a:r>
          </a:p>
          <a:p>
            <a:r>
              <a:rPr lang="en-US" sz="2400" dirty="0" smtClean="0"/>
              <a:t>Identify students with undisbursed loans</a:t>
            </a:r>
          </a:p>
          <a:p>
            <a:r>
              <a:rPr lang="en-US" sz="2400" dirty="0" smtClean="0"/>
              <a:t>Cancel and re-award DL Using “New Fee” Item 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519540" y="284366"/>
            <a:ext cx="8302200" cy="78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400" dirty="0" smtClean="0"/>
              <a:t>Post-Sequestration Set Up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 smtClean="0"/>
              <a:t>Loan Fee Table</a:t>
            </a:r>
            <a:endParaRPr sz="3200" dirty="0"/>
          </a:p>
        </p:txBody>
      </p:sp>
      <p:sp>
        <p:nvSpPr>
          <p:cNvPr id="5" name="Google Shape;139;p15"/>
          <p:cNvSpPr txBox="1">
            <a:spLocks noGrp="1"/>
          </p:cNvSpPr>
          <p:nvPr>
            <p:ph type="body" idx="1"/>
          </p:nvPr>
        </p:nvSpPr>
        <p:spPr>
          <a:xfrm>
            <a:off x="519540" y="1592826"/>
            <a:ext cx="8337000" cy="502970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 smtClean="0"/>
          </a:p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19430" y="1445342"/>
            <a:ext cx="80919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Nav</a:t>
            </a:r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Bar &gt; SACR &gt; Product Related &gt; Financial Aid &gt; Awards &gt; Loan Fee Set Up </a:t>
            </a:r>
          </a:p>
          <a:p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11" y="2279360"/>
            <a:ext cx="6882583" cy="3098652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936206"/>
              </p:ext>
            </p:extLst>
          </p:nvPr>
        </p:nvGraphicFramePr>
        <p:xfrm>
          <a:off x="3156152" y="5566182"/>
          <a:ext cx="3018503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18503">
                  <a:extLst>
                    <a:ext uri="{9D8B030D-6E8A-4147-A177-3AD203B41FA5}">
                      <a16:colId xmlns:a16="http://schemas.microsoft.com/office/drawing/2014/main" val="39020260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Loan Fee Table 10/1/2020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342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OR3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aseline="0" dirty="0" smtClean="0"/>
                        <a:t>(Sub/</a:t>
                      </a:r>
                      <a:r>
                        <a:rPr lang="en-US" baseline="0" dirty="0" err="1" smtClean="0"/>
                        <a:t>Unsub</a:t>
                      </a:r>
                      <a:r>
                        <a:rPr lang="en-US" baseline="0" dirty="0" smtClean="0"/>
                        <a:t>) = 1.057%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18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PO3</a:t>
                      </a:r>
                      <a:r>
                        <a:rPr lang="en-US" dirty="0" smtClean="0"/>
                        <a:t> (PLUS) = 4.228%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361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9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519540" y="284366"/>
            <a:ext cx="8302200" cy="78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400" dirty="0" smtClean="0"/>
              <a:t>Post-Sequestration Set Up</a:t>
            </a:r>
            <a:br>
              <a:rPr lang="en-US" sz="3400" dirty="0" smtClean="0"/>
            </a:br>
            <a:r>
              <a:rPr lang="en-US" sz="3400" dirty="0" smtClean="0"/>
              <a:t>Disbursement ID Table</a:t>
            </a:r>
            <a:br>
              <a:rPr lang="en-US" sz="3400" dirty="0" smtClean="0"/>
            </a:br>
            <a:endParaRPr sz="3400" dirty="0"/>
          </a:p>
        </p:txBody>
      </p:sp>
      <p:sp>
        <p:nvSpPr>
          <p:cNvPr id="5" name="Google Shape;139;p15"/>
          <p:cNvSpPr txBox="1">
            <a:spLocks noGrp="1"/>
          </p:cNvSpPr>
          <p:nvPr>
            <p:ph type="body" idx="1"/>
          </p:nvPr>
        </p:nvSpPr>
        <p:spPr>
          <a:xfrm>
            <a:off x="519540" y="1592826"/>
            <a:ext cx="8337000" cy="502970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 smtClean="0"/>
          </a:p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810469" y="1453908"/>
            <a:ext cx="74977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Nav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Bar &gt; SACR &gt; </a:t>
            </a:r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Product Related &gt; Financial Aid 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&gt; </a:t>
            </a:r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Awards &gt; Disbursement ID</a:t>
            </a:r>
            <a:endParaRPr lang="en-US" sz="2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440" y="5879690"/>
            <a:ext cx="8180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/>
              <a:t>Note—  </a:t>
            </a:r>
            <a:r>
              <a:rPr lang="en-US" sz="1800" dirty="0" smtClean="0"/>
              <a:t>Verify your disbursement dates, and be sure to update them for </a:t>
            </a:r>
            <a:r>
              <a:rPr lang="en-US" sz="1800" i="1" dirty="0" smtClean="0"/>
              <a:t>New Fee </a:t>
            </a:r>
            <a:r>
              <a:rPr lang="en-US" sz="1800" dirty="0" smtClean="0"/>
              <a:t>Loan Disbursement Plans (30 – 50 series), </a:t>
            </a:r>
            <a:r>
              <a:rPr lang="en-US" sz="1800" u="sng" dirty="0" smtClean="0"/>
              <a:t>including Summer &amp; Fall for retroactive loans.</a:t>
            </a:r>
            <a:endParaRPr lang="en-US" sz="18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9" y="2264360"/>
            <a:ext cx="7293426" cy="36153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6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519540" y="284366"/>
            <a:ext cx="8302200" cy="78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400" dirty="0" smtClean="0"/>
              <a:t>Post-Sequestration Set Up</a:t>
            </a:r>
            <a:br>
              <a:rPr lang="en-US" sz="3400" dirty="0" smtClean="0"/>
            </a:br>
            <a:r>
              <a:rPr lang="en-US" sz="3400" dirty="0" smtClean="0"/>
              <a:t>Financial Aid Item Types</a:t>
            </a:r>
            <a:endParaRPr sz="3400" dirty="0"/>
          </a:p>
        </p:txBody>
      </p:sp>
      <p:sp>
        <p:nvSpPr>
          <p:cNvPr id="5" name="Google Shape;139;p15"/>
          <p:cNvSpPr txBox="1">
            <a:spLocks noGrp="1"/>
          </p:cNvSpPr>
          <p:nvPr>
            <p:ph type="body" idx="1"/>
          </p:nvPr>
        </p:nvSpPr>
        <p:spPr>
          <a:xfrm>
            <a:off x="637527" y="1307690"/>
            <a:ext cx="8337000" cy="510836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r>
              <a:rPr lang="en-US" sz="22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Nav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Bar &gt; </a:t>
            </a:r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Set Up SACR &gt; Product Related &gt; Financial Aid &gt; Awards &gt; Financial Aid Item Types</a:t>
            </a:r>
            <a:endParaRPr lang="en-US" sz="2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24" y="2237373"/>
            <a:ext cx="7934632" cy="34150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517" y="5729451"/>
            <a:ext cx="8180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/>
              <a:t>Note—  </a:t>
            </a:r>
            <a:r>
              <a:rPr lang="en-US" sz="1800" dirty="0" smtClean="0"/>
              <a:t>Verify the </a:t>
            </a:r>
            <a:r>
              <a:rPr lang="en-US" sz="1800" b="1" dirty="0" smtClean="0"/>
              <a:t>Disbursement Plan </a:t>
            </a:r>
            <a:r>
              <a:rPr lang="en-US" sz="1800" dirty="0" smtClean="0"/>
              <a:t>and </a:t>
            </a:r>
            <a:r>
              <a:rPr lang="en-US" sz="1800" b="1" dirty="0" smtClean="0"/>
              <a:t>Split Code </a:t>
            </a:r>
            <a:r>
              <a:rPr lang="en-US" sz="1800" dirty="0" smtClean="0"/>
              <a:t>are for the </a:t>
            </a:r>
            <a:r>
              <a:rPr lang="en-US" sz="1800" i="1" dirty="0" smtClean="0"/>
              <a:t>New Fee</a:t>
            </a:r>
            <a:r>
              <a:rPr lang="en-US" sz="1800" dirty="0" smtClean="0"/>
              <a:t>.  The appropriate </a:t>
            </a:r>
            <a:r>
              <a:rPr lang="en-US" sz="1800" b="1" dirty="0" err="1" smtClean="0"/>
              <a:t>Disb</a:t>
            </a:r>
            <a:r>
              <a:rPr lang="en-US" sz="1800" b="1" dirty="0" smtClean="0"/>
              <a:t> Plan</a:t>
            </a:r>
            <a:r>
              <a:rPr lang="en-US" sz="1800" dirty="0" smtClean="0"/>
              <a:t> and </a:t>
            </a:r>
            <a:r>
              <a:rPr lang="en-US" sz="1800" b="1" dirty="0" smtClean="0"/>
              <a:t>Split Code </a:t>
            </a:r>
            <a:r>
              <a:rPr lang="en-US" sz="1800" dirty="0" smtClean="0"/>
              <a:t>must be applied to all </a:t>
            </a:r>
            <a:r>
              <a:rPr lang="en-US" sz="1800" i="1" dirty="0" smtClean="0"/>
              <a:t>New Fee </a:t>
            </a:r>
            <a:r>
              <a:rPr lang="en-US" sz="1800" dirty="0" smtClean="0"/>
              <a:t>Item Types.</a:t>
            </a:r>
            <a:endParaRPr lang="en-US" sz="1800" u="sng" dirty="0"/>
          </a:p>
        </p:txBody>
      </p:sp>
    </p:spTree>
    <p:extLst>
      <p:ext uri="{BB962C8B-B14F-4D97-AF65-F5344CB8AC3E}">
        <p14:creationId xmlns:p14="http://schemas.microsoft.com/office/powerpoint/2010/main" val="19434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519540" y="0"/>
            <a:ext cx="8302200" cy="78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dirty="0" smtClean="0"/>
              <a:t>Post-Sequestration Set Up</a:t>
            </a:r>
            <a:br>
              <a:rPr lang="en-US" sz="3600" dirty="0" smtClean="0"/>
            </a:br>
            <a:r>
              <a:rPr lang="en-US" sz="3600" dirty="0" smtClean="0"/>
              <a:t>Create Loan Types</a:t>
            </a:r>
            <a:endParaRPr dirty="0"/>
          </a:p>
        </p:txBody>
      </p:sp>
      <p:sp>
        <p:nvSpPr>
          <p:cNvPr id="5" name="Google Shape;139;p15"/>
          <p:cNvSpPr txBox="1">
            <a:spLocks noGrp="1"/>
          </p:cNvSpPr>
          <p:nvPr>
            <p:ph type="body" idx="1"/>
          </p:nvPr>
        </p:nvSpPr>
        <p:spPr>
          <a:xfrm>
            <a:off x="519540" y="1592826"/>
            <a:ext cx="8337000" cy="502970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 smtClean="0"/>
          </a:p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41301" y="1144100"/>
            <a:ext cx="79936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>
              <a:buNone/>
            </a:pPr>
            <a:r>
              <a:rPr lang="en-US" sz="22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Nav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Bar &gt; </a:t>
            </a:r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Set Up SACR &gt; Product Related &gt; Financial Aid &gt; Loans &gt; Create Loan Types</a:t>
            </a:r>
            <a:endParaRPr lang="en-US" sz="2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8" y="1959485"/>
            <a:ext cx="8071964" cy="35185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41301" y="5699204"/>
            <a:ext cx="8180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/>
              <a:t>Note—  </a:t>
            </a:r>
            <a:r>
              <a:rPr lang="en-US" sz="1800" dirty="0" smtClean="0"/>
              <a:t>Verify the </a:t>
            </a:r>
            <a:r>
              <a:rPr lang="en-US" sz="1800" b="1" dirty="0" smtClean="0"/>
              <a:t>Loan Fee Rate </a:t>
            </a:r>
            <a:r>
              <a:rPr lang="en-US" sz="1800" dirty="0" smtClean="0"/>
              <a:t>is reflective of the new percentage.  Also verify the new </a:t>
            </a:r>
            <a:r>
              <a:rPr lang="en-US" sz="1800" b="1" dirty="0" smtClean="0"/>
              <a:t>Loan Fee </a:t>
            </a:r>
            <a:r>
              <a:rPr lang="en-US" sz="1800" dirty="0" smtClean="0"/>
              <a:t>appears in the Loan Fee group box.  </a:t>
            </a:r>
            <a:r>
              <a:rPr lang="en-US" sz="1800" u="sng" dirty="0" smtClean="0"/>
              <a:t>Review/Update each New Fee Item Type.</a:t>
            </a:r>
            <a:endParaRPr lang="en-US" sz="1800" u="sng" dirty="0"/>
          </a:p>
        </p:txBody>
      </p:sp>
    </p:spTree>
    <p:extLst>
      <p:ext uri="{BB962C8B-B14F-4D97-AF65-F5344CB8AC3E}">
        <p14:creationId xmlns:p14="http://schemas.microsoft.com/office/powerpoint/2010/main" val="32269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536940" y="28206"/>
            <a:ext cx="8302200" cy="78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dirty="0" smtClean="0"/>
              <a:t>Post-Sequestration Set Up</a:t>
            </a:r>
            <a:br>
              <a:rPr lang="en-US" sz="3600" dirty="0" smtClean="0"/>
            </a:br>
            <a:r>
              <a:rPr lang="en-US" sz="3600" dirty="0" smtClean="0"/>
              <a:t>Packaging Plans</a:t>
            </a:r>
            <a:endParaRPr dirty="0"/>
          </a:p>
        </p:txBody>
      </p:sp>
      <p:sp>
        <p:nvSpPr>
          <p:cNvPr id="5" name="Google Shape;139;p15"/>
          <p:cNvSpPr txBox="1">
            <a:spLocks noGrp="1"/>
          </p:cNvSpPr>
          <p:nvPr>
            <p:ph type="body" idx="1"/>
          </p:nvPr>
        </p:nvSpPr>
        <p:spPr>
          <a:xfrm>
            <a:off x="519540" y="1592826"/>
            <a:ext cx="8337000" cy="502970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 smtClean="0"/>
          </a:p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91227" y="1208105"/>
            <a:ext cx="79936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>
              <a:buNone/>
            </a:pPr>
            <a:r>
              <a:rPr lang="en-US" sz="22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Nav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Bar &gt; </a:t>
            </a:r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Set Up SACR &gt; Product Related &gt; Financial Aid &gt; Awards &gt; Packaging Plan</a:t>
            </a:r>
            <a:endParaRPr lang="en-US" sz="2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43" y="1977546"/>
            <a:ext cx="7320244" cy="37216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9846" y="5751189"/>
            <a:ext cx="8180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/>
              <a:t>Note—  </a:t>
            </a:r>
            <a:r>
              <a:rPr lang="en-US" sz="1800" dirty="0" smtClean="0"/>
              <a:t>Review </a:t>
            </a:r>
            <a:r>
              <a:rPr lang="en-US" sz="1800" i="1" dirty="0" smtClean="0"/>
              <a:t>each</a:t>
            </a:r>
            <a:r>
              <a:rPr lang="en-US" sz="1800" dirty="0" smtClean="0"/>
              <a:t> </a:t>
            </a:r>
            <a:r>
              <a:rPr lang="en-US" sz="1800" b="1" dirty="0" smtClean="0"/>
              <a:t>Packaging </a:t>
            </a:r>
            <a:r>
              <a:rPr lang="en-US" sz="1800" b="1" dirty="0"/>
              <a:t>P</a:t>
            </a:r>
            <a:r>
              <a:rPr lang="en-US" sz="1800" b="1" dirty="0" smtClean="0"/>
              <a:t>lan</a:t>
            </a:r>
            <a:r>
              <a:rPr lang="en-US" sz="1800" dirty="0" smtClean="0"/>
              <a:t>, and ensure the New Fee Item Type is selected,</a:t>
            </a:r>
            <a:r>
              <a:rPr lang="en-US" sz="1800" i="1" dirty="0" smtClean="0"/>
              <a:t> </a:t>
            </a:r>
            <a:r>
              <a:rPr lang="en-US" sz="1800" i="1" u="sng" dirty="0" smtClean="0"/>
              <a:t>and</a:t>
            </a:r>
            <a:r>
              <a:rPr lang="en-US" sz="1800" i="1" dirty="0" smtClean="0"/>
              <a:t> </a:t>
            </a:r>
            <a:r>
              <a:rPr lang="en-US" sz="1800" dirty="0" smtClean="0"/>
              <a:t>appropriate </a:t>
            </a:r>
            <a:r>
              <a:rPr lang="en-US" sz="1800" b="1" dirty="0" smtClean="0"/>
              <a:t>Packaging Equation </a:t>
            </a:r>
            <a:r>
              <a:rPr lang="en-US" sz="1800" dirty="0" smtClean="0"/>
              <a:t>(both 30-day and regular). (Add a new row when making changes) </a:t>
            </a:r>
          </a:p>
        </p:txBody>
      </p:sp>
    </p:spTree>
    <p:extLst>
      <p:ext uri="{BB962C8B-B14F-4D97-AF65-F5344CB8AC3E}">
        <p14:creationId xmlns:p14="http://schemas.microsoft.com/office/powerpoint/2010/main" val="20749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519540" y="127050"/>
            <a:ext cx="8302200" cy="78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dirty="0" smtClean="0"/>
              <a:t>Post-Sequestration Set Up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Packaging Plan (Cont’d)</a:t>
            </a:r>
            <a:endParaRPr dirty="0"/>
          </a:p>
        </p:txBody>
      </p:sp>
      <p:sp>
        <p:nvSpPr>
          <p:cNvPr id="5" name="Google Shape;139;p15"/>
          <p:cNvSpPr txBox="1">
            <a:spLocks noGrp="1"/>
          </p:cNvSpPr>
          <p:nvPr>
            <p:ph type="body" idx="1"/>
          </p:nvPr>
        </p:nvSpPr>
        <p:spPr>
          <a:xfrm>
            <a:off x="519540" y="1592826"/>
            <a:ext cx="8337000" cy="502970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 smtClean="0"/>
          </a:p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91227" y="1208105"/>
            <a:ext cx="79936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>
              <a:buNone/>
            </a:pPr>
            <a:r>
              <a:rPr lang="en-US" sz="22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Nav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Bar &gt; </a:t>
            </a:r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Set Up SACR &gt; Product Related &gt; Financial Aid &gt; Awards &gt; Packaging Plan</a:t>
            </a:r>
            <a:endParaRPr lang="en-US" sz="2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69" y="1943617"/>
            <a:ext cx="6594141" cy="41249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09600" y="6100890"/>
            <a:ext cx="8075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i="1" dirty="0" smtClean="0"/>
              <a:t>Note—  </a:t>
            </a:r>
            <a:r>
              <a:rPr lang="en-US" sz="1500" dirty="0" smtClean="0"/>
              <a:t>Review </a:t>
            </a:r>
            <a:r>
              <a:rPr lang="en-US" sz="1500" i="1" dirty="0" smtClean="0"/>
              <a:t>each</a:t>
            </a:r>
            <a:r>
              <a:rPr lang="en-US" sz="1500" dirty="0" smtClean="0"/>
              <a:t> </a:t>
            </a:r>
            <a:r>
              <a:rPr lang="en-US" sz="1500" b="1" dirty="0" smtClean="0"/>
              <a:t>Packaging Plan</a:t>
            </a:r>
            <a:r>
              <a:rPr lang="en-US" sz="1500" dirty="0" smtClean="0"/>
              <a:t>, and ensure the appropriate </a:t>
            </a:r>
            <a:r>
              <a:rPr lang="en-US" sz="1500" b="1" dirty="0" smtClean="0"/>
              <a:t>Disbursement Plan </a:t>
            </a:r>
            <a:r>
              <a:rPr lang="en-US" sz="1500" dirty="0" smtClean="0"/>
              <a:t>and </a:t>
            </a:r>
            <a:r>
              <a:rPr lang="en-US" sz="1500" b="1" dirty="0" smtClean="0"/>
              <a:t>Split Code </a:t>
            </a:r>
            <a:r>
              <a:rPr lang="en-US" sz="1500" dirty="0" smtClean="0"/>
              <a:t>for New Fee are selected, including Plans for retroactive awards.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39739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519540" y="88946"/>
            <a:ext cx="8302200" cy="78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dirty="0" smtClean="0"/>
              <a:t>Post-Sequestration Set Up</a:t>
            </a:r>
            <a:br>
              <a:rPr lang="en-US" sz="3600" dirty="0" smtClean="0"/>
            </a:br>
            <a:r>
              <a:rPr lang="en-US" sz="3600" dirty="0" smtClean="0"/>
              <a:t>Repackaging Plans</a:t>
            </a:r>
            <a:endParaRPr dirty="0"/>
          </a:p>
        </p:txBody>
      </p:sp>
      <p:sp>
        <p:nvSpPr>
          <p:cNvPr id="5" name="Google Shape;139;p15"/>
          <p:cNvSpPr txBox="1">
            <a:spLocks noGrp="1"/>
          </p:cNvSpPr>
          <p:nvPr>
            <p:ph type="body" idx="1"/>
          </p:nvPr>
        </p:nvSpPr>
        <p:spPr>
          <a:xfrm>
            <a:off x="519540" y="1592826"/>
            <a:ext cx="8337000" cy="502970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 smtClean="0"/>
          </a:p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17754" y="1242765"/>
            <a:ext cx="79837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>
              <a:buNone/>
            </a:pPr>
            <a:r>
              <a:rPr lang="en-US" sz="22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Nav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Bar &gt; </a:t>
            </a:r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Set Up SACR &gt; Product Related &gt; Financial Aid &gt; Awards &gt; Repackaging</a:t>
            </a:r>
            <a:endParaRPr lang="en-US" sz="2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5" y="2012206"/>
            <a:ext cx="8701548" cy="39796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609600" y="6100890"/>
            <a:ext cx="8075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i="1" dirty="0" smtClean="0"/>
              <a:t>Note—  </a:t>
            </a:r>
            <a:r>
              <a:rPr lang="en-US" sz="1500" dirty="0" smtClean="0"/>
              <a:t>Review </a:t>
            </a:r>
            <a:r>
              <a:rPr lang="en-US" sz="1500" i="1" dirty="0" smtClean="0"/>
              <a:t>each</a:t>
            </a:r>
            <a:r>
              <a:rPr lang="en-US" sz="1500" dirty="0" smtClean="0"/>
              <a:t> </a:t>
            </a:r>
            <a:r>
              <a:rPr lang="en-US" sz="1500" b="1" dirty="0" smtClean="0"/>
              <a:t>Repackaging Plan</a:t>
            </a:r>
            <a:r>
              <a:rPr lang="en-US" sz="1500" dirty="0" smtClean="0"/>
              <a:t>, and ensure the appropriate </a:t>
            </a:r>
            <a:r>
              <a:rPr lang="en-US" sz="1500" b="1" dirty="0" smtClean="0"/>
              <a:t>Disbursement Plan </a:t>
            </a:r>
            <a:r>
              <a:rPr lang="en-US" sz="1500" dirty="0" smtClean="0"/>
              <a:t>and </a:t>
            </a:r>
            <a:r>
              <a:rPr lang="en-US" sz="1500" b="1" dirty="0" smtClean="0"/>
              <a:t>Split Code </a:t>
            </a:r>
            <a:r>
              <a:rPr lang="en-US" sz="1500" dirty="0" smtClean="0"/>
              <a:t>for New Fee are selected.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59900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rgbClr val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9012</TotalTime>
  <Words>612</Words>
  <Application>Microsoft Office PowerPoint</Application>
  <PresentationFormat>On-screen Show (4:3)</PresentationFormat>
  <Paragraphs>111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Source Sans Pro</vt:lpstr>
      <vt:lpstr>Arial</vt:lpstr>
      <vt:lpstr>Office Theme</vt:lpstr>
      <vt:lpstr>Direct Loan Post-Sequestration</vt:lpstr>
      <vt:lpstr>Direct Loan Post-Sequestration Objectives</vt:lpstr>
      <vt:lpstr>Post-Sequestration Set Up Loan Fee Table</vt:lpstr>
      <vt:lpstr>Post-Sequestration Set Up Disbursement ID Table </vt:lpstr>
      <vt:lpstr>Post-Sequestration Set Up Financial Aid Item Types</vt:lpstr>
      <vt:lpstr>Post-Sequestration Set Up Create Loan Types</vt:lpstr>
      <vt:lpstr>Post-Sequestration Set Up Packaging Plans</vt:lpstr>
      <vt:lpstr>Post-Sequestration Set Up Packaging Plan (Cont’d)</vt:lpstr>
      <vt:lpstr>Post-Sequestration Set Up Repackaging Plans</vt:lpstr>
      <vt:lpstr>Post-Sequestration Set Up Identify Students with Undisbursed Loans  </vt:lpstr>
      <vt:lpstr>Post-Sequestration Set Up Reaward Undisbursed Loans  </vt:lpstr>
      <vt:lpstr>PowerPoint Presentation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FA401: ISIR Processing</dc:title>
  <dc:creator>Kelly Forsberg</dc:creator>
  <cp:lastModifiedBy>Kelly Forsberg</cp:lastModifiedBy>
  <cp:revision>252</cp:revision>
  <dcterms:modified xsi:type="dcterms:W3CDTF">2020-09-29T16:46:33Z</dcterms:modified>
</cp:coreProperties>
</file>