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3" r:id="rId4"/>
    <p:sldId id="283" r:id="rId5"/>
    <p:sldId id="284" r:id="rId6"/>
    <p:sldId id="271" r:id="rId7"/>
    <p:sldId id="270" r:id="rId8"/>
    <p:sldId id="272" r:id="rId9"/>
    <p:sldId id="273" r:id="rId10"/>
    <p:sldId id="278" r:id="rId11"/>
    <p:sldId id="280" r:id="rId12"/>
    <p:sldId id="281" r:id="rId13"/>
    <p:sldId id="285" r:id="rId14"/>
    <p:sldId id="279" r:id="rId15"/>
    <p:sldId id="286" r:id="rId16"/>
    <p:sldId id="287" r:id="rId17"/>
    <p:sldId id="288" r:id="rId18"/>
    <p:sldId id="289" r:id="rId19"/>
    <p:sldId id="282" r:id="rId20"/>
    <p:sldId id="290" r:id="rId21"/>
    <p:sldId id="259" r:id="rId22"/>
  </p:sldIdLst>
  <p:sldSz cx="9144000" cy="6858000" type="screen4x3"/>
  <p:notesSz cx="6858000" cy="9144000"/>
  <p:embeddedFontLst>
    <p:embeddedFont>
      <p:font typeface="Source Sans Pro" panose="020B0503030403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c2f8b6284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4c2f8b628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540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1147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6560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8418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765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0025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7530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6085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495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123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c2f8b6284_0_2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4c2f8b6284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473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1991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5724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816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6872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7264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a300d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da300d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0da300d3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12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Cover Triangle Pattern"/>
          <p:cNvPicPr preferRelativeResize="0"/>
          <p:nvPr/>
        </p:nvPicPr>
        <p:blipFill rotWithShape="1">
          <a:blip r:embed="rId2">
            <a:alphaModFix/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Source Sans Pro"/>
              <a:buNone/>
              <a:defRPr sz="4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1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1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1"/>
          <p:cNvSpPr txBox="1"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body" idx="1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body" idx="2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2" name="Google Shape;102;p11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3" name="Google Shape;103;p11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2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2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2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12"/>
          <p:cNvSpPr txBox="1"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2" name="Google Shape;112;p12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" name="Google Shape;113;p12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6" name="Google Shape;11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9" name="Google Shape;119;p13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Final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20" name="Google Shape;20;p3" descr="CC. Creative Commons license, attribution alo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" y="6399147"/>
            <a:ext cx="835224" cy="2987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1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Except where otherwise noted, this work is licensed under </a:t>
            </a:r>
            <a:r>
              <a:rPr lang="en-US" sz="750" b="0" i="1" u="sng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CC BY 4.0</a:t>
            </a:r>
            <a:r>
              <a:rPr lang="en-US" sz="750" b="0" i="1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750" b="0" i="1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" name="Google Shape;22;p3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 descr="Community and Technical Colleges. Washington State Board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4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Source Sans Pro"/>
              <a:buNone/>
              <a:defRPr sz="4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" name="Google Shape;39;p5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Google Shape;50;p6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" name="Google Shape;5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Google Shape;63;p7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8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8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" name="Google Shape;7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9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9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9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0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0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body" idx="1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body" idx="2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1" name="Google Shape;91;p10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" name="Google Shape;92;p10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>
            <a:spLocks noGrp="1"/>
          </p:cNvSpPr>
          <p:nvPr>
            <p:ph type="subTitle" idx="1"/>
          </p:nvPr>
        </p:nvSpPr>
        <p:spPr>
          <a:xfrm>
            <a:off x="244833" y="4939161"/>
            <a:ext cx="8639009" cy="85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</a:pPr>
            <a:r>
              <a:rPr lang="en-US" sz="2800" dirty="0" smtClean="0"/>
              <a:t>Set Up and End-to-End Process</a:t>
            </a:r>
          </a:p>
          <a:p>
            <a:pPr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</a:pPr>
            <a:r>
              <a:rPr lang="en-US" sz="2000" dirty="0" smtClean="0"/>
              <a:t>FA ctcLink Customer Support, September 2020</a:t>
            </a:r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244833" y="3648169"/>
            <a:ext cx="8488005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Source Sans Pro"/>
              <a:buNone/>
            </a:pPr>
            <a:r>
              <a:rPr lang="en-US" b="1" dirty="0" smtClean="0"/>
              <a:t>Identifying and Tracking State Aid-Eligible MAXT Students</a:t>
            </a:r>
            <a:endParaRPr b="1" cap="none" dirty="0"/>
          </a:p>
        </p:txBody>
      </p:sp>
      <p:sp>
        <p:nvSpPr>
          <p:cNvPr id="130" name="Google Shape;130;p14"/>
          <p:cNvSpPr txBox="1">
            <a:spLocks noGrp="1"/>
          </p:cNvSpPr>
          <p:nvPr>
            <p:ph type="body" idx="2"/>
          </p:nvPr>
        </p:nvSpPr>
        <p:spPr>
          <a:xfrm>
            <a:off x="510738" y="6164443"/>
            <a:ext cx="82221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1600"/>
              <a:buNone/>
            </a:pPr>
            <a:r>
              <a:rPr lang="en-US" sz="1600" b="1" dirty="0"/>
              <a:t>ctcLink PeopleSoft Training </a:t>
            </a:r>
            <a:r>
              <a:rPr lang="en-US" sz="1600" b="1" dirty="0" smtClean="0"/>
              <a:t>| Financial Aid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Washington </a:t>
            </a:r>
            <a:r>
              <a:rPr lang="en-US" sz="1600" dirty="0"/>
              <a:t>State Community and Technical Colleges </a:t>
            </a:r>
            <a:endParaRPr sz="1600" dirty="0"/>
          </a:p>
        </p:txBody>
      </p:sp>
      <p:pic>
        <p:nvPicPr>
          <p:cNvPr id="131" name="Google Shape;13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854" y="2834449"/>
            <a:ext cx="1997972" cy="431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274534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dirty="0" smtClean="0"/>
              <a:t>Add New Run Control into </a:t>
            </a:r>
            <a:r>
              <a:rPr lang="en-US" sz="3600" dirty="0" err="1" smtClean="0"/>
              <a:t>JobSet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Checklist Section</a:t>
            </a:r>
            <a:br>
              <a:rPr lang="en-US" sz="3600" dirty="0" smtClean="0"/>
            </a:br>
            <a:endParaRPr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592826"/>
            <a:ext cx="8337000" cy="5029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 smtClean="0"/>
          </a:p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17754" y="1442165"/>
            <a:ext cx="79837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None/>
            </a:pPr>
            <a:r>
              <a:rPr lang="en-US" sz="2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Nav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Bar &gt; </a:t>
            </a:r>
            <a:r>
              <a:rPr lang="en-US" sz="2200" b="1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PeopleTools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&gt;  Schedule </a:t>
            </a:r>
            <a:r>
              <a:rPr lang="en-US" sz="2200" b="1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JobSet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Definitions</a:t>
            </a:r>
            <a:endParaRPr lang="en-US" sz="2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0" y="1888727"/>
            <a:ext cx="6369866" cy="40070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991581" y="3092017"/>
            <a:ext cx="1956618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 the newly created </a:t>
            </a:r>
            <a:r>
              <a:rPr lang="en-US" b="1" dirty="0" smtClean="0"/>
              <a:t>3C Engine Run Control </a:t>
            </a:r>
            <a:r>
              <a:rPr lang="en-US" dirty="0" smtClean="0"/>
              <a:t>in the </a:t>
            </a:r>
            <a:r>
              <a:rPr lang="en-US" b="1" dirty="0" smtClean="0"/>
              <a:t>CTCFACKL Job </a:t>
            </a:r>
            <a:r>
              <a:rPr lang="en-US" dirty="0" smtClean="0"/>
              <a:t>and select </a:t>
            </a:r>
            <a:r>
              <a:rPr lang="en-US" b="1" dirty="0" smtClean="0"/>
              <a:t>Save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784258" y="4261568"/>
            <a:ext cx="747252" cy="16498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916" y="5911420"/>
            <a:ext cx="4865530" cy="2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1" y="2206646"/>
            <a:ext cx="7190836" cy="4420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28436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dirty="0" smtClean="0"/>
              <a:t>Define Item Type Rules</a:t>
            </a:r>
            <a:br>
              <a:rPr lang="en-US" sz="3600" dirty="0" smtClean="0"/>
            </a:br>
            <a:r>
              <a:rPr lang="en-US" sz="3600" dirty="0" smtClean="0"/>
              <a:t>All State Aid Checklists</a:t>
            </a:r>
            <a:br>
              <a:rPr lang="en-US" sz="3600" dirty="0" smtClean="0"/>
            </a:br>
            <a:endParaRPr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592826"/>
            <a:ext cx="8337000" cy="5029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 smtClean="0"/>
          </a:p>
          <a:p>
            <a:pPr marL="50800" indent="0">
              <a:buNone/>
            </a:pPr>
            <a:endParaRPr lang="en-US" sz="2400" dirty="0" smtClean="0"/>
          </a:p>
          <a:p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7754" y="1442165"/>
            <a:ext cx="79837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None/>
            </a:pPr>
            <a:r>
              <a:rPr lang="en-US" sz="2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Nav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Bar &gt;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Set Up SACR  &gt; Product Related &gt; Financial Aid &gt; Disbursements &gt; Define Item Type Rules </a:t>
            </a:r>
            <a:endParaRPr lang="en-US" sz="2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9922" y="2362267"/>
            <a:ext cx="1956618" cy="41857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the </a:t>
            </a:r>
            <a:r>
              <a:rPr lang="en-US" b="1" dirty="0" smtClean="0"/>
              <a:t>Checklist </a:t>
            </a:r>
            <a:r>
              <a:rPr lang="en-US" b="1" dirty="0" err="1" smtClean="0"/>
              <a:t>Groupbox</a:t>
            </a:r>
            <a:r>
              <a:rPr lang="en-US" dirty="0" smtClean="0"/>
              <a:t>, insert a new row and add the </a:t>
            </a:r>
            <a:r>
              <a:rPr lang="en-US" b="1" dirty="0" smtClean="0"/>
              <a:t>State Aid LEU Checklist </a:t>
            </a:r>
            <a:r>
              <a:rPr lang="en-US" dirty="0" smtClean="0"/>
              <a:t>– you are setting the</a:t>
            </a:r>
            <a:r>
              <a:rPr lang="en-US" b="1" dirty="0" smtClean="0"/>
              <a:t> Item Type Rule </a:t>
            </a:r>
            <a:r>
              <a:rPr lang="en-US" dirty="0" smtClean="0"/>
              <a:t>to for each State Aid Checklist.</a:t>
            </a:r>
          </a:p>
          <a:p>
            <a:endParaRPr lang="en-US" dirty="0"/>
          </a:p>
          <a:p>
            <a:r>
              <a:rPr lang="en-US" b="1" u="sng" dirty="0" smtClean="0"/>
              <a:t>Define this rule for all State Aid Item Types:</a:t>
            </a:r>
          </a:p>
          <a:p>
            <a:r>
              <a:rPr lang="en-US" dirty="0" smtClean="0"/>
              <a:t>-Washington College Grant</a:t>
            </a:r>
          </a:p>
          <a:p>
            <a:r>
              <a:rPr lang="en-US" dirty="0" smtClean="0"/>
              <a:t>-College Bound Scholarship</a:t>
            </a:r>
          </a:p>
          <a:p>
            <a:r>
              <a:rPr lang="en-US" dirty="0" smtClean="0"/>
              <a:t>-State Work Study</a:t>
            </a:r>
          </a:p>
          <a:p>
            <a:r>
              <a:rPr lang="en-US" dirty="0" smtClean="0"/>
              <a:t>-Passport to College, etc.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441290" y="3451123"/>
            <a:ext cx="3458633" cy="7767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1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28436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dirty="0" smtClean="0"/>
              <a:t>Add New SAP Status to SAP Set Up</a:t>
            </a:r>
            <a:br>
              <a:rPr lang="en-US" sz="3600" dirty="0" smtClean="0"/>
            </a:br>
            <a:r>
              <a:rPr lang="en-US" sz="3600" dirty="0" smtClean="0"/>
              <a:t>TEMP Status</a:t>
            </a:r>
            <a:br>
              <a:rPr lang="en-US" sz="3600" dirty="0" smtClean="0"/>
            </a:br>
            <a:endParaRPr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592826"/>
            <a:ext cx="8337000" cy="5029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 smtClean="0"/>
          </a:p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87" y="2133923"/>
            <a:ext cx="4550190" cy="46807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17754" y="1364482"/>
            <a:ext cx="79837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None/>
            </a:pPr>
            <a:r>
              <a:rPr lang="en-US" sz="2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Nav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Bar &gt;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Set Up SACR &gt; Product Related &gt; Financial Aid &gt; Satisfactory Academic Progress &gt; Define Set Up Criteria </a:t>
            </a:r>
            <a:endParaRPr lang="en-US" sz="2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4321" y="3092017"/>
            <a:ext cx="1956618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Note your </a:t>
            </a:r>
            <a:r>
              <a:rPr lang="en-US" b="1" u="sng" dirty="0" smtClean="0"/>
              <a:t>Effective Date </a:t>
            </a:r>
            <a:r>
              <a:rPr lang="en-US" u="sng" dirty="0" smtClean="0"/>
              <a:t>for your 2021 Set Up Criteria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 smtClean="0"/>
              <a:t>The date used in the example here is the day after the first row.</a:t>
            </a:r>
          </a:p>
          <a:p>
            <a:endParaRPr lang="en-US" dirty="0"/>
          </a:p>
          <a:p>
            <a:r>
              <a:rPr lang="en-US" dirty="0" smtClean="0"/>
              <a:t>Check your first row date, and set the date to the day after.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428568" y="2926897"/>
            <a:ext cx="3945753" cy="5045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0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t360 Blog: fit360 Preparación mental: ¿Estás listo para cambiar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05" y="515214"/>
            <a:ext cx="5322748" cy="54038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82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28436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dirty="0" smtClean="0"/>
              <a:t>Reviewing End-to-End Process</a:t>
            </a:r>
            <a:br>
              <a:rPr lang="en-US" sz="3600" dirty="0" smtClean="0"/>
            </a:br>
            <a:r>
              <a:rPr lang="en-US" sz="3600" dirty="0" smtClean="0"/>
              <a:t>State Aid LEU Override</a:t>
            </a:r>
            <a:br>
              <a:rPr lang="en-US" sz="3600" dirty="0" smtClean="0"/>
            </a:br>
            <a:endParaRPr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592826"/>
            <a:ext cx="8337000" cy="5029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 smtClean="0"/>
          </a:p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6" y="1641475"/>
            <a:ext cx="8749438" cy="48819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61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28436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dirty="0" smtClean="0"/>
              <a:t>Reviewing End to End Process</a:t>
            </a:r>
            <a:br>
              <a:rPr lang="en-US" sz="3600" dirty="0" smtClean="0"/>
            </a:br>
            <a:r>
              <a:rPr lang="en-US" sz="3600" dirty="0" smtClean="0"/>
              <a:t>Identifying State Aid Students with 3 QER</a:t>
            </a:r>
            <a:br>
              <a:rPr lang="en-US" sz="3600" dirty="0" smtClean="0"/>
            </a:br>
            <a:endParaRPr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592826"/>
            <a:ext cx="8337000" cy="5029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 smtClean="0"/>
          </a:p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3" y="2096911"/>
            <a:ext cx="8810394" cy="34905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905135" y="3126658"/>
            <a:ext cx="501446" cy="33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6143" y="1497535"/>
            <a:ext cx="79837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None/>
            </a:pPr>
            <a:r>
              <a:rPr lang="en-US" sz="2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Nav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Bar &gt;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Navigator &gt; Reporting Tools &gt; Query &gt; Query Viewer</a:t>
            </a:r>
            <a:endParaRPr lang="en-US" sz="2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28436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dirty="0" smtClean="0"/>
              <a:t>Reviewing End to End Process</a:t>
            </a:r>
            <a:br>
              <a:rPr lang="en-US" sz="3600" dirty="0" smtClean="0"/>
            </a:br>
            <a:r>
              <a:rPr lang="en-US" sz="3600" dirty="0" err="1" smtClean="0"/>
              <a:t>Overridding</a:t>
            </a:r>
            <a:r>
              <a:rPr lang="en-US" sz="3600" dirty="0" smtClean="0"/>
              <a:t> SAP Status to “TEMP”</a:t>
            </a:r>
            <a:br>
              <a:rPr lang="en-US" sz="3600" dirty="0" smtClean="0"/>
            </a:br>
            <a:endParaRPr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592826"/>
            <a:ext cx="8337000" cy="5029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 smtClean="0"/>
          </a:p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923" y="1879093"/>
            <a:ext cx="5031173" cy="48670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86311" y="1357233"/>
            <a:ext cx="79837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None/>
            </a:pPr>
            <a:r>
              <a:rPr lang="en-US" sz="2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Nav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Bar &gt;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Navigator &gt; Financial Aid &gt; SAP &gt; Maintain Student SAP Data</a:t>
            </a:r>
            <a:endParaRPr lang="en-US" sz="2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5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28436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dirty="0" smtClean="0"/>
              <a:t>Reviewing End to End Process</a:t>
            </a:r>
            <a:br>
              <a:rPr lang="en-US" sz="3600" dirty="0" smtClean="0"/>
            </a:br>
            <a:r>
              <a:rPr lang="en-US" sz="3600" dirty="0" smtClean="0"/>
              <a:t>Disbursing State Aid</a:t>
            </a:r>
            <a:endParaRPr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592826"/>
            <a:ext cx="8337000" cy="5029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 smtClean="0"/>
          </a:p>
          <a:p>
            <a:pPr marL="50800" indent="0">
              <a:buNone/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endParaRPr lang="en-US"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8637" y="4015572"/>
            <a:ext cx="355927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Note!  </a:t>
            </a:r>
            <a:r>
              <a:rPr lang="en-US" sz="1800" i="1" u="sng" dirty="0" smtClean="0"/>
              <a:t>It is not recommended to use the Disburse Aid with Override process.  </a:t>
            </a:r>
          </a:p>
          <a:p>
            <a:endParaRPr lang="en-US" sz="1800" i="1" u="sng" dirty="0"/>
          </a:p>
          <a:p>
            <a:r>
              <a:rPr lang="en-US" sz="1800" dirty="0" smtClean="0"/>
              <a:t>Use Manual Disbursement.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696143" y="1497535"/>
            <a:ext cx="79837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None/>
            </a:pPr>
            <a:r>
              <a:rPr lang="en-US" sz="2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Nav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Bar &gt;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Navigator &gt; Financial Aid &gt; Disbursement &gt; Disburse Aid</a:t>
            </a:r>
            <a:endParaRPr lang="en-US" sz="2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17" y="2430043"/>
            <a:ext cx="8482323" cy="10839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16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28436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dirty="0" smtClean="0"/>
              <a:t>Reviewing End to End Process</a:t>
            </a:r>
            <a:br>
              <a:rPr lang="en-US" sz="3600" dirty="0" smtClean="0"/>
            </a:br>
            <a:r>
              <a:rPr lang="en-US" sz="3600" dirty="0" smtClean="0"/>
              <a:t>Identify Students in TEMP Status</a:t>
            </a:r>
            <a:br>
              <a:rPr lang="en-US" sz="3600" dirty="0" smtClean="0"/>
            </a:br>
            <a:endParaRPr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592826"/>
            <a:ext cx="8337000" cy="5029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 smtClean="0"/>
          </a:p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9" y="2154492"/>
            <a:ext cx="8406581" cy="33306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677265" y="5378245"/>
            <a:ext cx="373625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Re-run query, find students with TEMP Status still remaining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696143" y="1497535"/>
            <a:ext cx="79837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None/>
            </a:pPr>
            <a:r>
              <a:rPr lang="en-US" sz="2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Nav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Bar &gt;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Navigator &gt; Reporting Tools &gt; Query &gt; Query Viewer</a:t>
            </a:r>
            <a:endParaRPr lang="en-US" sz="2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28436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dirty="0" smtClean="0"/>
              <a:t>Reviewing End to End Process</a:t>
            </a:r>
            <a:br>
              <a:rPr lang="en-US" sz="3600" dirty="0" smtClean="0"/>
            </a:br>
            <a:r>
              <a:rPr lang="en-US" sz="3600" dirty="0" smtClean="0"/>
              <a:t>Clear SAP “TEMP” Status </a:t>
            </a:r>
            <a:br>
              <a:rPr lang="en-US" sz="3600" dirty="0" smtClean="0"/>
            </a:br>
            <a:endParaRPr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592826"/>
            <a:ext cx="8337000" cy="5029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 smtClean="0"/>
          </a:p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07" y="1784690"/>
            <a:ext cx="5122605" cy="49199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86311" y="1357233"/>
            <a:ext cx="79837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None/>
            </a:pPr>
            <a:r>
              <a:rPr lang="en-US" sz="2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Nav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Bar &gt;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Navigator &gt; Financial Aid &gt; SAP &gt; Maintain Student SAP Data</a:t>
            </a:r>
            <a:endParaRPr lang="en-US" sz="2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6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28436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400" dirty="0" smtClean="0"/>
              <a:t>State Aid-Eligible MAXT Students Process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888817"/>
            <a:ext cx="8337000" cy="541365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highlight>
                  <a:schemeClr val="lt1"/>
                </a:highlight>
              </a:rPr>
              <a:t>Today’s topics will cover foundational set up areas and end-to-end review of identifying and tracking State Aid-eligible students with SAP Status of MAXT.</a:t>
            </a:r>
            <a:endParaRPr sz="2200" dirty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highlight>
                  <a:schemeClr val="lt1"/>
                </a:highlight>
              </a:rPr>
              <a:t>Topic Learning Objectives</a:t>
            </a:r>
            <a:endParaRPr sz="2200" b="1" dirty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highlight>
                  <a:schemeClr val="lt1"/>
                </a:highlight>
              </a:rPr>
              <a:t> </a:t>
            </a:r>
            <a:endParaRPr lang="en-US" sz="2400" dirty="0" smtClean="0"/>
          </a:p>
          <a:p>
            <a:r>
              <a:rPr lang="en-US" sz="2200" dirty="0" smtClean="0"/>
              <a:t>Create the State Aid LEU Checklist</a:t>
            </a:r>
          </a:p>
          <a:p>
            <a:r>
              <a:rPr lang="en-US" sz="2200" dirty="0" smtClean="0"/>
              <a:t>Create the Event Definition</a:t>
            </a:r>
          </a:p>
          <a:p>
            <a:r>
              <a:rPr lang="en-US" sz="2200" dirty="0" smtClean="0"/>
              <a:t>Create a Run Control for New Checklist</a:t>
            </a:r>
          </a:p>
          <a:p>
            <a:r>
              <a:rPr lang="en-US" sz="2200" dirty="0"/>
              <a:t>A</a:t>
            </a:r>
            <a:r>
              <a:rPr lang="en-US" sz="2200" dirty="0" smtClean="0"/>
              <a:t>dd Run Control into nightly </a:t>
            </a:r>
            <a:r>
              <a:rPr lang="en-US" sz="2200" dirty="0" err="1" smtClean="0"/>
              <a:t>JobSet</a:t>
            </a:r>
            <a:r>
              <a:rPr lang="en-US" sz="2200" dirty="0" smtClean="0"/>
              <a:t> in Checklist section</a:t>
            </a:r>
          </a:p>
          <a:p>
            <a:r>
              <a:rPr lang="en-US" sz="2200" dirty="0" smtClean="0"/>
              <a:t>Define Item Type Rules for each State Aid checklist</a:t>
            </a:r>
          </a:p>
          <a:p>
            <a:r>
              <a:rPr lang="en-US" sz="2200" dirty="0" smtClean="0"/>
              <a:t>Add New SAP Status in SAP Set Up </a:t>
            </a:r>
          </a:p>
          <a:p>
            <a:r>
              <a:rPr lang="en-US" sz="2200" dirty="0" smtClean="0"/>
              <a:t>Review end-to-end process to identify and track State Aid-Eligible MAXT Students</a:t>
            </a:r>
          </a:p>
          <a:p>
            <a:r>
              <a:rPr lang="en-US" sz="2200" dirty="0" smtClean="0"/>
              <a:t>Review resources to assist with the process 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28436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dirty="0" smtClean="0"/>
              <a:t>Reviewing QRG/Resources</a:t>
            </a:r>
            <a:br>
              <a:rPr lang="en-US" sz="3600" dirty="0" smtClean="0"/>
            </a:br>
            <a:r>
              <a:rPr lang="en-US" sz="3600" dirty="0" smtClean="0"/>
              <a:t>ctcLink Reference Center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592826"/>
            <a:ext cx="8337000" cy="5029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 smtClean="0"/>
          </a:p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19540" y="1592826"/>
            <a:ext cx="8299995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QRG:  </a:t>
            </a:r>
            <a:r>
              <a:rPr lang="en-US" sz="2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Identifying and Tracking State Aid-Eligible MAXT Students</a:t>
            </a:r>
          </a:p>
          <a:p>
            <a:endParaRPr lang="en-US" sz="2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Queries:  </a:t>
            </a:r>
            <a:r>
              <a:rPr lang="en-US" sz="2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QCS_FA_SAP_MAXT_STATE_AID_CHCK</a:t>
            </a:r>
            <a:endParaRPr lang="en-US" sz="2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                   QCS_FA_SAP_MAXT_STATE_AID_ELIG </a:t>
            </a:r>
            <a:endParaRPr lang="en-US" sz="2200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                  QCS_FA_STATE_AID_LEU</a:t>
            </a:r>
            <a:endParaRPr lang="en-US" sz="2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4761" y="4001729"/>
            <a:ext cx="206477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Run in 3C Engine, but can be run as standalone query</a:t>
            </a:r>
            <a:endParaRPr lang="en-US" sz="1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224981" y="3303639"/>
            <a:ext cx="3529782" cy="9503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Question Mark Response · Free image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6" y="3932775"/>
            <a:ext cx="2925225" cy="2925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98249" y="5901185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Questions?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8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628650" y="1476958"/>
            <a:ext cx="7886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</a:pPr>
            <a:r>
              <a:rPr lang="en-US"/>
              <a:t>FOR MORE INFORMATION</a:t>
            </a:r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body" idx="1"/>
          </p:nvPr>
        </p:nvSpPr>
        <p:spPr>
          <a:xfrm>
            <a:off x="628650" y="2265367"/>
            <a:ext cx="7886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 dirty="0"/>
              <a:t>Visit the ctcLink Reference Center for more information about PeopleSoft/ctcLink Processes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3600"/>
              <a:buNone/>
            </a:pPr>
            <a:r>
              <a:rPr lang="en-US" sz="3600" b="1" dirty="0"/>
              <a:t>ctclinkreferencecenter.ctclink.us</a:t>
            </a:r>
            <a:endParaRPr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28436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400" dirty="0" smtClean="0"/>
              <a:t>Create State Aid Checklist</a:t>
            </a:r>
            <a:br>
              <a:rPr lang="en-US" sz="3400" dirty="0" smtClean="0"/>
            </a:br>
            <a:r>
              <a:rPr lang="en-US" sz="3400" dirty="0" err="1" smtClean="0"/>
              <a:t>Checklist</a:t>
            </a:r>
            <a:r>
              <a:rPr lang="en-US" sz="3400" dirty="0" smtClean="0"/>
              <a:t> Item Table</a:t>
            </a:r>
            <a:endParaRPr sz="3400"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592826"/>
            <a:ext cx="8337000" cy="5029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 smtClean="0"/>
          </a:p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19430" y="1445342"/>
            <a:ext cx="80919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Nav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Bar &gt; SACR &gt; Common Definitions &gt; Checklists &gt; Checklist Item Table</a:t>
            </a:r>
          </a:p>
          <a:p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08" y="1897077"/>
            <a:ext cx="5098264" cy="47254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09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28436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400" dirty="0" smtClean="0"/>
              <a:t>Create State Aid Checklist</a:t>
            </a:r>
            <a:br>
              <a:rPr lang="en-US" sz="3400" dirty="0" smtClean="0"/>
            </a:br>
            <a:r>
              <a:rPr lang="en-US" sz="3400" dirty="0" err="1" smtClean="0"/>
              <a:t>Checklist</a:t>
            </a:r>
            <a:r>
              <a:rPr lang="en-US" sz="3400" dirty="0" smtClean="0"/>
              <a:t> Table</a:t>
            </a:r>
            <a:endParaRPr sz="3400"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592826"/>
            <a:ext cx="8337000" cy="5029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 smtClean="0"/>
          </a:p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03440" y="1453908"/>
            <a:ext cx="8453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Nav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Bar &gt; SACR &gt; Common Definitions &gt; Checklists &gt; Checklist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Table</a:t>
            </a:r>
            <a:endParaRPr lang="en-US" sz="2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0" y="2023713"/>
            <a:ext cx="8180439" cy="366867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5643717" y="2651799"/>
            <a:ext cx="137651" cy="5604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3440" y="5879690"/>
            <a:ext cx="8180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/>
              <a:t>Note—  </a:t>
            </a:r>
            <a:r>
              <a:rPr lang="en-US" sz="1800" dirty="0" smtClean="0"/>
              <a:t>Leave the </a:t>
            </a:r>
            <a:r>
              <a:rPr lang="en-US" sz="1800" b="1" dirty="0" smtClean="0"/>
              <a:t>Display in Self Service </a:t>
            </a:r>
            <a:r>
              <a:rPr lang="en-US" sz="1800" dirty="0" smtClean="0"/>
              <a:t>Checkbox unselected; all LEU resolution is handled on the back-end through staff review.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16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28436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400" dirty="0" smtClean="0"/>
              <a:t>Create State Aid Checklist</a:t>
            </a:r>
            <a:br>
              <a:rPr lang="en-US" sz="3400" dirty="0" smtClean="0"/>
            </a:br>
            <a:r>
              <a:rPr lang="en-US" sz="3400" dirty="0" err="1" smtClean="0"/>
              <a:t>Checklist</a:t>
            </a:r>
            <a:r>
              <a:rPr lang="en-US" sz="3400" dirty="0" smtClean="0"/>
              <a:t> Item Function Table</a:t>
            </a:r>
            <a:endParaRPr sz="3400"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637527" y="1307690"/>
            <a:ext cx="8337000" cy="510836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r>
              <a:rPr lang="en-US" sz="2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Nav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Bar &gt; SACR &gt; Common Definitions &gt; Checklists &gt; Checklist Item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Functions Table</a:t>
            </a:r>
            <a:endParaRPr lang="en-US" sz="2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29" y="2181063"/>
            <a:ext cx="6016821" cy="42349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34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28436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dirty="0" smtClean="0"/>
              <a:t>Create State Aid Checklist</a:t>
            </a:r>
            <a:br>
              <a:rPr lang="en-US" sz="3600" dirty="0" smtClean="0"/>
            </a:br>
            <a:r>
              <a:rPr lang="en-US" sz="3600" dirty="0" smtClean="0"/>
              <a:t>Assign Checklist to All FA 3Cs Group</a:t>
            </a:r>
            <a:endParaRPr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592826"/>
            <a:ext cx="8337000" cy="5029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 smtClean="0"/>
          </a:p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146" y="2380615"/>
            <a:ext cx="6048987" cy="39230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89935" y="1510326"/>
            <a:ext cx="79936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None/>
            </a:pPr>
            <a:r>
              <a:rPr lang="en-US" sz="2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Nav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Bar &gt; SACR &gt; Common Definitions &gt; Checklists &gt; Checklist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3C Groups</a:t>
            </a:r>
            <a:endParaRPr lang="en-US" sz="2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28436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dirty="0" smtClean="0"/>
              <a:t>Create a New Event Definition</a:t>
            </a:r>
            <a:br>
              <a:rPr lang="en-US" sz="3600" dirty="0" smtClean="0"/>
            </a:br>
            <a:r>
              <a:rPr lang="en-US" sz="3600" dirty="0" smtClean="0"/>
              <a:t>Event Definition</a:t>
            </a:r>
            <a:endParaRPr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592826"/>
            <a:ext cx="8337000" cy="5029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 smtClean="0"/>
          </a:p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89935" y="1510326"/>
            <a:ext cx="79936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None/>
            </a:pPr>
            <a:r>
              <a:rPr lang="en-US" sz="2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Nav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Bar &gt;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Campus Community 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&gt;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3C Engine 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&gt;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Set Up 3C Engine 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&gt;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Event Definition</a:t>
            </a:r>
            <a:endParaRPr lang="en-US" sz="2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5" y="2332203"/>
            <a:ext cx="7639665" cy="43707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49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28436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dirty="0" smtClean="0"/>
              <a:t>Create New Event Definition</a:t>
            </a:r>
            <a:br>
              <a:rPr lang="en-US" sz="3600" dirty="0" smtClean="0"/>
            </a:br>
            <a:r>
              <a:rPr lang="en-US" sz="3600" dirty="0" smtClean="0"/>
              <a:t>Add New Event ID to All FA 3C Groups</a:t>
            </a:r>
            <a:endParaRPr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592826"/>
            <a:ext cx="8337000" cy="5029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 smtClean="0"/>
          </a:p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423" y="2415974"/>
            <a:ext cx="6425234" cy="33834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89935" y="1510326"/>
            <a:ext cx="79936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None/>
            </a:pPr>
            <a:r>
              <a:rPr lang="en-US" sz="2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Nav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Bar &gt;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Campus Community 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&gt;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3C Engine 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&gt;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Set Up 3C Engine 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&gt;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Event 3C Groups</a:t>
            </a:r>
            <a:endParaRPr lang="en-US" sz="2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9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519540" y="284366"/>
            <a:ext cx="8302200" cy="7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dirty="0" smtClean="0"/>
              <a:t>Create a Run Control ID for New Checklist</a:t>
            </a:r>
            <a:br>
              <a:rPr lang="en-US" sz="3600" dirty="0" smtClean="0"/>
            </a:br>
            <a:r>
              <a:rPr lang="en-US" sz="3600" dirty="0" smtClean="0"/>
              <a:t>Run 3C Engine</a:t>
            </a:r>
            <a:endParaRPr dirty="0"/>
          </a:p>
        </p:txBody>
      </p:sp>
      <p:sp>
        <p:nvSpPr>
          <p:cNvPr id="5" name="Google Shape;139;p15"/>
          <p:cNvSpPr txBox="1">
            <a:spLocks noGrp="1"/>
          </p:cNvSpPr>
          <p:nvPr>
            <p:ph type="body" idx="1"/>
          </p:nvPr>
        </p:nvSpPr>
        <p:spPr>
          <a:xfrm>
            <a:off x="519540" y="1592826"/>
            <a:ext cx="8337000" cy="50297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/>
          </a:p>
          <a:p>
            <a:pPr marL="50800" indent="0">
              <a:buNone/>
            </a:pPr>
            <a:endParaRPr lang="en-US" sz="2400" dirty="0" smtClean="0"/>
          </a:p>
          <a:p>
            <a:pPr marL="508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17754" y="1442165"/>
            <a:ext cx="79837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None/>
            </a:pPr>
            <a:r>
              <a:rPr lang="en-US" sz="2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Nav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Bar &gt; Campus Community &gt; 3C Engine &gt; </a:t>
            </a:r>
            <a:r>
              <a:rPr lang="en-US" sz="22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Run 3C Engine</a:t>
            </a:r>
            <a:endParaRPr lang="en-US" sz="2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9" y="1951711"/>
            <a:ext cx="5222463" cy="47494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744929" y="3087329"/>
            <a:ext cx="1956618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Remember to define your </a:t>
            </a:r>
            <a:r>
              <a:rPr lang="en-US" b="1" dirty="0" smtClean="0"/>
              <a:t>Manage Duplicate Assignment </a:t>
            </a:r>
            <a:r>
              <a:rPr lang="en-US" dirty="0" smtClean="0"/>
              <a:t>tab, selecting the “Duplicate Check” checkbox and </a:t>
            </a:r>
            <a:r>
              <a:rPr lang="en-US" b="1" dirty="0" smtClean="0"/>
              <a:t>Variable Data </a:t>
            </a:r>
            <a:r>
              <a:rPr lang="en-US" dirty="0" smtClean="0"/>
              <a:t>set to “Match”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411794" y="2153265"/>
            <a:ext cx="3333135" cy="934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0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rgbClr val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8331</TotalTime>
  <Words>773</Words>
  <Application>Microsoft Office PowerPoint</Application>
  <PresentationFormat>On-screen Show (4:3)</PresentationFormat>
  <Paragraphs>178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Source Sans Pro</vt:lpstr>
      <vt:lpstr>Arial</vt:lpstr>
      <vt:lpstr>Calibri</vt:lpstr>
      <vt:lpstr>Office Theme</vt:lpstr>
      <vt:lpstr>Identifying and Tracking State Aid-Eligible MAXT Students</vt:lpstr>
      <vt:lpstr>State Aid-Eligible MAXT Students Process </vt:lpstr>
      <vt:lpstr>Create State Aid Checklist Checklist Item Table</vt:lpstr>
      <vt:lpstr>Create State Aid Checklist Checklist Table</vt:lpstr>
      <vt:lpstr>Create State Aid Checklist Checklist Item Function Table</vt:lpstr>
      <vt:lpstr>Create State Aid Checklist Assign Checklist to All FA 3Cs Group</vt:lpstr>
      <vt:lpstr>Create a New Event Definition Event Definition</vt:lpstr>
      <vt:lpstr>Create New Event Definition Add New Event ID to All FA 3C Groups</vt:lpstr>
      <vt:lpstr>Create a Run Control ID for New Checklist Run 3C Engine</vt:lpstr>
      <vt:lpstr>Add New Run Control into JobSet Checklist Section </vt:lpstr>
      <vt:lpstr>Define Item Type Rules All State Aid Checklists </vt:lpstr>
      <vt:lpstr>Add New SAP Status to SAP Set Up TEMP Status </vt:lpstr>
      <vt:lpstr>PowerPoint Presentation</vt:lpstr>
      <vt:lpstr>Reviewing End-to-End Process State Aid LEU Override </vt:lpstr>
      <vt:lpstr>Reviewing End to End Process Identifying State Aid Students with 3 QER </vt:lpstr>
      <vt:lpstr>Reviewing End to End Process Overridding SAP Status to “TEMP” </vt:lpstr>
      <vt:lpstr>Reviewing End to End Process Disbursing State Aid</vt:lpstr>
      <vt:lpstr>Reviewing End to End Process Identify Students in TEMP Status </vt:lpstr>
      <vt:lpstr>Reviewing End to End Process Clear SAP “TEMP” Status  </vt:lpstr>
      <vt:lpstr>Reviewing QRG/Resources ctcLink Reference Center  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FA401: ISIR Processing</dc:title>
  <dc:creator>Kelly Forsberg</dc:creator>
  <cp:lastModifiedBy>Kelly Forsberg</cp:lastModifiedBy>
  <cp:revision>218</cp:revision>
  <dcterms:modified xsi:type="dcterms:W3CDTF">2020-09-09T16:45:50Z</dcterms:modified>
</cp:coreProperties>
</file>