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81" r:id="rId8"/>
    <p:sldId id="280" r:id="rId9"/>
    <p:sldId id="286" r:id="rId10"/>
    <p:sldId id="279" r:id="rId11"/>
    <p:sldId id="278" r:id="rId12"/>
    <p:sldId id="288" r:id="rId13"/>
    <p:sldId id="285" r:id="rId14"/>
    <p:sldId id="277" r:id="rId15"/>
    <p:sldId id="264" r:id="rId16"/>
    <p:sldId id="265" r:id="rId17"/>
    <p:sldId id="266" r:id="rId18"/>
    <p:sldId id="267" r:id="rId19"/>
    <p:sldId id="268" r:id="rId20"/>
    <p:sldId id="269" r:id="rId21"/>
    <p:sldId id="287" r:id="rId22"/>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183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dirty="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10</a:t>
            </a:fld>
            <a:endParaRPr dirty="0"/>
          </a:p>
        </p:txBody>
      </p:sp>
    </p:spTree>
    <p:extLst>
      <p:ext uri="{BB962C8B-B14F-4D97-AF65-F5344CB8AC3E}">
        <p14:creationId xmlns:p14="http://schemas.microsoft.com/office/powerpoint/2010/main" val="4017474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dirty="0"/>
          </a:p>
        </p:txBody>
      </p:sp>
    </p:spTree>
    <p:extLst>
      <p:ext uri="{BB962C8B-B14F-4D97-AF65-F5344CB8AC3E}">
        <p14:creationId xmlns:p14="http://schemas.microsoft.com/office/powerpoint/2010/main" val="939056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12</a:t>
            </a:fld>
            <a:endParaRPr dirty="0"/>
          </a:p>
        </p:txBody>
      </p:sp>
    </p:spTree>
    <p:extLst>
      <p:ext uri="{BB962C8B-B14F-4D97-AF65-F5344CB8AC3E}">
        <p14:creationId xmlns:p14="http://schemas.microsoft.com/office/powerpoint/2010/main" val="1508758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13</a:t>
            </a:fld>
            <a:endParaRPr dirty="0"/>
          </a:p>
        </p:txBody>
      </p:sp>
    </p:spTree>
    <p:extLst>
      <p:ext uri="{BB962C8B-B14F-4D97-AF65-F5344CB8AC3E}">
        <p14:creationId xmlns:p14="http://schemas.microsoft.com/office/powerpoint/2010/main" val="3887538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14</a:t>
            </a:fld>
            <a:endParaRPr dirty="0"/>
          </a:p>
        </p:txBody>
      </p:sp>
    </p:spTree>
    <p:extLst>
      <p:ext uri="{BB962C8B-B14F-4D97-AF65-F5344CB8AC3E}">
        <p14:creationId xmlns:p14="http://schemas.microsoft.com/office/powerpoint/2010/main" val="4093715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227028e0582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227028e0582_0_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69" name="Google Shape;169;g227028e0582_0_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15</a:t>
            </a:fld>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3bf19c0ce6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g13bf19c0ce6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77" name="Google Shape;177;g13bf19c0ce6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16</a:t>
            </a:fld>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20</a:t>
            </a:fld>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21</a:t>
            </a:fld>
            <a:endParaRPr dirty="0"/>
          </a:p>
        </p:txBody>
      </p:sp>
    </p:spTree>
    <p:extLst>
      <p:ext uri="{BB962C8B-B14F-4D97-AF65-F5344CB8AC3E}">
        <p14:creationId xmlns:p14="http://schemas.microsoft.com/office/powerpoint/2010/main" val="2284730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231b1f2dfc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g1231b1f2dfc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21" name="Google Shape;121;g1231b1f2dfc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a:t>
            </a:fld>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27195b62eb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g227195b62eb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29" name="Google Shape;129;g227195b62eb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27195b62eb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g227195b62eb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37" name="Google Shape;137;g227195b62eb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6</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7</a:t>
            </a:fld>
            <a:endParaRPr dirty="0"/>
          </a:p>
        </p:txBody>
      </p:sp>
    </p:spTree>
    <p:extLst>
      <p:ext uri="{BB962C8B-B14F-4D97-AF65-F5344CB8AC3E}">
        <p14:creationId xmlns:p14="http://schemas.microsoft.com/office/powerpoint/2010/main" val="1919969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8</a:t>
            </a:fld>
            <a:endParaRPr dirty="0"/>
          </a:p>
        </p:txBody>
      </p:sp>
    </p:spTree>
    <p:extLst>
      <p:ext uri="{BB962C8B-B14F-4D97-AF65-F5344CB8AC3E}">
        <p14:creationId xmlns:p14="http://schemas.microsoft.com/office/powerpoint/2010/main" val="20372226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7195b62eb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227195b62eb_0_1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45" name="Google Shape;145;g227195b62eb_0_1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dirty="0"/>
          </a:p>
        </p:txBody>
      </p:sp>
    </p:spTree>
    <p:extLst>
      <p:ext uri="{BB962C8B-B14F-4D97-AF65-F5344CB8AC3E}">
        <p14:creationId xmlns:p14="http://schemas.microsoft.com/office/powerpoint/2010/main" val="9378836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dirty="0"/>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hyperlink" Target="https://www.ssa.gov/accessibility/andi/help/install.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sa.gov/accessibility/andi/help/install.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Testing Projects</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September 12, 2023</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320575" y="1549936"/>
            <a:ext cx="8553285"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 cont.</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800"/>
              <a:buNone/>
            </a:pPr>
            <a:endParaRPr sz="2400" dirty="0"/>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dirty="0"/>
          </a:p>
        </p:txBody>
      </p:sp>
      <p:sp>
        <p:nvSpPr>
          <p:cNvPr id="2" name="TextBox 1">
            <a:extLst>
              <a:ext uri="{FF2B5EF4-FFF2-40B4-BE49-F238E27FC236}">
                <a16:creationId xmlns:a16="http://schemas.microsoft.com/office/drawing/2014/main" id="{7B83069E-9B0A-1F4B-DD8B-869CB2DCBA31}"/>
              </a:ext>
            </a:extLst>
          </p:cNvPr>
          <p:cNvSpPr txBox="1"/>
          <p:nvPr/>
        </p:nvSpPr>
        <p:spPr>
          <a:xfrm>
            <a:off x="486425" y="2265603"/>
            <a:ext cx="7886700" cy="1323439"/>
          </a:xfrm>
          <a:prstGeom prst="rect">
            <a:avLst/>
          </a:prstGeom>
          <a:noFill/>
        </p:spPr>
        <p:txBody>
          <a:bodyPr wrap="square" rtlCol="0">
            <a:spAutoFit/>
          </a:bodyPr>
          <a:lstStyle/>
          <a:p>
            <a:pPr marL="0" marR="0">
              <a:spcBef>
                <a:spcPts val="600"/>
              </a:spcBef>
              <a:spcAft>
                <a:spcPts val="0"/>
              </a:spcAft>
            </a:pPr>
            <a:r>
              <a:rPr lang="en-US" sz="2000" b="1" kern="100" dirty="0">
                <a:solidFill>
                  <a:schemeClr val="tx1"/>
                </a:solidFill>
                <a:effectLst/>
                <a:latin typeface="+mn-lt"/>
                <a:ea typeface="Verdana" panose="020B0604030504040204" pitchFamily="34" charset="0"/>
                <a:cs typeface="Times New Roman" panose="02020603050405020304" pitchFamily="18" charset="0"/>
              </a:rPr>
              <a:t>Color Contrast violations throughout the process</a:t>
            </a:r>
          </a:p>
          <a:p>
            <a:endParaRPr lang="en-US" sz="2000" dirty="0">
              <a:effectLst/>
              <a:latin typeface="+mn-lt"/>
              <a:ea typeface="Calibri" panose="020F0502020204030204" pitchFamily="34" charset="0"/>
              <a:cs typeface="Times New Roman" panose="02020603050405020304" pitchFamily="18" charset="0"/>
            </a:endParaRPr>
          </a:p>
          <a:p>
            <a:r>
              <a:rPr lang="en-US" sz="2000" dirty="0">
                <a:effectLst/>
                <a:latin typeface="+mn-lt"/>
                <a:ea typeface="Calibri" panose="020F0502020204030204" pitchFamily="34" charset="0"/>
                <a:cs typeface="Times New Roman" panose="02020603050405020304" pitchFamily="18" charset="0"/>
              </a:rPr>
              <a:t>Example: Color contrast on the “Select” links has failed for regular text.</a:t>
            </a:r>
            <a:endParaRPr lang="en-US" sz="2000" dirty="0">
              <a:latin typeface="+mn-lt"/>
            </a:endParaRPr>
          </a:p>
        </p:txBody>
      </p:sp>
      <p:pic>
        <p:nvPicPr>
          <p:cNvPr id="3" name="Picture 2" descr="Options to select email, a phone number, or a security question. The Select buttons are highlighted to indicate that they have failed color contrast.">
            <a:extLst>
              <a:ext uri="{FF2B5EF4-FFF2-40B4-BE49-F238E27FC236}">
                <a16:creationId xmlns:a16="http://schemas.microsoft.com/office/drawing/2014/main" id="{D720730D-40DC-21A9-929C-0125F4690FA3}"/>
              </a:ext>
            </a:extLst>
          </p:cNvPr>
          <p:cNvPicPr>
            <a:picLocks noChangeAspect="1"/>
          </p:cNvPicPr>
          <p:nvPr/>
        </p:nvPicPr>
        <p:blipFill>
          <a:blip r:embed="rId3"/>
          <a:stretch>
            <a:fillRect/>
          </a:stretch>
        </p:blipFill>
        <p:spPr>
          <a:xfrm>
            <a:off x="1154935" y="3824976"/>
            <a:ext cx="2862580" cy="1729105"/>
          </a:xfrm>
          <a:prstGeom prst="rect">
            <a:avLst/>
          </a:prstGeom>
          <a:ln>
            <a:solidFill>
              <a:schemeClr val="accent1"/>
            </a:solidFill>
          </a:ln>
        </p:spPr>
      </p:pic>
      <p:pic>
        <p:nvPicPr>
          <p:cNvPr id="4" name="Picture 3" descr="Color Contrast Analyzer (CCA) showing that color contrast failed AA standard for regular text and failed AAA for regular text and large text.">
            <a:extLst>
              <a:ext uri="{FF2B5EF4-FFF2-40B4-BE49-F238E27FC236}">
                <a16:creationId xmlns:a16="http://schemas.microsoft.com/office/drawing/2014/main" id="{E16E9014-59BF-2090-DE09-EDC3B159C3AA}"/>
              </a:ext>
            </a:extLst>
          </p:cNvPr>
          <p:cNvPicPr>
            <a:picLocks noChangeAspect="1"/>
          </p:cNvPicPr>
          <p:nvPr/>
        </p:nvPicPr>
        <p:blipFill>
          <a:blip r:embed="rId4"/>
          <a:stretch>
            <a:fillRect/>
          </a:stretch>
        </p:blipFill>
        <p:spPr>
          <a:xfrm>
            <a:off x="5587418" y="3324225"/>
            <a:ext cx="2401647" cy="3266300"/>
          </a:xfrm>
          <a:prstGeom prst="rect">
            <a:avLst/>
          </a:prstGeom>
        </p:spPr>
      </p:pic>
    </p:spTree>
    <p:extLst>
      <p:ext uri="{BB962C8B-B14F-4D97-AF65-F5344CB8AC3E}">
        <p14:creationId xmlns:p14="http://schemas.microsoft.com/office/powerpoint/2010/main" val="2864603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536860" y="1354588"/>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with JAWS</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marR="0" indent="0">
              <a:spcBef>
                <a:spcPts val="600"/>
              </a:spcBef>
              <a:spcAft>
                <a:spcPts val="0"/>
              </a:spcAft>
              <a:buNone/>
            </a:pPr>
            <a:r>
              <a:rPr lang="en-US" sz="2000" b="1" kern="100" dirty="0">
                <a:solidFill>
                  <a:schemeClr val="tx1"/>
                </a:solidFill>
                <a:effectLst/>
                <a:latin typeface="+mn-lt"/>
                <a:ea typeface="Verdana" panose="020B0604030504040204" pitchFamily="34" charset="0"/>
                <a:cs typeface="Times New Roman" panose="02020603050405020304" pitchFamily="18" charset="0"/>
              </a:rPr>
              <a:t>Screen Reader issue of inefficient labeling:</a:t>
            </a:r>
          </a:p>
          <a:p>
            <a:pPr marL="0" marR="0" indent="0">
              <a:spcBef>
                <a:spcPts val="600"/>
              </a:spcBef>
              <a:spcAft>
                <a:spcPts val="0"/>
              </a:spcAft>
              <a:buNone/>
            </a:pPr>
            <a:r>
              <a:rPr lang="en-US" sz="2000" kern="100" dirty="0">
                <a:effectLst/>
                <a:latin typeface="+mn-lt"/>
                <a:ea typeface="Calibri" panose="020F0502020204030204" pitchFamily="34" charset="0"/>
                <a:cs typeface="Times New Roman" panose="02020603050405020304" pitchFamily="18" charset="0"/>
              </a:rPr>
              <a:t>When the option presents itself to select your MFA method, the “Select” links are not linked to the label.  They only announce “Select”.</a:t>
            </a:r>
          </a:p>
          <a:p>
            <a:pPr marL="0" marR="0">
              <a:spcBef>
                <a:spcPts val="600"/>
              </a:spcBef>
              <a:spcAft>
                <a:spcPts val="0"/>
              </a:spcAft>
            </a:pPr>
            <a:endParaRPr lang="en-US" sz="2000" kern="100" dirty="0">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effectLst/>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effectLst/>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effectLst/>
              <a:latin typeface="+mn-lt"/>
              <a:ea typeface="Calibri" panose="020F0502020204030204" pitchFamily="34" charset="0"/>
              <a:cs typeface="Times New Roman" panose="02020603050405020304" pitchFamily="18" charset="0"/>
            </a:endParaRPr>
          </a:p>
          <a:p>
            <a:pPr marL="0" indent="0">
              <a:spcBef>
                <a:spcPts val="600"/>
              </a:spcBef>
              <a:buNone/>
            </a:pPr>
            <a:r>
              <a:rPr lang="en-US" sz="2000" u="sng" kern="100" dirty="0">
                <a:solidFill>
                  <a:srgbClr val="0563C1"/>
                </a:solidFill>
                <a:effectLst/>
                <a:latin typeface="+mn-lt"/>
                <a:ea typeface="Calibri" panose="020F0502020204030204" pitchFamily="34" charset="0"/>
                <a:cs typeface="Times New Roman" panose="02020603050405020304" pitchFamily="18" charset="0"/>
                <a:hlinkClick r:id="rId3"/>
              </a:rPr>
              <a:t>ANDI</a:t>
            </a:r>
            <a:r>
              <a:rPr lang="en-US" sz="2000" kern="100" dirty="0">
                <a:effectLst/>
                <a:latin typeface="+mn-lt"/>
                <a:ea typeface="Calibri" panose="020F0502020204030204" pitchFamily="34" charset="0"/>
                <a:cs typeface="Times New Roman" panose="02020603050405020304" pitchFamily="18" charset="0"/>
              </a:rPr>
              <a:t> output showing what is announced when JAWS lands on the Select links.</a:t>
            </a:r>
          </a:p>
          <a:p>
            <a:pPr marL="0" marR="0">
              <a:spcBef>
                <a:spcPts val="600"/>
              </a:spcBef>
              <a:spcAft>
                <a:spcPts val="0"/>
              </a:spcAft>
            </a:pPr>
            <a:endParaRPr lang="en-US" sz="1800" kern="1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dirty="0"/>
          </a:p>
        </p:txBody>
      </p:sp>
      <p:pic>
        <p:nvPicPr>
          <p:cNvPr id="2" name="Picture 1" descr="Email Select, Phone Select, Security Question Select.">
            <a:extLst>
              <a:ext uri="{FF2B5EF4-FFF2-40B4-BE49-F238E27FC236}">
                <a16:creationId xmlns:a16="http://schemas.microsoft.com/office/drawing/2014/main" id="{295B8DC1-F9B9-2BC4-DB8B-A9CFB423562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87635" y="3131825"/>
            <a:ext cx="2870200" cy="1733550"/>
          </a:xfrm>
          <a:prstGeom prst="rect">
            <a:avLst/>
          </a:prstGeom>
          <a:noFill/>
          <a:ln>
            <a:solidFill>
              <a:srgbClr val="4472C4"/>
            </a:solidFill>
          </a:ln>
        </p:spPr>
      </p:pic>
      <p:pic>
        <p:nvPicPr>
          <p:cNvPr id="3" name="Picture 2" descr="ANDI Output is showing just the word Select.">
            <a:extLst>
              <a:ext uri="{FF2B5EF4-FFF2-40B4-BE49-F238E27FC236}">
                <a16:creationId xmlns:a16="http://schemas.microsoft.com/office/drawing/2014/main" id="{6ECFA299-6AEB-2EE4-5DAF-181A67527C87}"/>
              </a:ext>
            </a:extLst>
          </p:cNvPr>
          <p:cNvPicPr>
            <a:picLocks noChangeAspect="1"/>
          </p:cNvPicPr>
          <p:nvPr/>
        </p:nvPicPr>
        <p:blipFill rotWithShape="1">
          <a:blip r:embed="rId5"/>
          <a:srcRect r="3121"/>
          <a:stretch/>
        </p:blipFill>
        <p:spPr bwMode="auto">
          <a:xfrm>
            <a:off x="4705360" y="5594845"/>
            <a:ext cx="2118995" cy="9956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26962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536860" y="1354588"/>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Buttons</a:t>
            </a:r>
            <a:endParaRPr dirty="0"/>
          </a:p>
        </p:txBody>
      </p:sp>
      <p:sp>
        <p:nvSpPr>
          <p:cNvPr id="148" name="Google Shape;148;g227195b62eb_0_14"/>
          <p:cNvSpPr txBox="1">
            <a:spLocks noGrp="1"/>
          </p:cNvSpPr>
          <p:nvPr>
            <p:ph type="body" idx="1"/>
          </p:nvPr>
        </p:nvSpPr>
        <p:spPr>
          <a:xfrm>
            <a:off x="536860" y="2329420"/>
            <a:ext cx="3371200" cy="3976774"/>
          </a:xfrm>
          <a:prstGeom prst="rect">
            <a:avLst/>
          </a:prstGeom>
          <a:noFill/>
          <a:ln>
            <a:noFill/>
          </a:ln>
        </p:spPr>
        <p:txBody>
          <a:bodyPr spcFirstLastPara="1" wrap="square" lIns="91425" tIns="45700" rIns="91425" bIns="45700" anchor="t" anchorCtr="0">
            <a:noAutofit/>
          </a:bodyPr>
          <a:lstStyle/>
          <a:p>
            <a:pPr marL="0">
              <a:spcBef>
                <a:spcPts val="600"/>
              </a:spcBef>
            </a:pPr>
            <a:r>
              <a:rPr lang="en-US" sz="2000" dirty="0"/>
              <a:t>Upcoming update</a:t>
            </a:r>
          </a:p>
          <a:p>
            <a:pPr marL="0" marR="0">
              <a:spcBef>
                <a:spcPts val="600"/>
              </a:spcBef>
              <a:spcAft>
                <a:spcPts val="0"/>
              </a:spcAft>
            </a:pPr>
            <a:endParaRPr lang="en-US" sz="2000" kern="100" dirty="0">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effectLst/>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latin typeface="+mn-lt"/>
              <a:ea typeface="Calibri" panose="020F0502020204030204" pitchFamily="34" charset="0"/>
              <a:cs typeface="Times New Roman" panose="02020603050405020304" pitchFamily="18" charset="0"/>
            </a:endParaRPr>
          </a:p>
          <a:p>
            <a:pPr marL="0" marR="0">
              <a:spcBef>
                <a:spcPts val="600"/>
              </a:spcBef>
              <a:spcAft>
                <a:spcPts val="0"/>
              </a:spcAft>
            </a:pPr>
            <a:endParaRPr lang="en-US" sz="2000" kern="100" dirty="0">
              <a:effectLst/>
              <a:latin typeface="+mn-lt"/>
              <a:ea typeface="Calibri" panose="020F0502020204030204" pitchFamily="34" charset="0"/>
              <a:cs typeface="Times New Roman" panose="02020603050405020304" pitchFamily="18" charset="0"/>
            </a:endParaRP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dirty="0"/>
          </a:p>
        </p:txBody>
      </p:sp>
      <p:pic>
        <p:nvPicPr>
          <p:cNvPr id="4" name="Picture 3" descr="OKTA verify options with 4 buttons.  Email, Enter a code, Get a push notification, and security questions.">
            <a:extLst>
              <a:ext uri="{FF2B5EF4-FFF2-40B4-BE49-F238E27FC236}">
                <a16:creationId xmlns:a16="http://schemas.microsoft.com/office/drawing/2014/main" id="{351F9788-CABC-7724-716D-4D5B52ADBE15}"/>
              </a:ext>
            </a:extLst>
          </p:cNvPr>
          <p:cNvPicPr>
            <a:picLocks noChangeAspect="1"/>
          </p:cNvPicPr>
          <p:nvPr/>
        </p:nvPicPr>
        <p:blipFill>
          <a:blip r:embed="rId3"/>
          <a:stretch>
            <a:fillRect/>
          </a:stretch>
        </p:blipFill>
        <p:spPr>
          <a:xfrm>
            <a:off x="3908060" y="1368388"/>
            <a:ext cx="3597339" cy="5115538"/>
          </a:xfrm>
          <a:prstGeom prst="rect">
            <a:avLst/>
          </a:prstGeom>
        </p:spPr>
      </p:pic>
    </p:spTree>
    <p:extLst>
      <p:ext uri="{BB962C8B-B14F-4D97-AF65-F5344CB8AC3E}">
        <p14:creationId xmlns:p14="http://schemas.microsoft.com/office/powerpoint/2010/main" val="1272320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Verify with TalkBack and VoiceOver</a:t>
            </a:r>
          </a:p>
        </p:txBody>
      </p:sp>
      <p:sp>
        <p:nvSpPr>
          <p:cNvPr id="148" name="Google Shape;148;g227195b62eb_0_14"/>
          <p:cNvSpPr txBox="1">
            <a:spLocks noGrp="1"/>
          </p:cNvSpPr>
          <p:nvPr>
            <p:ph type="body" idx="1"/>
          </p:nvPr>
        </p:nvSpPr>
        <p:spPr>
          <a:xfrm>
            <a:off x="2657476" y="2137881"/>
            <a:ext cx="6165950" cy="4555200"/>
          </a:xfrm>
          <a:prstGeom prst="rect">
            <a:avLst/>
          </a:prstGeom>
          <a:noFill/>
          <a:ln>
            <a:noFill/>
          </a:ln>
        </p:spPr>
        <p:txBody>
          <a:bodyPr spcFirstLastPara="1" wrap="square" lIns="91425" tIns="45700" rIns="91425" bIns="45700" anchor="t" anchorCtr="0">
            <a:noAutofit/>
          </a:bodyPr>
          <a:lstStyle/>
          <a:p>
            <a:pPr marL="0" marR="0" indent="0">
              <a:spcBef>
                <a:spcPts val="600"/>
              </a:spcBef>
              <a:spcAft>
                <a:spcPts val="0"/>
              </a:spcAft>
              <a:buNone/>
            </a:pPr>
            <a:r>
              <a:rPr lang="en-US" sz="2000" kern="100" dirty="0">
                <a:latin typeface="+mn-lt"/>
                <a:ea typeface="Calibri" panose="020F0502020204030204" pitchFamily="34" charset="0"/>
                <a:cs typeface="Times New Roman" panose="02020603050405020304" pitchFamily="18" charset="0"/>
              </a:rPr>
              <a:t>Vicki </a:t>
            </a:r>
            <a:r>
              <a:rPr lang="en-US" sz="2000" kern="100" dirty="0">
                <a:effectLst/>
                <a:latin typeface="+mn-lt"/>
                <a:ea typeface="Calibri" panose="020F0502020204030204" pitchFamily="34" charset="0"/>
                <a:cs typeface="Times New Roman" panose="02020603050405020304" pitchFamily="18" charset="0"/>
              </a:rPr>
              <a:t>had Okta Verify installed on their iPhone already and there were no issues finalizing the setup process.  However, they needed to see how this worked as a first-time setup. So, they uninstalled Okta Verify from their iPhone and removed the Okta Verify Security Method to start fresh. As they went through the process entirely on their iPhone with VoiceOver, they were very confused by some of the content that was presented.  </a:t>
            </a:r>
          </a:p>
          <a:p>
            <a:pPr marL="0" marR="0" indent="0">
              <a:spcBef>
                <a:spcPts val="600"/>
              </a:spcBef>
              <a:spcAft>
                <a:spcPts val="0"/>
              </a:spcAft>
              <a:buNone/>
            </a:pPr>
            <a:endParaRPr lang="en-US" sz="2000" kern="100" dirty="0">
              <a:latin typeface="+mn-lt"/>
              <a:ea typeface="Calibri" panose="020F0502020204030204" pitchFamily="34" charset="0"/>
              <a:cs typeface="Times New Roman" panose="02020603050405020304" pitchFamily="18" charset="0"/>
            </a:endParaRPr>
          </a:p>
          <a:p>
            <a:pPr marL="0" marR="0" indent="0">
              <a:spcBef>
                <a:spcPts val="600"/>
              </a:spcBef>
              <a:spcAft>
                <a:spcPts val="0"/>
              </a:spcAft>
              <a:buNone/>
            </a:pPr>
            <a:r>
              <a:rPr lang="en-US" sz="2000" kern="100" dirty="0">
                <a:effectLst/>
                <a:latin typeface="+mn-lt"/>
                <a:ea typeface="Calibri" panose="020F0502020204030204" pitchFamily="34" charset="0"/>
                <a:cs typeface="Times New Roman" panose="02020603050405020304" pitchFamily="18" charset="0"/>
              </a:rPr>
              <a:t>Once the process had us navigating in the Okta Verify app with TalkBack and VoiceOver, there were no issues found. Yet, this is not helpful for first time users that need to set this up. </a:t>
            </a: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dirty="0"/>
          </a:p>
        </p:txBody>
      </p:sp>
      <p:pic>
        <p:nvPicPr>
          <p:cNvPr id="2" name="Picture 1" descr="Screenshot taken from the iPhone showing Welcome to Okta Verify with a blue Get Started link at the bottom of the window.  Also showing our captions are turned on for VoiceOver.">
            <a:extLst>
              <a:ext uri="{FF2B5EF4-FFF2-40B4-BE49-F238E27FC236}">
                <a16:creationId xmlns:a16="http://schemas.microsoft.com/office/drawing/2014/main" id="{E832ACB0-B98A-09CB-DEB0-F37240AC7B92}"/>
              </a:ext>
            </a:extLst>
          </p:cNvPr>
          <p:cNvPicPr>
            <a:picLocks noChangeAspect="1"/>
          </p:cNvPicPr>
          <p:nvPr/>
        </p:nvPicPr>
        <p:blipFill>
          <a:blip r:embed="rId3"/>
          <a:stretch>
            <a:fillRect/>
          </a:stretch>
        </p:blipFill>
        <p:spPr>
          <a:xfrm>
            <a:off x="658974" y="2213686"/>
            <a:ext cx="1876388" cy="3847403"/>
          </a:xfrm>
          <a:prstGeom prst="rect">
            <a:avLst/>
          </a:prstGeom>
          <a:ln>
            <a:solidFill>
              <a:srgbClr val="4472C4"/>
            </a:solidFill>
          </a:ln>
        </p:spPr>
      </p:pic>
    </p:spTree>
    <p:extLst>
      <p:ext uri="{BB962C8B-B14F-4D97-AF65-F5344CB8AC3E}">
        <p14:creationId xmlns:p14="http://schemas.microsoft.com/office/powerpoint/2010/main" val="1310023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Final Words on Okta</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800"/>
              <a:buNone/>
            </a:pPr>
            <a:endParaRPr sz="2400" dirty="0"/>
          </a:p>
          <a:p>
            <a:pPr marL="0" marR="0" indent="0">
              <a:spcBef>
                <a:spcPts val="600"/>
              </a:spcBef>
              <a:spcAft>
                <a:spcPts val="0"/>
              </a:spcAft>
              <a:buNone/>
            </a:pPr>
            <a:r>
              <a:rPr lang="en-US" sz="2000" kern="100" dirty="0">
                <a:effectLst/>
                <a:latin typeface="+mn-lt"/>
                <a:ea typeface="Calibri" panose="020F0502020204030204" pitchFamily="34" charset="0"/>
                <a:cs typeface="Times New Roman" panose="02020603050405020304" pitchFamily="18" charset="0"/>
              </a:rPr>
              <a:t>Josh and Vicki have prepared reports to send to the Okta representatives. Vicki has already reached out to them to let them know that we have been doing some accessibility testing on both the Okta Dashboard and Okta Verify app and will be sending those reports to them so they can plan to fix issues found.</a:t>
            </a:r>
          </a:p>
          <a:p>
            <a:pPr marL="0" marR="0" indent="0">
              <a:spcBef>
                <a:spcPts val="600"/>
              </a:spcBef>
              <a:spcAft>
                <a:spcPts val="0"/>
              </a:spcAft>
              <a:buNone/>
            </a:pPr>
            <a:endParaRPr lang="en-US" sz="2000" kern="100" dirty="0">
              <a:latin typeface="+mn-lt"/>
              <a:ea typeface="Calibri" panose="020F0502020204030204" pitchFamily="34" charset="0"/>
              <a:cs typeface="Times New Roman" panose="02020603050405020304" pitchFamily="18" charset="0"/>
            </a:endParaRPr>
          </a:p>
          <a:p>
            <a:pPr marL="0" indent="0">
              <a:spcBef>
                <a:spcPts val="600"/>
              </a:spcBef>
              <a:buNone/>
            </a:pPr>
            <a:r>
              <a:rPr lang="en-US" sz="2000" kern="100" dirty="0">
                <a:effectLst/>
                <a:latin typeface="+mn-lt"/>
                <a:ea typeface="Calibri" panose="020F0502020204030204" pitchFamily="34" charset="0"/>
                <a:cs typeface="Times New Roman" panose="02020603050405020304" pitchFamily="18" charset="0"/>
              </a:rPr>
              <a:t>Having gone through these steps multiple times, it appears this process is not consistent. For instance, one run-through at the final step of the Okta </a:t>
            </a:r>
            <a:r>
              <a:rPr lang="en-US" sz="2000" kern="100" dirty="0">
                <a:latin typeface="+mn-lt"/>
                <a:ea typeface="Calibri" panose="020F0502020204030204" pitchFamily="34" charset="0"/>
                <a:cs typeface="Times New Roman" panose="02020603050405020304" pitchFamily="18" charset="0"/>
              </a:rPr>
              <a:t>Verify process, </a:t>
            </a:r>
            <a:r>
              <a:rPr lang="en-US" sz="2000" kern="100" dirty="0">
                <a:effectLst/>
                <a:latin typeface="+mn-lt"/>
                <a:ea typeface="Calibri" panose="020F0502020204030204" pitchFamily="34" charset="0"/>
                <a:cs typeface="Times New Roman" panose="02020603050405020304" pitchFamily="18" charset="0"/>
              </a:rPr>
              <a:t>Vicki is asked for a company URL and another time when they get to the final step, Okta Verify completed on its own, no screen presented to enter a company URL.</a:t>
            </a:r>
          </a:p>
          <a:p>
            <a:pPr marL="0" marR="0" indent="0">
              <a:spcBef>
                <a:spcPts val="600"/>
              </a:spcBef>
              <a:spcAft>
                <a:spcPts val="0"/>
              </a:spcAft>
              <a:buNone/>
            </a:pPr>
            <a:endParaRPr lang="en-US" sz="2000" kern="100" dirty="0">
              <a:effectLst/>
              <a:latin typeface="+mn-lt"/>
              <a:ea typeface="Calibri" panose="020F0502020204030204" pitchFamily="34" charset="0"/>
              <a:cs typeface="Times New Roman" panose="02020603050405020304" pitchFamily="18" charset="0"/>
            </a:endParaRPr>
          </a:p>
          <a:p>
            <a:pPr marL="0" marR="0" indent="0">
              <a:spcBef>
                <a:spcPts val="600"/>
              </a:spcBef>
              <a:spcAft>
                <a:spcPts val="0"/>
              </a:spcAft>
              <a:buNone/>
            </a:pPr>
            <a:endParaRPr lang="en-US" sz="2000" kern="100" dirty="0">
              <a:latin typeface="+mn-lt"/>
              <a:ea typeface="Calibri" panose="020F0502020204030204" pitchFamily="34" charset="0"/>
              <a:cs typeface="Times New Roman" panose="02020603050405020304" pitchFamily="18" charset="0"/>
            </a:endParaRPr>
          </a:p>
          <a:p>
            <a:pPr marL="0" marR="0" indent="0">
              <a:spcBef>
                <a:spcPts val="600"/>
              </a:spcBef>
              <a:spcAft>
                <a:spcPts val="0"/>
              </a:spcAft>
              <a:buNone/>
            </a:pPr>
            <a:endParaRPr lang="en-US" sz="2000" kern="100" dirty="0">
              <a:effectLst/>
              <a:latin typeface="+mn-lt"/>
              <a:ea typeface="Calibri" panose="020F0502020204030204" pitchFamily="34" charset="0"/>
              <a:cs typeface="Times New Roman" panose="02020603050405020304" pitchFamily="18" charset="0"/>
            </a:endParaRPr>
          </a:p>
          <a:p>
            <a:pPr marL="0" marR="0" indent="0">
              <a:spcBef>
                <a:spcPts val="600"/>
              </a:spcBef>
              <a:spcAft>
                <a:spcPts val="0"/>
              </a:spcAft>
              <a:buNone/>
            </a:pPr>
            <a:endParaRPr lang="en-US" sz="1800" kern="1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dirty="0"/>
          </a:p>
        </p:txBody>
      </p:sp>
    </p:spTree>
    <p:extLst>
      <p:ext uri="{BB962C8B-B14F-4D97-AF65-F5344CB8AC3E}">
        <p14:creationId xmlns:p14="http://schemas.microsoft.com/office/powerpoint/2010/main" val="399605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227028e0582_0_0"/>
          <p:cNvSpPr txBox="1">
            <a:spLocks noGrp="1"/>
          </p:cNvSpPr>
          <p:nvPr>
            <p:ph type="title"/>
          </p:nvPr>
        </p:nvSpPr>
        <p:spPr>
          <a:xfrm>
            <a:off x="536860" y="1549936"/>
            <a:ext cx="8337000" cy="797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Enter Time Page</a:t>
            </a:r>
            <a:endParaRPr dirty="0"/>
          </a:p>
        </p:txBody>
      </p:sp>
      <p:sp>
        <p:nvSpPr>
          <p:cNvPr id="172" name="Google Shape;172;g227028e0582_0_0"/>
          <p:cNvSpPr txBox="1">
            <a:spLocks noGrp="1"/>
          </p:cNvSpPr>
          <p:nvPr>
            <p:ph type="body" idx="1"/>
          </p:nvPr>
        </p:nvSpPr>
        <p:spPr>
          <a:xfrm>
            <a:off x="536860" y="2415155"/>
            <a:ext cx="8337000" cy="37569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dirty="0"/>
              <a:t>We are testing turning off the announcement on page activate.  It will stop the announcement of the Job Details when back button gets the focus or when employee access the page the first time.</a:t>
            </a:r>
            <a:endParaRPr dirty="0"/>
          </a:p>
          <a:p>
            <a:pPr marL="0" lvl="0" indent="0" algn="l" rtl="0">
              <a:spcBef>
                <a:spcPts val="1000"/>
              </a:spcBef>
              <a:spcAft>
                <a:spcPts val="0"/>
              </a:spcAft>
              <a:buNone/>
            </a:pPr>
            <a:r>
              <a:rPr lang="en-US" dirty="0"/>
              <a:t>The announcement will, however, remain enabled when employee changes the Job Title from the drop down.</a:t>
            </a:r>
          </a:p>
          <a:p>
            <a:pPr marL="0" lvl="0" indent="0" algn="l" rtl="0">
              <a:spcBef>
                <a:spcPts val="1000"/>
              </a:spcBef>
              <a:spcAft>
                <a:spcPts val="0"/>
              </a:spcAft>
              <a:buNone/>
            </a:pPr>
            <a:r>
              <a:rPr lang="en-US" dirty="0"/>
              <a:t>This has been complete and the ticket has been resolved</a:t>
            </a:r>
            <a:endParaRPr dirty="0"/>
          </a:p>
        </p:txBody>
      </p:sp>
      <p:sp>
        <p:nvSpPr>
          <p:cNvPr id="173" name="Google Shape;173;g227028e0582_0_0"/>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13bf19c0ce6_0_7"/>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HCX 23.2 Upgrade Testing</a:t>
            </a:r>
            <a:endParaRPr dirty="0"/>
          </a:p>
        </p:txBody>
      </p:sp>
      <p:sp>
        <p:nvSpPr>
          <p:cNvPr id="180" name="Google Shape;180;g13bf19c0ce6_0_7"/>
          <p:cNvSpPr txBox="1">
            <a:spLocks noGrp="1"/>
          </p:cNvSpPr>
          <p:nvPr>
            <p:ph type="body" idx="1"/>
          </p:nvPr>
        </p:nvSpPr>
        <p:spPr>
          <a:xfrm>
            <a:off x="536850" y="2506375"/>
            <a:ext cx="8337000" cy="4114800"/>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SzPts val="1800"/>
              <a:buChar char="•"/>
            </a:pPr>
            <a:r>
              <a:rPr lang="en-US" dirty="0"/>
              <a:t>Testing was open from July 12</a:t>
            </a:r>
            <a:r>
              <a:rPr lang="en-US" baseline="30000" dirty="0"/>
              <a:t>th</a:t>
            </a:r>
            <a:r>
              <a:rPr lang="en-US" dirty="0"/>
              <a:t> – August 1</a:t>
            </a:r>
            <a:r>
              <a:rPr lang="en-US" baseline="30000" dirty="0"/>
              <a:t>st</a:t>
            </a:r>
            <a:endParaRPr lang="en-US" dirty="0"/>
          </a:p>
          <a:p>
            <a:pPr marL="457200" lvl="0" indent="-342900" algn="l" rtl="0">
              <a:lnSpc>
                <a:spcPct val="90000"/>
              </a:lnSpc>
              <a:spcBef>
                <a:spcPts val="1000"/>
              </a:spcBef>
              <a:spcAft>
                <a:spcPts val="0"/>
              </a:spcAft>
              <a:buSzPts val="1800"/>
              <a:buChar char="•"/>
            </a:pPr>
            <a:r>
              <a:rPr lang="en-US" dirty="0"/>
              <a:t>Following the HCX Accessibility issues (reported by CATO) Spreadsheet Version to check for fixes.</a:t>
            </a:r>
          </a:p>
          <a:p>
            <a:pPr marL="457200" lvl="0" indent="-342900" algn="l" rtl="0">
              <a:lnSpc>
                <a:spcPct val="90000"/>
              </a:lnSpc>
              <a:spcBef>
                <a:spcPts val="1000"/>
              </a:spcBef>
              <a:spcAft>
                <a:spcPts val="0"/>
              </a:spcAft>
              <a:buSzPts val="1800"/>
              <a:buChar char="•"/>
            </a:pPr>
            <a:endParaRPr sz="1800" dirty="0"/>
          </a:p>
        </p:txBody>
      </p:sp>
      <p:sp>
        <p:nvSpPr>
          <p:cNvPr id="181" name="Google Shape;181;g13bf19c0ce6_0_7"/>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LegacyLink and Legacy Transcript</a:t>
            </a:r>
            <a:endParaRPr dirty="0"/>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The HP-UX environment is being shut down, so SBCTC built two new applications. One is called LegacyLink and the other is called Legacy Transcript.  </a:t>
            </a:r>
          </a:p>
          <a:p>
            <a:pPr marL="457200" lvl="0" indent="-406400" algn="l" rtl="0">
              <a:lnSpc>
                <a:spcPct val="90000"/>
              </a:lnSpc>
              <a:spcBef>
                <a:spcPts val="1000"/>
              </a:spcBef>
              <a:spcAft>
                <a:spcPts val="0"/>
              </a:spcAft>
              <a:buSzPts val="2800"/>
              <a:buChar char="•"/>
            </a:pPr>
            <a:r>
              <a:rPr lang="en-US" dirty="0"/>
              <a:t>Why? Older data was not migrated but might still be needed when all 34 colleges were moved to ctcLink. Therefore, these two applications were built to house this data.</a:t>
            </a:r>
          </a:p>
          <a:p>
            <a:pPr marL="457200" lvl="0" indent="-406400" algn="l" rtl="0">
              <a:lnSpc>
                <a:spcPct val="90000"/>
              </a:lnSpc>
              <a:spcBef>
                <a:spcPts val="1000"/>
              </a:spcBef>
              <a:spcAft>
                <a:spcPts val="0"/>
              </a:spcAft>
              <a:buSzPts val="2800"/>
              <a:buChar char="•"/>
            </a:pPr>
            <a:endParaRPr sz="2000" dirty="0"/>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LegacyLink</a:t>
            </a:r>
            <a:endParaRPr dirty="0"/>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solidFill>
                  <a:schemeClr val="tx1"/>
                </a:solidFill>
              </a:rPr>
              <a:t>A web-based read-only application developed to provide secure access to users to a limited subset of screens and batch reports needed to continue critical business.</a:t>
            </a:r>
            <a:endParaRPr lang="en-US" sz="2400" dirty="0">
              <a:solidFill>
                <a:schemeClr val="tx1"/>
              </a:solidFill>
              <a:hlinkClick r:id="rId3">
                <a:extLst>
                  <a:ext uri="{A12FA001-AC4F-418D-AE19-62706E023703}">
                    <ahyp:hlinkClr xmlns:ahyp="http://schemas.microsoft.com/office/drawing/2018/hyperlinkcolor" val="tx"/>
                  </a:ext>
                </a:extLst>
              </a:hlinkClick>
            </a:endParaRPr>
          </a:p>
          <a:p>
            <a:pPr marL="914400" lvl="1" indent="-381000" algn="l" rtl="0">
              <a:lnSpc>
                <a:spcPct val="90000"/>
              </a:lnSpc>
              <a:spcBef>
                <a:spcPts val="500"/>
              </a:spcBef>
              <a:spcAft>
                <a:spcPts val="0"/>
              </a:spcAft>
              <a:buSzPts val="2400"/>
              <a:buChar char="•"/>
            </a:pPr>
            <a:r>
              <a:rPr lang="en-US" dirty="0"/>
              <a:t>Financial management system (FMS)</a:t>
            </a:r>
          </a:p>
          <a:p>
            <a:pPr marL="914400" lvl="1" indent="-381000" algn="l" rtl="0">
              <a:lnSpc>
                <a:spcPct val="90000"/>
              </a:lnSpc>
              <a:spcBef>
                <a:spcPts val="500"/>
              </a:spcBef>
              <a:spcAft>
                <a:spcPts val="0"/>
              </a:spcAft>
              <a:buSzPts val="2400"/>
              <a:buChar char="•"/>
            </a:pPr>
            <a:r>
              <a:rPr lang="en-US" dirty="0"/>
              <a:t>Payroll/personnel management system (PPMS)</a:t>
            </a:r>
          </a:p>
          <a:p>
            <a:pPr marL="914400" lvl="1" indent="-381000" algn="l" rtl="0">
              <a:lnSpc>
                <a:spcPct val="90000"/>
              </a:lnSpc>
              <a:spcBef>
                <a:spcPts val="500"/>
              </a:spcBef>
              <a:spcAft>
                <a:spcPts val="0"/>
              </a:spcAft>
              <a:buSzPts val="2400"/>
              <a:buChar char="•"/>
            </a:pPr>
            <a:r>
              <a:rPr lang="en-US" dirty="0"/>
              <a:t>Student Management System (SMS)</a:t>
            </a:r>
          </a:p>
          <a:p>
            <a:pPr marL="457200" lvl="0" indent="-406400" algn="l" rtl="0">
              <a:lnSpc>
                <a:spcPct val="90000"/>
              </a:lnSpc>
              <a:spcBef>
                <a:spcPts val="1000"/>
              </a:spcBef>
              <a:spcAft>
                <a:spcPts val="0"/>
              </a:spcAft>
              <a:buSzPts val="2800"/>
              <a:buChar char="•"/>
            </a:pPr>
            <a:r>
              <a:rPr lang="en-US" sz="2400" dirty="0"/>
              <a:t>Please note, DataExpress will no longer be available as that product relies on the HP-UX platform.</a:t>
            </a:r>
          </a:p>
          <a:p>
            <a:pPr marL="457200" lvl="0" indent="-228600" algn="l" rtl="0">
              <a:lnSpc>
                <a:spcPct val="90000"/>
              </a:lnSpc>
              <a:spcBef>
                <a:spcPts val="1000"/>
              </a:spcBef>
              <a:spcAft>
                <a:spcPts val="0"/>
              </a:spcAft>
              <a:buSzPts val="2800"/>
              <a:buNone/>
            </a:pPr>
            <a:endParaRPr dirty="0"/>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Legacy Transcript</a:t>
            </a:r>
            <a:endParaRPr dirty="0"/>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sz="2000" dirty="0">
                <a:solidFill>
                  <a:schemeClr val="tx1"/>
                </a:solidFill>
              </a:rPr>
              <a:t>The Legacy Transcript application was developed in collaboration with an advisory group of registrars representing the Admissions and Registration Council (ARC) who assisted with business requirements definition and design.</a:t>
            </a:r>
          </a:p>
          <a:p>
            <a:pPr marL="457200" marR="0" lvl="0" indent="-406400" algn="l" rtl="0">
              <a:lnSpc>
                <a:spcPct val="90000"/>
              </a:lnSpc>
              <a:spcBef>
                <a:spcPts val="1000"/>
              </a:spcBef>
              <a:spcAft>
                <a:spcPts val="0"/>
              </a:spcAft>
              <a:buClr>
                <a:srgbClr val="003764"/>
              </a:buClr>
              <a:buSzPts val="2800"/>
              <a:buFont typeface="Arial"/>
              <a:buChar char="•"/>
            </a:pPr>
            <a:r>
              <a:rPr lang="en-US" sz="2000" dirty="0"/>
              <a:t>The application will be a repository of those student transcripts currently stored in the legacy HP-UX system which were not converted into ctcLink during the colleges conversion to PeopleSoft.</a:t>
            </a:r>
          </a:p>
          <a:p>
            <a:pPr marL="457200" marR="0" lvl="0" indent="-406400" algn="l" rtl="0">
              <a:lnSpc>
                <a:spcPct val="90000"/>
              </a:lnSpc>
              <a:spcBef>
                <a:spcPts val="1000"/>
              </a:spcBef>
              <a:spcAft>
                <a:spcPts val="0"/>
              </a:spcAft>
              <a:buClr>
                <a:srgbClr val="003764"/>
              </a:buClr>
              <a:buSzPts val="2800"/>
              <a:buFont typeface="Arial"/>
              <a:buChar char="•"/>
            </a:pPr>
            <a:r>
              <a:rPr lang="en-US" sz="2000" dirty="0"/>
              <a:t>The application is web-based, accessible, and provides the functionality required for college staff to process transcript requests.</a:t>
            </a:r>
          </a:p>
          <a:p>
            <a:pPr marL="457200" marR="0" lvl="0" indent="-406400" algn="l" rtl="0">
              <a:lnSpc>
                <a:spcPct val="90000"/>
              </a:lnSpc>
              <a:spcBef>
                <a:spcPts val="1000"/>
              </a:spcBef>
              <a:spcAft>
                <a:spcPts val="0"/>
              </a:spcAft>
              <a:buClr>
                <a:srgbClr val="003764"/>
              </a:buClr>
              <a:buSzPts val="2800"/>
              <a:buFont typeface="Arial"/>
              <a:buChar char="•"/>
            </a:pPr>
            <a:r>
              <a:rPr lang="en-US" sz="2000" dirty="0"/>
              <a:t>Please note, due to recent security concerns, students will not have login access to this application</a:t>
            </a:r>
            <a:endParaRPr sz="2000"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Agenda</a:t>
            </a:r>
            <a:endParaRPr dirty="0"/>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Okta Dashboard/Verify</a:t>
            </a:r>
          </a:p>
          <a:p>
            <a:pPr marL="457200" lvl="0" indent="-406400" algn="l" rtl="0">
              <a:lnSpc>
                <a:spcPct val="90000"/>
              </a:lnSpc>
              <a:spcBef>
                <a:spcPts val="1000"/>
              </a:spcBef>
              <a:spcAft>
                <a:spcPts val="0"/>
              </a:spcAft>
              <a:buSzPts val="2800"/>
              <a:buChar char="•"/>
            </a:pPr>
            <a:r>
              <a:rPr lang="en-US" dirty="0"/>
              <a:t>Enter Time Page Back Button</a:t>
            </a:r>
            <a:endParaRPr dirty="0"/>
          </a:p>
          <a:p>
            <a:pPr marL="457200" lvl="0" indent="-406400" algn="l" rtl="0">
              <a:lnSpc>
                <a:spcPct val="90000"/>
              </a:lnSpc>
              <a:spcBef>
                <a:spcPts val="1000"/>
              </a:spcBef>
              <a:spcAft>
                <a:spcPts val="0"/>
              </a:spcAft>
              <a:buSzPts val="2800"/>
              <a:buChar char="•"/>
            </a:pPr>
            <a:r>
              <a:rPr lang="en-US" dirty="0">
                <a:solidFill>
                  <a:schemeClr val="dk1"/>
                </a:solidFill>
              </a:rPr>
              <a:t>HCX 23.2 Testing</a:t>
            </a:r>
            <a:endParaRPr dirty="0"/>
          </a:p>
          <a:p>
            <a:pPr marL="457200" lvl="0" indent="-406400" algn="l" rtl="0">
              <a:lnSpc>
                <a:spcPct val="90000"/>
              </a:lnSpc>
              <a:spcBef>
                <a:spcPts val="1000"/>
              </a:spcBef>
              <a:spcAft>
                <a:spcPts val="0"/>
              </a:spcAft>
              <a:buSzPts val="2800"/>
              <a:buChar char="•"/>
            </a:pPr>
            <a:r>
              <a:rPr lang="en-US" dirty="0"/>
              <a:t>LegacyLink and Legacy Transcript</a:t>
            </a:r>
          </a:p>
          <a:p>
            <a:pPr marL="457200" lvl="0" indent="-406400" algn="l" rtl="0">
              <a:lnSpc>
                <a:spcPct val="90000"/>
              </a:lnSpc>
              <a:spcBef>
                <a:spcPts val="1000"/>
              </a:spcBef>
              <a:spcAft>
                <a:spcPts val="0"/>
              </a:spcAft>
              <a:buSzPts val="2800"/>
              <a:buChar char="•"/>
            </a:pPr>
            <a:r>
              <a:rPr lang="en-US" dirty="0"/>
              <a:t>Online Admissions Application Portal (OAAP) </a:t>
            </a:r>
            <a:endParaRPr dirty="0"/>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Legacy Projects Accessibility Testing</a:t>
            </a:r>
            <a:endParaRPr dirty="0"/>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Vicki was asked to test both applications for accessibility. Three tests were performed on each application. They included keyboard-only navigation, screen reader navigation and voice command navigation using Dragon NaturallySpeaking.</a:t>
            </a:r>
            <a:endParaRPr dirty="0"/>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59" y="1306360"/>
            <a:ext cx="8336975" cy="797070"/>
          </a:xfrm>
          <a:prstGeom prst="rect">
            <a:avLst/>
          </a:prstGeom>
          <a:noFill/>
          <a:ln>
            <a:noFill/>
          </a:ln>
        </p:spPr>
        <p:txBody>
          <a:bodyPr spcFirstLastPara="1" wrap="square" lIns="91425" tIns="45700" rIns="91425" bIns="45700" anchor="t" anchorCtr="0">
            <a:noAutofit/>
          </a:bodyPr>
          <a:lstStyle/>
          <a:p>
            <a:pPr marL="50800" lvl="0" algn="l" rtl="0">
              <a:lnSpc>
                <a:spcPct val="90000"/>
              </a:lnSpc>
              <a:spcBef>
                <a:spcPts val="1000"/>
              </a:spcBef>
              <a:spcAft>
                <a:spcPts val="0"/>
              </a:spcAft>
              <a:buSzPts val="2800"/>
            </a:pPr>
            <a:r>
              <a:rPr lang="en-US" dirty="0"/>
              <a:t>Online Admissions Application Portal </a:t>
            </a:r>
          </a:p>
        </p:txBody>
      </p:sp>
      <p:sp>
        <p:nvSpPr>
          <p:cNvPr id="209" name="Google Shape;209;g11f90ef2fa0_0_0"/>
          <p:cNvSpPr txBox="1">
            <a:spLocks noGrp="1"/>
          </p:cNvSpPr>
          <p:nvPr>
            <p:ph type="body" idx="1"/>
          </p:nvPr>
        </p:nvSpPr>
        <p:spPr>
          <a:xfrm>
            <a:off x="536858" y="2005579"/>
            <a:ext cx="8336975" cy="4290445"/>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dirty="0"/>
              <a:t>Mid-July, Vicki received an email from an employee at South Seattle College who is a legally blind JAWS user.  This is a new job for her, and as part of her training, she had to navigate the OAAP platform and was having issues as some of the form fields were missing labels, so she did know what to put on those fields. </a:t>
            </a:r>
          </a:p>
          <a:p>
            <a:pPr marL="50800" indent="0">
              <a:buNone/>
            </a:pPr>
            <a:r>
              <a:rPr lang="en-US" dirty="0"/>
              <a:t>Therefore, Vicki chose to take on this task to run an </a:t>
            </a:r>
            <a:r>
              <a:rPr lang="en-US" kern="100" dirty="0">
                <a:effectLst/>
                <a:latin typeface="+mn-lt"/>
                <a:ea typeface="Calibri" panose="020F0502020204030204" pitchFamily="34" charset="0"/>
                <a:cs typeface="Times New Roman" panose="02020603050405020304" pitchFamily="18" charset="0"/>
              </a:rPr>
              <a:t>accessibility evaluation on </a:t>
            </a:r>
            <a:r>
              <a:rPr lang="en-US" kern="100">
                <a:effectLst/>
                <a:latin typeface="+mn-lt"/>
                <a:ea typeface="Calibri" panose="020F0502020204030204" pitchFamily="34" charset="0"/>
                <a:cs typeface="Times New Roman" panose="02020603050405020304" pitchFamily="18" charset="0"/>
              </a:rPr>
              <a:t>the OAAP. </a:t>
            </a:r>
            <a:r>
              <a:rPr lang="en-US" kern="100" dirty="0">
                <a:effectLst/>
                <a:latin typeface="+mn-lt"/>
                <a:ea typeface="Calibri" panose="020F0502020204030204" pitchFamily="34" charset="0"/>
                <a:cs typeface="Times New Roman" panose="02020603050405020304" pitchFamily="18" charset="0"/>
              </a:rPr>
              <a:t>Currently, there is no deadline.</a:t>
            </a:r>
          </a:p>
          <a:p>
            <a:pPr marL="50800" lvl="0" indent="0" algn="l" rtl="0">
              <a:lnSpc>
                <a:spcPct val="90000"/>
              </a:lnSpc>
              <a:spcBef>
                <a:spcPts val="1000"/>
              </a:spcBef>
              <a:spcAft>
                <a:spcPts val="0"/>
              </a:spcAft>
              <a:buSzPts val="2800"/>
              <a:buNone/>
            </a:pPr>
            <a:endParaRPr dirty="0"/>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21</a:t>
            </a:fld>
            <a:endParaRPr dirty="0"/>
          </a:p>
        </p:txBody>
      </p:sp>
    </p:spTree>
    <p:extLst>
      <p:ext uri="{BB962C8B-B14F-4D97-AF65-F5344CB8AC3E}">
        <p14:creationId xmlns:p14="http://schemas.microsoft.com/office/powerpoint/2010/main" val="1811723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1231b1f2dfc_0_0"/>
          <p:cNvSpPr txBox="1">
            <a:spLocks noGrp="1"/>
          </p:cNvSpPr>
          <p:nvPr>
            <p:ph type="title"/>
          </p:nvPr>
        </p:nvSpPr>
        <p:spPr>
          <a:xfrm>
            <a:off x="536860" y="1373115"/>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Accessibility Testing</a:t>
            </a:r>
            <a:endParaRPr dirty="0"/>
          </a:p>
        </p:txBody>
      </p:sp>
      <p:sp>
        <p:nvSpPr>
          <p:cNvPr id="124" name="Google Shape;124;g1231b1f2dfc_0_0"/>
          <p:cNvSpPr txBox="1">
            <a:spLocks noGrp="1"/>
          </p:cNvSpPr>
          <p:nvPr>
            <p:ph type="body" idx="1"/>
          </p:nvPr>
        </p:nvSpPr>
        <p:spPr>
          <a:xfrm>
            <a:off x="536838" y="1771650"/>
            <a:ext cx="8337000" cy="4949825"/>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15000"/>
              </a:lnSpc>
              <a:spcBef>
                <a:spcPts val="3500"/>
              </a:spcBef>
              <a:spcAft>
                <a:spcPts val="0"/>
              </a:spcAft>
              <a:buNone/>
            </a:pPr>
            <a:r>
              <a:rPr lang="en-US" sz="2000" dirty="0">
                <a:solidFill>
                  <a:srgbClr val="002060"/>
                </a:solidFill>
                <a:latin typeface="+mn-lt"/>
                <a:ea typeface="Verdana" panose="020B0604030504040204" pitchFamily="34" charset="0"/>
              </a:rPr>
              <a:t>Vicki Walton and Josh Giha teamed up to run accessibility testing on the Okta Verify app mid-June 2023.</a:t>
            </a:r>
          </a:p>
          <a:p>
            <a:pPr marL="0" lvl="0" indent="0" algn="l" rtl="0">
              <a:lnSpc>
                <a:spcPct val="115000"/>
              </a:lnSpc>
              <a:spcBef>
                <a:spcPts val="3500"/>
              </a:spcBef>
              <a:spcAft>
                <a:spcPts val="0"/>
              </a:spcAft>
              <a:buNone/>
            </a:pPr>
            <a:r>
              <a:rPr lang="en-US" sz="2000" dirty="0">
                <a:solidFill>
                  <a:srgbClr val="002060"/>
                </a:solidFill>
                <a:latin typeface="+mn-lt"/>
                <a:ea typeface="Verdana" panose="020B0604030504040204" pitchFamily="34" charset="0"/>
              </a:rPr>
              <a:t>Vicki evaluated the MFA sign-in process first by navigating keyboard only on the Okta Dashboard. Then they ran JAWS on Chrome and Firefox in the Okta Dashboard to start the setup and then VoiceOver on an iOS device to test the Okta Verify app.</a:t>
            </a:r>
          </a:p>
          <a:p>
            <a:pPr marL="0" lvl="0" indent="0" algn="l" rtl="0">
              <a:lnSpc>
                <a:spcPct val="115000"/>
              </a:lnSpc>
              <a:spcBef>
                <a:spcPts val="3500"/>
              </a:spcBef>
              <a:spcAft>
                <a:spcPts val="3500"/>
              </a:spcAft>
              <a:buNone/>
            </a:pPr>
            <a:r>
              <a:rPr lang="en-US" sz="2000" dirty="0">
                <a:solidFill>
                  <a:srgbClr val="002060"/>
                </a:solidFill>
                <a:latin typeface="+mn-lt"/>
                <a:ea typeface="Verdana" panose="020B0604030504040204" pitchFamily="34" charset="0"/>
              </a:rPr>
              <a:t>Josh evaluated the MFA sign-in process using NVDA on Chrome and Firefox in the Okta Dashboard to start the setup and then TalkBack on an Android to test the Okta Verify app.</a:t>
            </a:r>
            <a:endParaRPr sz="2000" dirty="0">
              <a:solidFill>
                <a:srgbClr val="002060"/>
              </a:solidFill>
              <a:latin typeface="+mn-lt"/>
              <a:ea typeface="Verdana" panose="020B0604030504040204" pitchFamily="34" charset="0"/>
            </a:endParaRPr>
          </a:p>
        </p:txBody>
      </p:sp>
      <p:sp>
        <p:nvSpPr>
          <p:cNvPr id="125" name="Google Shape;125;g1231b1f2dfc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3</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227195b62eb_0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a:t>
            </a:r>
            <a:endParaRPr dirty="0"/>
          </a:p>
        </p:txBody>
      </p:sp>
      <p:sp>
        <p:nvSpPr>
          <p:cNvPr id="132" name="Google Shape;132;g227195b62eb_0_0"/>
          <p:cNvSpPr txBox="1">
            <a:spLocks noGrp="1"/>
          </p:cNvSpPr>
          <p:nvPr>
            <p:ph type="body" idx="1"/>
          </p:nvPr>
        </p:nvSpPr>
        <p:spPr>
          <a:xfrm>
            <a:off x="536860" y="1728700"/>
            <a:ext cx="8337000" cy="45552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3500"/>
              </a:spcBef>
              <a:spcAft>
                <a:spcPts val="3500"/>
              </a:spcAft>
              <a:buNone/>
            </a:pPr>
            <a:r>
              <a:rPr lang="en-US" sz="2000" dirty="0">
                <a:solidFill>
                  <a:srgbClr val="002060"/>
                </a:solidFill>
                <a:latin typeface="+mn-lt"/>
                <a:ea typeface="Verdana" panose="020B0604030504040204" pitchFamily="34" charset="0"/>
              </a:rPr>
              <a:t>The process starts by going into the Okta Dashboard. Then to Settings and clicking on Okta Verify Set up.  This was done on a desktop so we could test it with JAWS and NVDA in Chrome and Firefox.  </a:t>
            </a:r>
          </a:p>
          <a:p>
            <a:pPr marL="0" lvl="0" indent="0" algn="l" rtl="0">
              <a:lnSpc>
                <a:spcPct val="115000"/>
              </a:lnSpc>
              <a:spcBef>
                <a:spcPts val="3500"/>
              </a:spcBef>
              <a:spcAft>
                <a:spcPts val="3500"/>
              </a:spcAft>
              <a:buNone/>
            </a:pPr>
            <a:endParaRPr sz="1900" dirty="0">
              <a:solidFill>
                <a:srgbClr val="000000"/>
              </a:solidFill>
            </a:endParaRPr>
          </a:p>
        </p:txBody>
      </p:sp>
      <p:sp>
        <p:nvSpPr>
          <p:cNvPr id="133" name="Google Shape;133;g227195b62eb_0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4</a:t>
            </a:fld>
            <a:endParaRPr dirty="0"/>
          </a:p>
        </p:txBody>
      </p:sp>
      <p:pic>
        <p:nvPicPr>
          <p:cNvPr id="2" name="Picture 1" descr="Security Methods showing Password  reset button and Okta Verify Set up  button.">
            <a:extLst>
              <a:ext uri="{FF2B5EF4-FFF2-40B4-BE49-F238E27FC236}">
                <a16:creationId xmlns:a16="http://schemas.microsoft.com/office/drawing/2014/main" id="{0D7DF4F4-2B96-6CC2-2B10-BAA7C5AB1BDD}"/>
              </a:ext>
            </a:extLst>
          </p:cNvPr>
          <p:cNvPicPr>
            <a:picLocks noChangeAspect="1"/>
          </p:cNvPicPr>
          <p:nvPr/>
        </p:nvPicPr>
        <p:blipFill>
          <a:blip r:embed="rId3"/>
          <a:stretch>
            <a:fillRect/>
          </a:stretch>
        </p:blipFill>
        <p:spPr>
          <a:xfrm>
            <a:off x="1800224" y="3356367"/>
            <a:ext cx="6372225" cy="315956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227195b62eb_0_7"/>
          <p:cNvSpPr txBox="1">
            <a:spLocks noGrp="1"/>
          </p:cNvSpPr>
          <p:nvPr>
            <p:ph type="title"/>
          </p:nvPr>
        </p:nvSpPr>
        <p:spPr>
          <a:xfrm>
            <a:off x="536860" y="1436750"/>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a:t>
            </a:r>
            <a:endParaRPr dirty="0"/>
          </a:p>
        </p:txBody>
      </p:sp>
      <p:sp>
        <p:nvSpPr>
          <p:cNvPr id="140" name="Google Shape;140;g227195b62eb_0_7"/>
          <p:cNvSpPr txBox="1">
            <a:spLocks noGrp="1"/>
          </p:cNvSpPr>
          <p:nvPr>
            <p:ph type="body" idx="1"/>
          </p:nvPr>
        </p:nvSpPr>
        <p:spPr>
          <a:xfrm>
            <a:off x="536860" y="1835300"/>
            <a:ext cx="8337000" cy="4555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800"/>
              <a:buNone/>
            </a:pPr>
            <a:endParaRPr sz="2400" dirty="0"/>
          </a:p>
          <a:p>
            <a:pPr marL="0" indent="0">
              <a:buNone/>
            </a:pPr>
            <a:r>
              <a:rPr lang="en-US" sz="2000" kern="100" dirty="0">
                <a:solidFill>
                  <a:srgbClr val="002060"/>
                </a:solidFill>
                <a:effectLst/>
                <a:latin typeface="+mn-lt"/>
                <a:ea typeface="Calibri" panose="020F0502020204030204" pitchFamily="34" charset="0"/>
                <a:cs typeface="Times New Roman" panose="02020603050405020304" pitchFamily="18" charset="0"/>
              </a:rPr>
              <a:t>Once on the Okta Dashboard page, </a:t>
            </a: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1" name="Google Shape;141;g227195b62eb_0_7"/>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5</a:t>
            </a:fld>
            <a:endParaRPr dirty="0"/>
          </a:p>
        </p:txBody>
      </p:sp>
      <p:pic>
        <p:nvPicPr>
          <p:cNvPr id="2" name="Picture 1" descr="The Okta Dashboard with a navigation menu on the left side. My Apps in the middle set at links. A Sort button on the right along with the user's settings dropdown list on the upper right corner.">
            <a:extLst>
              <a:ext uri="{FF2B5EF4-FFF2-40B4-BE49-F238E27FC236}">
                <a16:creationId xmlns:a16="http://schemas.microsoft.com/office/drawing/2014/main" id="{77BDADD9-AD71-B277-5CE2-196AC00CB61C}"/>
              </a:ext>
            </a:extLst>
          </p:cNvPr>
          <p:cNvPicPr>
            <a:picLocks noChangeAspect="1"/>
          </p:cNvPicPr>
          <p:nvPr/>
        </p:nvPicPr>
        <p:blipFill>
          <a:blip r:embed="rId3"/>
          <a:stretch>
            <a:fillRect/>
          </a:stretch>
        </p:blipFill>
        <p:spPr>
          <a:xfrm>
            <a:off x="1104900" y="2799566"/>
            <a:ext cx="6591300" cy="3161148"/>
          </a:xfrm>
          <a:prstGeom prst="rect">
            <a:avLst/>
          </a:prstGeom>
          <a:ln>
            <a:solidFill>
              <a:schemeClr val="accent1"/>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320575" y="1505774"/>
            <a:ext cx="855337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 cont.</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indent="0">
              <a:buNone/>
            </a:pPr>
            <a:r>
              <a:rPr lang="en-US" sz="2000" kern="100" dirty="0">
                <a:effectLst/>
                <a:latin typeface="+mn-lt"/>
                <a:ea typeface="Calibri" panose="020F0502020204030204" pitchFamily="34" charset="0"/>
                <a:cs typeface="Times New Roman" panose="02020603050405020304" pitchFamily="18" charset="0"/>
              </a:rPr>
              <a:t>The focus is </a:t>
            </a:r>
            <a:r>
              <a:rPr lang="en-US" sz="2000" kern="100" dirty="0">
                <a:latin typeface="+mn-lt"/>
                <a:ea typeface="Calibri" panose="020F0502020204030204" pitchFamily="34" charset="0"/>
                <a:cs typeface="Times New Roman" panose="02020603050405020304" pitchFamily="18" charset="0"/>
              </a:rPr>
              <a:t>lost </a:t>
            </a:r>
            <a:r>
              <a:rPr lang="en-US" sz="2000" kern="100" dirty="0">
                <a:effectLst/>
                <a:latin typeface="+mn-lt"/>
                <a:ea typeface="Calibri" panose="020F0502020204030204" pitchFamily="34" charset="0"/>
                <a:cs typeface="Times New Roman" panose="02020603050405020304" pitchFamily="18" charset="0"/>
              </a:rPr>
              <a:t>after it lands on “Privacy” (lower left of the navigation panel)</a:t>
            </a:r>
          </a:p>
          <a:p>
            <a:pPr marL="0" indent="0">
              <a:buNone/>
            </a:pPr>
            <a:endParaRPr lang="en-US" sz="2000" kern="100" dirty="0">
              <a:latin typeface="+mn-lt"/>
              <a:ea typeface="Calibri" panose="020F0502020204030204" pitchFamily="34" charset="0"/>
              <a:cs typeface="Times New Roman" panose="02020603050405020304" pitchFamily="18" charset="0"/>
            </a:endParaRPr>
          </a:p>
          <a:p>
            <a:pPr marL="0" indent="0">
              <a:buNone/>
            </a:pPr>
            <a:endParaRPr lang="en-US" sz="2000" kern="100" dirty="0">
              <a:effectLst/>
              <a:latin typeface="+mn-lt"/>
              <a:ea typeface="Calibri" panose="020F0502020204030204" pitchFamily="34" charset="0"/>
              <a:cs typeface="Times New Roman" panose="02020603050405020304" pitchFamily="18" charset="0"/>
            </a:endParaRPr>
          </a:p>
          <a:p>
            <a:pPr marL="0" indent="0">
              <a:buNone/>
            </a:pPr>
            <a:endParaRPr lang="en-US" sz="2000" kern="100" dirty="0">
              <a:effectLst/>
              <a:latin typeface="+mn-lt"/>
              <a:ea typeface="Calibri" panose="020F0502020204030204" pitchFamily="34" charset="0"/>
              <a:cs typeface="Times New Roman" panose="02020603050405020304" pitchFamily="18" charset="0"/>
            </a:endParaRPr>
          </a:p>
          <a:p>
            <a:pPr marL="0" indent="0">
              <a:buNone/>
            </a:pPr>
            <a:endParaRPr lang="en-US" sz="2000" kern="100" dirty="0">
              <a:latin typeface="+mn-lt"/>
              <a:ea typeface="Calibri" panose="020F0502020204030204" pitchFamily="34" charset="0"/>
              <a:cs typeface="Times New Roman" panose="02020603050405020304" pitchFamily="18" charset="0"/>
            </a:endParaRPr>
          </a:p>
          <a:p>
            <a:pPr marL="0" indent="0">
              <a:buNone/>
            </a:pPr>
            <a:r>
              <a:rPr lang="en-US" sz="2000" kern="100" dirty="0">
                <a:effectLst/>
                <a:latin typeface="+mn-lt"/>
                <a:ea typeface="Calibri" panose="020F0502020204030204" pitchFamily="34" charset="0"/>
                <a:cs typeface="Times New Roman" panose="02020603050405020304" pitchFamily="18" charset="0"/>
              </a:rPr>
              <a:t>After paying attention to this link below, </a:t>
            </a:r>
          </a:p>
          <a:p>
            <a:pPr marL="0" indent="0">
              <a:buNone/>
            </a:pPr>
            <a:endParaRPr lang="en-US" sz="1800" kern="100" dirty="0">
              <a:latin typeface="Verdana" panose="020B0604030504040204" pitchFamily="34" charset="0"/>
              <a:ea typeface="Calibri" panose="020F0502020204030204" pitchFamily="34" charset="0"/>
              <a:cs typeface="Times New Roman" panose="02020603050405020304" pitchFamily="18" charset="0"/>
            </a:endParaRPr>
          </a:p>
          <a:p>
            <a:pPr marL="0" indent="0">
              <a:buNone/>
            </a:pPr>
            <a:endParaRPr lang="en-US" sz="1800" kern="100" dirty="0">
              <a:effectLst/>
              <a:latin typeface="Verdana" panose="020B0604030504040204" pitchFamily="34" charset="0"/>
              <a:ea typeface="Calibri" panose="020F0502020204030204" pitchFamily="34" charset="0"/>
              <a:cs typeface="Times New Roman" panose="02020603050405020304" pitchFamily="18" charset="0"/>
            </a:endParaRPr>
          </a:p>
          <a:p>
            <a:pPr marL="0" indent="0">
              <a:buNone/>
            </a:pPr>
            <a:endParaRPr lang="en-US" sz="1800" kern="100" dirty="0">
              <a:effectLst/>
              <a:latin typeface="Verdana" panose="020B0604030504040204" pitchFamily="34" charset="0"/>
              <a:ea typeface="Calibri" panose="020F0502020204030204" pitchFamily="34" charset="0"/>
              <a:cs typeface="Times New Roman" panose="02020603050405020304" pitchFamily="18" charset="0"/>
            </a:endParaRPr>
          </a:p>
          <a:p>
            <a:pPr marL="0" indent="0">
              <a:buNone/>
            </a:pPr>
            <a:endParaRPr lang="en-US" sz="1800" kern="1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dirty="0"/>
          </a:p>
        </p:txBody>
      </p:sp>
      <p:pic>
        <p:nvPicPr>
          <p:cNvPr id="2" name="Picture 1" descr="Privacy link">
            <a:extLst>
              <a:ext uri="{FF2B5EF4-FFF2-40B4-BE49-F238E27FC236}">
                <a16:creationId xmlns:a16="http://schemas.microsoft.com/office/drawing/2014/main" id="{F8C117F6-2231-B66D-7025-1EF13211637A}"/>
              </a:ext>
            </a:extLst>
          </p:cNvPr>
          <p:cNvPicPr>
            <a:picLocks noChangeAspect="1"/>
          </p:cNvPicPr>
          <p:nvPr/>
        </p:nvPicPr>
        <p:blipFill>
          <a:blip r:embed="rId3"/>
          <a:stretch>
            <a:fillRect/>
          </a:stretch>
        </p:blipFill>
        <p:spPr>
          <a:xfrm>
            <a:off x="2809615" y="2862213"/>
            <a:ext cx="2519363" cy="985838"/>
          </a:xfrm>
          <a:prstGeom prst="rect">
            <a:avLst/>
          </a:prstGeom>
          <a:ln>
            <a:solidFill>
              <a:schemeClr val="accent1"/>
            </a:solidFill>
          </a:ln>
        </p:spPr>
      </p:pic>
      <p:pic>
        <p:nvPicPr>
          <p:cNvPr id="3" name="Picture 2" descr="URL at the lower left of the monitor showing that focus is in the Settings drop-down menu.">
            <a:extLst>
              <a:ext uri="{FF2B5EF4-FFF2-40B4-BE49-F238E27FC236}">
                <a16:creationId xmlns:a16="http://schemas.microsoft.com/office/drawing/2014/main" id="{48C86A91-8632-773D-8123-A57DFECE1A32}"/>
              </a:ext>
            </a:extLst>
          </p:cNvPr>
          <p:cNvPicPr>
            <a:picLocks noChangeAspect="1"/>
          </p:cNvPicPr>
          <p:nvPr/>
        </p:nvPicPr>
        <p:blipFill>
          <a:blip r:embed="rId4"/>
          <a:stretch>
            <a:fillRect/>
          </a:stretch>
        </p:blipFill>
        <p:spPr>
          <a:xfrm>
            <a:off x="1671637" y="4895850"/>
            <a:ext cx="4795320" cy="646876"/>
          </a:xfrm>
          <a:prstGeom prst="rect">
            <a:avLst/>
          </a:prstGeom>
          <a:ln>
            <a:solidFill>
              <a:schemeClr val="accent1"/>
            </a:solid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316002" y="1413287"/>
            <a:ext cx="8557943"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 cont.</a:t>
            </a:r>
            <a:endParaRPr dirty="0"/>
          </a:p>
        </p:txBody>
      </p:sp>
      <p:sp>
        <p:nvSpPr>
          <p:cNvPr id="148" name="Google Shape;148;g227195b62eb_0_14"/>
          <p:cNvSpPr txBox="1">
            <a:spLocks noGrp="1"/>
          </p:cNvSpPr>
          <p:nvPr>
            <p:ph type="body" idx="1"/>
          </p:nvPr>
        </p:nvSpPr>
        <p:spPr>
          <a:xfrm>
            <a:off x="445050" y="2012877"/>
            <a:ext cx="8337000" cy="164472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800"/>
              <a:buNone/>
            </a:pPr>
            <a:endParaRPr sz="2400" dirty="0"/>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dirty="0"/>
          </a:p>
        </p:txBody>
      </p:sp>
      <p:pic>
        <p:nvPicPr>
          <p:cNvPr id="1026" name="Picture 1" descr="ANDI output showing Open account drop-down menu">
            <a:extLst>
              <a:ext uri="{FF2B5EF4-FFF2-40B4-BE49-F238E27FC236}">
                <a16:creationId xmlns:a16="http://schemas.microsoft.com/office/drawing/2014/main" id="{2F4C983D-4024-BB8F-90CB-15EB551AFF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6481" y="4865326"/>
            <a:ext cx="2988201" cy="1395948"/>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6" descr="Drop-down menu opened showing Settings, Preferences, Recent Activity, Sign out.">
            <a:extLst>
              <a:ext uri="{FF2B5EF4-FFF2-40B4-BE49-F238E27FC236}">
                <a16:creationId xmlns:a16="http://schemas.microsoft.com/office/drawing/2014/main" id="{94D8260E-7460-477B-5FCF-797D46AB7E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3925" y="3813349"/>
            <a:ext cx="2038350" cy="2447925"/>
          </a:xfrm>
          <a:prstGeom prst="rect">
            <a:avLst/>
          </a:prstGeom>
          <a:noFill/>
          <a:ln>
            <a:solidFill>
              <a:schemeClr val="bg2"/>
            </a:solidFill>
          </a:ln>
          <a:extLst>
            <a:ext uri="{909E8E84-426E-40DD-AFC4-6F175D3DCCD1}">
              <a14:hiddenFill xmlns:a14="http://schemas.microsoft.com/office/drawing/2010/main">
                <a:solidFill>
                  <a:srgbClr val="FFFFFF"/>
                </a:solidFill>
              </a14:hiddenFill>
            </a:ext>
          </a:extLst>
        </p:spPr>
      </p:pic>
      <p:sp>
        <p:nvSpPr>
          <p:cNvPr id="2" name="Rectangle 4">
            <a:extLst>
              <a:ext uri="{FF2B5EF4-FFF2-40B4-BE49-F238E27FC236}">
                <a16:creationId xmlns:a16="http://schemas.microsoft.com/office/drawing/2014/main" id="{CD3F09EA-CC8F-753A-817F-C7EF379525C0}"/>
              </a:ext>
            </a:extLst>
          </p:cNvPr>
          <p:cNvSpPr>
            <a:spLocks noChangeArrowheads="1"/>
          </p:cNvSpPr>
          <p:nvPr/>
        </p:nvSpPr>
        <p:spPr bwMode="auto">
          <a:xfrm>
            <a:off x="1666875" y="8350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3" name="Rectangle 5">
            <a:extLst>
              <a:ext uri="{FF2B5EF4-FFF2-40B4-BE49-F238E27FC236}">
                <a16:creationId xmlns:a16="http://schemas.microsoft.com/office/drawing/2014/main" id="{62134A2E-1DB9-D17F-3F2B-63DB15F4491B}"/>
              </a:ext>
            </a:extLst>
          </p:cNvPr>
          <p:cNvSpPr>
            <a:spLocks noChangeArrowheads="1"/>
          </p:cNvSpPr>
          <p:nvPr/>
        </p:nvSpPr>
        <p:spPr bwMode="auto">
          <a:xfrm>
            <a:off x="1666875" y="214000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4" name="Rectangle 6">
            <a:extLst>
              <a:ext uri="{FF2B5EF4-FFF2-40B4-BE49-F238E27FC236}">
                <a16:creationId xmlns:a16="http://schemas.microsoft.com/office/drawing/2014/main" id="{AD4E6D1E-A799-E323-5F23-607E439902D8}"/>
              </a:ext>
            </a:extLst>
          </p:cNvPr>
          <p:cNvSpPr>
            <a:spLocks noChangeArrowheads="1"/>
          </p:cNvSpPr>
          <p:nvPr/>
        </p:nvSpPr>
        <p:spPr bwMode="auto">
          <a:xfrm>
            <a:off x="361950" y="216862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Google Shape;148;g227195b62eb_0_14">
            <a:extLst>
              <a:ext uri="{FF2B5EF4-FFF2-40B4-BE49-F238E27FC236}">
                <a16:creationId xmlns:a16="http://schemas.microsoft.com/office/drawing/2014/main" id="{F1E9C382-03E3-2FD0-D2CB-D8E2A6D9DF41}"/>
              </a:ext>
            </a:extLst>
          </p:cNvPr>
          <p:cNvSpPr txBox="1">
            <a:spLocks/>
          </p:cNvSpPr>
          <p:nvPr/>
        </p:nvSpPr>
        <p:spPr>
          <a:xfrm>
            <a:off x="403500" y="1889711"/>
            <a:ext cx="8337000" cy="184576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marL="0" indent="0">
              <a:buFont typeface="Arial"/>
              <a:buNone/>
            </a:pPr>
            <a:r>
              <a:rPr lang="en-US" sz="2000" kern="100" dirty="0">
                <a:latin typeface="+mn-lt"/>
                <a:ea typeface="Calibri" panose="020F0502020204030204" pitchFamily="34" charset="0"/>
                <a:cs typeface="Times New Roman" panose="02020603050405020304" pitchFamily="18" charset="0"/>
              </a:rPr>
              <a:t>Vicki realized the keyboard navigation is going into the “Open account dropdown menu” where “Settings”, “Preferences”, “Recent Activity” and “Sign Out” are located.  Yet, it does not open that dialog box, but it does navigate through it. Once in it, there is no clear clue where the focus is going.</a:t>
            </a:r>
            <a:endParaRPr lang="en-US" sz="1800" kern="100" dirty="0">
              <a:latin typeface="Verdana" panose="020B0604030504040204" pitchFamily="34" charset="0"/>
              <a:ea typeface="Calibri" panose="020F0502020204030204" pitchFamily="34" charset="0"/>
              <a:cs typeface="Times New Roman" panose="02020603050405020304" pitchFamily="18" charset="0"/>
            </a:endParaRPr>
          </a:p>
          <a:p>
            <a:pPr marL="0" indent="0">
              <a:buFont typeface="Arial"/>
              <a:buNone/>
            </a:pPr>
            <a:endParaRPr lang="en-US" sz="1800" kern="100" dirty="0">
              <a:latin typeface="Verdana" panose="020B0604030504040204" pitchFamily="34" charset="0"/>
              <a:ea typeface="Calibri" panose="020F0502020204030204" pitchFamily="34" charset="0"/>
              <a:cs typeface="Times New Roman" panose="02020603050405020304" pitchFamily="18" charset="0"/>
            </a:endParaRPr>
          </a:p>
          <a:p>
            <a:pPr marL="0" indent="0">
              <a:buFont typeface="Arial"/>
              <a:buNone/>
            </a:pPr>
            <a:endParaRPr lang="en-US" sz="1500" dirty="0">
              <a:solidFill>
                <a:schemeClr val="dk1"/>
              </a:solidFill>
            </a:endParaRPr>
          </a:p>
        </p:txBody>
      </p:sp>
      <p:pic>
        <p:nvPicPr>
          <p:cNvPr id="1027" name="Picture 3" descr="Vicki ctcLink Dev">
            <a:extLst>
              <a:ext uri="{FF2B5EF4-FFF2-40B4-BE49-F238E27FC236}">
                <a16:creationId xmlns:a16="http://schemas.microsoft.com/office/drawing/2014/main" id="{AD23EC00-F5CB-E67D-0CAB-AB4CA1CCC3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6668" y="3914839"/>
            <a:ext cx="1647825" cy="847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9786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390525" y="1387576"/>
            <a:ext cx="848342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 cont.</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marR="0" indent="0">
              <a:spcBef>
                <a:spcPts val="600"/>
              </a:spcBef>
              <a:spcAft>
                <a:spcPts val="0"/>
              </a:spcAft>
              <a:buNone/>
            </a:pPr>
            <a:r>
              <a:rPr lang="en-US" sz="2000" b="1" kern="100" dirty="0">
                <a:effectLst/>
                <a:latin typeface="+mn-lt"/>
                <a:ea typeface="Calibri" panose="020F0502020204030204" pitchFamily="34" charset="0"/>
                <a:cs typeface="Times New Roman" panose="02020603050405020304" pitchFamily="18" charset="0"/>
              </a:rPr>
              <a:t>Location: Settings on Okta Dashboard</a:t>
            </a:r>
            <a:endParaRPr lang="en-US" sz="2000" kern="100" dirty="0">
              <a:effectLst/>
              <a:latin typeface="+mn-lt"/>
              <a:ea typeface="Calibri" panose="020F0502020204030204" pitchFamily="34" charset="0"/>
              <a:cs typeface="Times New Roman" panose="02020603050405020304" pitchFamily="18" charset="0"/>
            </a:endParaRPr>
          </a:p>
          <a:p>
            <a:pPr marL="0" marR="0" indent="0">
              <a:spcBef>
                <a:spcPts val="600"/>
              </a:spcBef>
              <a:spcAft>
                <a:spcPts val="0"/>
              </a:spcAft>
              <a:buNone/>
            </a:pPr>
            <a:r>
              <a:rPr lang="en-US" sz="2000" kern="100" dirty="0">
                <a:effectLst/>
                <a:latin typeface="+mn-lt"/>
                <a:ea typeface="Calibri" panose="020F0502020204030204" pitchFamily="34" charset="0"/>
                <a:cs typeface="Times New Roman" panose="02020603050405020304" pitchFamily="18" charset="0"/>
              </a:rPr>
              <a:t>No keyboard access to Edit Profile and all the Security Methods</a:t>
            </a: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dirty="0"/>
          </a:p>
        </p:txBody>
      </p:sp>
      <p:pic>
        <p:nvPicPr>
          <p:cNvPr id="2" name="Picture 1" descr="The Edit Profile button in the upper right is not keyboard accessible.&#10;&#10;Under Security Methods, none of the buttons for Password Reset, Okta Verify Set up, under Phone Set up another and Remove, and Security Question with two remove buttons are keyboard accessible">
            <a:extLst>
              <a:ext uri="{FF2B5EF4-FFF2-40B4-BE49-F238E27FC236}">
                <a16:creationId xmlns:a16="http://schemas.microsoft.com/office/drawing/2014/main" id="{0EAF5EDA-45C2-DC8C-2E45-826BA35366E3}"/>
              </a:ext>
            </a:extLst>
          </p:cNvPr>
          <p:cNvPicPr>
            <a:picLocks noChangeAspect="1"/>
          </p:cNvPicPr>
          <p:nvPr/>
        </p:nvPicPr>
        <p:blipFill>
          <a:blip r:embed="rId3"/>
          <a:stretch>
            <a:fillRect/>
          </a:stretch>
        </p:blipFill>
        <p:spPr>
          <a:xfrm>
            <a:off x="1312609" y="2919425"/>
            <a:ext cx="6218371" cy="3507799"/>
          </a:xfrm>
          <a:prstGeom prst="rect">
            <a:avLst/>
          </a:prstGeom>
          <a:ln>
            <a:solidFill>
              <a:schemeClr val="accent1"/>
            </a:solidFill>
          </a:ln>
        </p:spPr>
      </p:pic>
    </p:spTree>
    <p:extLst>
      <p:ext uri="{BB962C8B-B14F-4D97-AF65-F5344CB8AC3E}">
        <p14:creationId xmlns:p14="http://schemas.microsoft.com/office/powerpoint/2010/main" val="2571270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27195b62eb_0_14"/>
          <p:cNvSpPr txBox="1">
            <a:spLocks noGrp="1"/>
          </p:cNvSpPr>
          <p:nvPr>
            <p:ph type="title"/>
          </p:nvPr>
        </p:nvSpPr>
        <p:spPr>
          <a:xfrm>
            <a:off x="390525" y="1387576"/>
            <a:ext cx="848342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Okta Dashboard and Keyboard only cont.</a:t>
            </a:r>
            <a:endParaRPr dirty="0"/>
          </a:p>
        </p:txBody>
      </p:sp>
      <p:sp>
        <p:nvSpPr>
          <p:cNvPr id="148" name="Google Shape;148;g227195b62eb_0_14"/>
          <p:cNvSpPr txBox="1">
            <a:spLocks noGrp="1"/>
          </p:cNvSpPr>
          <p:nvPr>
            <p:ph type="body" idx="1"/>
          </p:nvPr>
        </p:nvSpPr>
        <p:spPr>
          <a:xfrm>
            <a:off x="486425" y="2035325"/>
            <a:ext cx="8337000" cy="4555200"/>
          </a:xfrm>
          <a:prstGeom prst="rect">
            <a:avLst/>
          </a:prstGeom>
          <a:noFill/>
          <a:ln>
            <a:noFill/>
          </a:ln>
        </p:spPr>
        <p:txBody>
          <a:bodyPr spcFirstLastPara="1" wrap="square" lIns="91425" tIns="45700" rIns="91425" bIns="45700" anchor="t" anchorCtr="0">
            <a:noAutofit/>
          </a:bodyPr>
          <a:lstStyle/>
          <a:p>
            <a:pPr marL="0" marR="0" indent="0">
              <a:spcBef>
                <a:spcPts val="600"/>
              </a:spcBef>
              <a:spcAft>
                <a:spcPts val="0"/>
              </a:spcAft>
              <a:buNone/>
            </a:pPr>
            <a:r>
              <a:rPr lang="en-US" sz="2000" u="sng" kern="100" dirty="0">
                <a:solidFill>
                  <a:srgbClr val="0563C1"/>
                </a:solidFill>
                <a:effectLst/>
                <a:latin typeface="+mn-lt"/>
                <a:ea typeface="Calibri" panose="020F0502020204030204" pitchFamily="34" charset="0"/>
                <a:cs typeface="Times New Roman" panose="02020603050405020304" pitchFamily="18" charset="0"/>
                <a:hlinkClick r:id="rId3"/>
              </a:rPr>
              <a:t>ANDI</a:t>
            </a:r>
            <a:r>
              <a:rPr lang="en-US" sz="2000" kern="100" dirty="0">
                <a:effectLst/>
                <a:latin typeface="+mn-lt"/>
                <a:ea typeface="Calibri" panose="020F0502020204030204" pitchFamily="34" charset="0"/>
                <a:cs typeface="Times New Roman" panose="02020603050405020304" pitchFamily="18" charset="0"/>
              </a:rPr>
              <a:t> tool shows the Edit Profile, and all the Security Methods are not in the tab order.</a:t>
            </a:r>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9" name="Google Shape;149;g227195b62eb_0_14"/>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dirty="0"/>
          </a:p>
        </p:txBody>
      </p:sp>
      <p:pic>
        <p:nvPicPr>
          <p:cNvPr id="3" name="Picture 2" descr="The Edit Profile and all Security Method options do not have numbers on them indicating they are not in the tab order.&#10;&#10;">
            <a:extLst>
              <a:ext uri="{FF2B5EF4-FFF2-40B4-BE49-F238E27FC236}">
                <a16:creationId xmlns:a16="http://schemas.microsoft.com/office/drawing/2014/main" id="{E1B319C6-EAC6-3CCE-8312-917077E19EE5}"/>
              </a:ext>
            </a:extLst>
          </p:cNvPr>
          <p:cNvPicPr>
            <a:picLocks noChangeAspect="1"/>
          </p:cNvPicPr>
          <p:nvPr/>
        </p:nvPicPr>
        <p:blipFill>
          <a:blip r:embed="rId4"/>
          <a:stretch>
            <a:fillRect/>
          </a:stretch>
        </p:blipFill>
        <p:spPr>
          <a:xfrm>
            <a:off x="1039245" y="2930726"/>
            <a:ext cx="7065509" cy="3485198"/>
          </a:xfrm>
          <a:prstGeom prst="rect">
            <a:avLst/>
          </a:prstGeom>
          <a:ln>
            <a:solidFill>
              <a:schemeClr val="accent1"/>
            </a:solidFill>
          </a:ln>
        </p:spPr>
      </p:pic>
    </p:spTree>
    <p:extLst>
      <p:ext uri="{BB962C8B-B14F-4D97-AF65-F5344CB8AC3E}">
        <p14:creationId xmlns:p14="http://schemas.microsoft.com/office/powerpoint/2010/main" val="1181154285"/>
      </p:ext>
    </p:extLst>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1182</Words>
  <Application>Microsoft Office PowerPoint</Application>
  <PresentationFormat>On-screen Show (4:3)</PresentationFormat>
  <Paragraphs>128</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Verdana</vt:lpstr>
      <vt:lpstr>Office Theme</vt:lpstr>
      <vt:lpstr>Accessibility Testing Projects</vt:lpstr>
      <vt:lpstr>Agenda</vt:lpstr>
      <vt:lpstr>Okta Accessibility Testing</vt:lpstr>
      <vt:lpstr>Okta Dashboard</vt:lpstr>
      <vt:lpstr>Okta Dashboard and Keyboard only</vt:lpstr>
      <vt:lpstr>Okta Dashboard and Keyboard only cont.</vt:lpstr>
      <vt:lpstr>Okta Dashboard and Keyboard only cont.</vt:lpstr>
      <vt:lpstr>Okta Dashboard and Keyboard only cont.</vt:lpstr>
      <vt:lpstr>Okta Dashboard and Keyboard only cont.</vt:lpstr>
      <vt:lpstr>Okta Dashboard and Keyboard only cont.</vt:lpstr>
      <vt:lpstr>Okta with JAWS</vt:lpstr>
      <vt:lpstr>OKTA Buttons</vt:lpstr>
      <vt:lpstr>Okta Verify with TalkBack and VoiceOver</vt:lpstr>
      <vt:lpstr>Final Words on Okta</vt:lpstr>
      <vt:lpstr>Enter Time Page</vt:lpstr>
      <vt:lpstr>HCX 23.2 Upgrade Testing</vt:lpstr>
      <vt:lpstr>LegacyLink and Legacy Transcript</vt:lpstr>
      <vt:lpstr>LegacyLink</vt:lpstr>
      <vt:lpstr>Legacy Transcript</vt:lpstr>
      <vt:lpstr>Legacy Projects Accessibility Testing</vt:lpstr>
      <vt:lpstr>Online Admissions Application Portal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Accessilbity Testing Projects</dc:title>
  <dc:creator>vwalton@sbctc.edu</dc:creator>
  <cp:lastModifiedBy>Vicki Walton</cp:lastModifiedBy>
  <cp:revision>120</cp:revision>
  <dcterms:created xsi:type="dcterms:W3CDTF">2018-05-14T23:14:43Z</dcterms:created>
  <dcterms:modified xsi:type="dcterms:W3CDTF">2023-09-08T18:50:32Z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