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97" r:id="rId3"/>
    <p:sldId id="307" r:id="rId4"/>
    <p:sldId id="293" r:id="rId5"/>
    <p:sldId id="294" r:id="rId6"/>
    <p:sldId id="292" r:id="rId7"/>
    <p:sldId id="298" r:id="rId8"/>
    <p:sldId id="299" r:id="rId9"/>
    <p:sldId id="300" r:id="rId10"/>
    <p:sldId id="301" r:id="rId11"/>
    <p:sldId id="302" r:id="rId12"/>
    <p:sldId id="304" r:id="rId13"/>
    <p:sldId id="258" r:id="rId14"/>
    <p:sldId id="270" r:id="rId15"/>
    <p:sldId id="263" r:id="rId16"/>
    <p:sldId id="267" r:id="rId17"/>
    <p:sldId id="276" r:id="rId18"/>
    <p:sldId id="295" r:id="rId19"/>
    <p:sldId id="296" r:id="rId20"/>
    <p:sldId id="278" r:id="rId21"/>
    <p:sldId id="291" r:id="rId22"/>
    <p:sldId id="305" r:id="rId23"/>
    <p:sldId id="308" r:id="rId24"/>
    <p:sldId id="30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8"/>
    <p:restoredTop sz="97733"/>
  </p:normalViewPr>
  <p:slideViewPr>
    <p:cSldViewPr snapToGrid="0" snapToObjects="1">
      <p:cViewPr>
        <p:scale>
          <a:sx n="175" d="100"/>
          <a:sy n="175" d="100"/>
        </p:scale>
        <p:origin x="296" y="9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8592F-6EB6-4438-9425-FCDBAD3195C4}" type="datetimeFigureOut">
              <a:rPr lang="fr-CA" smtClean="0"/>
              <a:t>2022-11-12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E1AA8-E817-4776-92AB-CEF88F7750B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67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41166e465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41166e465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81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26491-EBAF-184B-9AB3-228CE162F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6C6403-BA65-1B4A-9740-5B427B06F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8D846-C9CA-234E-846B-B7DC911A4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35D79-A76A-0D4A-B61C-DC446CD7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68FD1-FADC-AD4B-84C5-451D14480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6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6A15-9D46-5D4B-91FF-2BB1F67C1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4EC75-F281-7347-ADC5-E8192BA73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E4B5D-5270-454B-8BE0-1EA4679C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40EEC-06C9-6A42-9C56-01C8E61A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5BD5A-3C9E-C94C-BC88-14781FDD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4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45212-0048-B147-B12A-82661F6E2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0878F-F36F-C24A-BF98-68930B1C5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BA6A1-C77F-6944-A5C3-387C80CF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7483A-C05F-C74E-B735-8E5267CE7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9B98B-31E8-A343-BEE1-993A0C88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29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656751" y="1680379"/>
            <a:ext cx="5664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517200" y="610700"/>
            <a:ext cx="11157600" cy="9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517200" y="1986432"/>
            <a:ext cx="11157600" cy="410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898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E3BE2-34E4-6C4F-8538-6BCFCAB8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F3BA8-8372-AE42-AFC1-F3B72800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DF1DE-4C6F-D043-84A4-24BEF500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782FA-744D-3846-A313-41A1A77AB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7E554-D9CD-6243-A022-EAC39E02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6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816B-55A7-9D4C-9EA9-36E29651C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1E5BC-3393-4442-BB2E-341934E6D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05FAD-5884-9B44-939C-FD3DA958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A5D78-AE48-4D40-BF1C-D20D55611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25728-E74C-0A4C-A159-1C0F3C48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0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CC17-BE2F-E84D-9CE0-576E7CD4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E02B0-3E05-254E-9F8B-FC6FCF7814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DCBFC-8240-9749-A6B6-E967AFBBB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D18C7-3587-9242-B79E-46EC968B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BFF24-7C51-2445-BB2B-441F70A2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6D168-BEF7-E14F-97AE-08216D81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9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2C43-5A76-8843-A220-D22CFA8B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BE3AB-BFF9-EA40-8A15-C22F564C6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5C918-CE49-294B-A670-864B9059A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4939-7062-4B46-8572-6B2493E6F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AE115E-0BF6-7A4F-AF20-C49F03AC1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19C48-0D6B-B14C-B499-E12FC565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7D78F-7998-5941-8B2E-214DCA1C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F416E-E7A1-2B43-A049-2BB2ABABE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3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3010-28D6-2549-95E9-46512F452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6E7C1-2902-0444-B83E-E753D33D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4FCA2-FCB9-284E-A02B-D4CF2D81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96A486-A7EC-3C43-AB76-62068B06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3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F7D8A-0138-9644-848E-9F46569C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959985-AB47-9247-BF44-752B091A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B4794-1892-9F4C-9D51-8E6177A5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7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9FBD9-B3CA-CF41-9DCB-54C517F4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8998B-EAFA-F444-A76B-44F1FED21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69312-1A47-C546-91F5-49A1C6D7E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44E80-C901-6C49-B7C2-1D0740B3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65DDB-7598-394A-984B-FC4ADC7A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9A7CF-9BE7-8340-9099-AAEBCF1B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DCCB2-C18A-354F-9668-2A90DF57F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BA3CEB-757D-E646-B072-14FB3DB84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1A833-6063-AE4F-B326-D301A1B2C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02EB2-1186-4441-8CDE-49CE8313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866AD-7E3E-2C4D-A81F-8DB54505F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70C46-86E3-0C4A-ABD6-29E9593D1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5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AB4063-ECE7-454E-AD44-29CAA1D7E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30443-889F-8E49-AFA5-72FFC8157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00494-1BB3-FB4C-83AB-32C590D58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F4FBE-6CA9-A843-91C2-E2451237531C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76A77-8AEF-044B-9C37-1551F9DE3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E6F10-0DC2-3F41-8524-060AD4D79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9203-AB13-0645-9293-DF9B0E9AB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pix.com/#pricing" TargetMode="External"/><Relationship Id="rId7" Type="http://schemas.openxmlformats.org/officeDocument/2006/relationships/image" Target="../media/image12.jpg"/><Relationship Id="rId2" Type="http://schemas.openxmlformats.org/officeDocument/2006/relationships/hyperlink" Target="https://www.texthelp.com/pricing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hyperlink" Target="http://www.inftyreader.org/bu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isy.org/activities/software/wordtoepub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daisy.org/activities/software/wordtoepub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s.is.ed.ac.uk/skills/documents/3722/3722-2014.pdf" TargetMode="External"/><Relationship Id="rId2" Type="http://schemas.openxmlformats.org/officeDocument/2006/relationships/hyperlink" Target="https://ccconlineed.instructure.com/courses/69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texify.kirelabs.org/classify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is.com/en/mathtype/" TargetMode="External"/><Relationship Id="rId2" Type="http://schemas.openxmlformats.org/officeDocument/2006/relationships/hyperlink" Target="https://mathpix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rlab.org/software/thorium-reader/" TargetMode="External"/><Relationship Id="rId5" Type="http://schemas.openxmlformats.org/officeDocument/2006/relationships/hyperlink" Target="https://daisy.org/activities/software/wordtoepub/" TargetMode="External"/><Relationship Id="rId4" Type="http://schemas.openxmlformats.org/officeDocument/2006/relationships/hyperlink" Target="https://www.cwu.edu/central-access/reader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D1F39-5630-F04F-92E3-AB337CE83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1940"/>
          </a:xfrm>
        </p:spPr>
        <p:txBody>
          <a:bodyPr>
            <a:normAutofit fontScale="90000"/>
          </a:bodyPr>
          <a:lstStyle/>
          <a:p>
            <a:r>
              <a:rPr lang="en-US" dirty="0"/>
              <a:t>The Accessible Math Roadmap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4A18E-B540-D94E-9CA7-C5B931A68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Darrin Evans</a:t>
            </a:r>
          </a:p>
          <a:p>
            <a:r>
              <a:rPr lang="en-US" dirty="0"/>
              <a:t>VLC PC Center Director</a:t>
            </a:r>
          </a:p>
          <a:p>
            <a:r>
              <a:rPr lang="en-US" dirty="0"/>
              <a:t>daevans3@waketech.edu</a:t>
            </a:r>
          </a:p>
        </p:txBody>
      </p:sp>
    </p:spTree>
    <p:extLst>
      <p:ext uri="{BB962C8B-B14F-4D97-AF65-F5344CB8AC3E}">
        <p14:creationId xmlns:p14="http://schemas.microsoft.com/office/powerpoint/2010/main" val="196926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33E75-9436-456A-9000-0A91FAE4E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Thorium Reader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8DD86-B11D-4C75-9061-C116DE0AAE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i="0">
                <a:solidFill>
                  <a:srgbClr val="2D3B45"/>
                </a:solidFill>
                <a:effectLst/>
                <a:latin typeface="Lato Extended"/>
              </a:rPr>
              <a:t>Thorium Reader is an accessible EPUB reader that can interact with math content using the WordToEPUB toolbar.</a:t>
            </a:r>
            <a:endParaRPr lang="fr-CA"/>
          </a:p>
        </p:txBody>
      </p:sp>
      <p:pic>
        <p:nvPicPr>
          <p:cNvPr id="6" name="Content Placeholder 5" descr="Decorative&#10;">
            <a:extLst>
              <a:ext uri="{FF2B5EF4-FFF2-40B4-BE49-F238E27FC236}">
                <a16:creationId xmlns:a16="http://schemas.microsoft.com/office/drawing/2014/main" id="{2C641B51-DD5C-4097-961D-357CD9ABB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92710" y="1825625"/>
            <a:ext cx="2540579" cy="2540579"/>
          </a:xfrm>
        </p:spPr>
      </p:pic>
    </p:spTree>
    <p:extLst>
      <p:ext uri="{BB962C8B-B14F-4D97-AF65-F5344CB8AC3E}">
        <p14:creationId xmlns:p14="http://schemas.microsoft.com/office/powerpoint/2010/main" val="1188770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A0A06-2791-499A-8BD0-05E730CB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WordToEPUB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99A8F-A3A5-4A26-8056-27F9FE2C33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i="0">
                <a:solidFill>
                  <a:srgbClr val="2D3B45"/>
                </a:solidFill>
                <a:effectLst/>
                <a:latin typeface="Lato Extended"/>
              </a:rPr>
              <a:t> </a:t>
            </a:r>
            <a:r>
              <a:rPr lang="en-US" u="sng">
                <a:latin typeface="Lato Extended"/>
              </a:rPr>
              <a:t>WordToEPUB</a:t>
            </a:r>
            <a:r>
              <a:rPr lang="en-US" b="0" i="0">
                <a:solidFill>
                  <a:srgbClr val="2D3B45"/>
                </a:solidFill>
                <a:effectLst/>
                <a:latin typeface="Lato Extended"/>
              </a:rPr>
              <a:t>, is a free software tool that lets  you  convert structured accessible Word documents to the latest EPUB 3 format. EPUB is a format for reading publications on laptops, tablets, and smartphones, and it includes features such as rich navigation and great accessibility.</a:t>
            </a:r>
            <a:endParaRPr lang="fr-CA"/>
          </a:p>
        </p:txBody>
      </p:sp>
      <p:pic>
        <p:nvPicPr>
          <p:cNvPr id="6" name="Content Placeholder 5" descr="decorative&#10;">
            <a:extLst>
              <a:ext uri="{FF2B5EF4-FFF2-40B4-BE49-F238E27FC236}">
                <a16:creationId xmlns:a16="http://schemas.microsoft.com/office/drawing/2014/main" id="{54E104A6-9C42-45AD-B7FB-512F1A8D7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1880394"/>
            <a:ext cx="5005095" cy="1548606"/>
          </a:xfrm>
        </p:spPr>
      </p:pic>
    </p:spTree>
    <p:extLst>
      <p:ext uri="{BB962C8B-B14F-4D97-AF65-F5344CB8AC3E}">
        <p14:creationId xmlns:p14="http://schemas.microsoft.com/office/powerpoint/2010/main" val="3360545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59546-391E-4EA5-907B-50D2C3BA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 Access Reader [CAR]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AC59E-A243-401D-B4BB-3D07D60A30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i="0">
                <a:solidFill>
                  <a:srgbClr val="2D3B45"/>
                </a:solidFill>
                <a:effectLst/>
                <a:latin typeface="Lato Extended"/>
              </a:rPr>
              <a:t> CAR is a free, open-source, text-to-speech application designed specifically for students with print disabilities. CAR reads Word docs and pasted text using the voice installed on your computer. </a:t>
            </a:r>
            <a:endParaRPr lang="fr-CA"/>
          </a:p>
        </p:txBody>
      </p:sp>
      <p:pic>
        <p:nvPicPr>
          <p:cNvPr id="6" name="Content Placeholder 5" descr="decorative&#10;">
            <a:extLst>
              <a:ext uri="{FF2B5EF4-FFF2-40B4-BE49-F238E27FC236}">
                <a16:creationId xmlns:a16="http://schemas.microsoft.com/office/drawing/2014/main" id="{3AD90710-E7D6-42A7-BBA2-ED257608F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87331" y="1825625"/>
            <a:ext cx="3247231" cy="3247231"/>
          </a:xfrm>
        </p:spPr>
      </p:pic>
    </p:spTree>
    <p:extLst>
      <p:ext uri="{BB962C8B-B14F-4D97-AF65-F5344CB8AC3E}">
        <p14:creationId xmlns:p14="http://schemas.microsoft.com/office/powerpoint/2010/main" val="2701587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AFFC5-E822-8E4C-B450-7037769A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Our Road Map Contains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6444-CD16-134B-807D-68105724DE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Workflows</a:t>
            </a:r>
          </a:p>
          <a:p>
            <a:r>
              <a:rPr lang="en-US" dirty="0"/>
              <a:t>Optical Character Recognition (OCR)</a:t>
            </a:r>
          </a:p>
          <a:p>
            <a:r>
              <a:rPr lang="en-US" dirty="0" err="1"/>
              <a:t>LaTex</a:t>
            </a:r>
            <a:endParaRPr lang="en-US" dirty="0"/>
          </a:p>
          <a:p>
            <a:r>
              <a:rPr lang="en-US" dirty="0"/>
              <a:t>Math Editing Software</a:t>
            </a:r>
          </a:p>
          <a:p>
            <a:r>
              <a:rPr lang="en-US" dirty="0" err="1"/>
              <a:t>WordToEPUB</a:t>
            </a:r>
            <a:endParaRPr lang="en-US" dirty="0"/>
          </a:p>
          <a:p>
            <a:r>
              <a:rPr lang="en-US" dirty="0"/>
              <a:t>LMS math authoring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Content Placeholder 8" descr="decorative&#10;">
            <a:extLst>
              <a:ext uri="{FF2B5EF4-FFF2-40B4-BE49-F238E27FC236}">
                <a16:creationId xmlns:a16="http://schemas.microsoft.com/office/drawing/2014/main" id="{A90DF273-B230-4CF4-A462-5901F5C8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07602" y="1825625"/>
            <a:ext cx="4910795" cy="4351338"/>
          </a:xfrm>
        </p:spPr>
      </p:pic>
    </p:spTree>
    <p:extLst>
      <p:ext uri="{BB962C8B-B14F-4D97-AF65-F5344CB8AC3E}">
        <p14:creationId xmlns:p14="http://schemas.microsoft.com/office/powerpoint/2010/main" val="3914912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8E208-7A04-404D-AB36-3594100F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Accessible Math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22039-363B-4663-A009-49AD2091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82218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Determine your preferred authoring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the math authoring tool</a:t>
            </a:r>
          </a:p>
          <a:p>
            <a:pPr lvl="1"/>
            <a:r>
              <a:rPr lang="en-US" i="1" dirty="0"/>
              <a:t>LaTeX</a:t>
            </a:r>
          </a:p>
          <a:p>
            <a:pPr lvl="1"/>
            <a:r>
              <a:rPr lang="en-US" i="1" dirty="0"/>
              <a:t>math editor</a:t>
            </a:r>
          </a:p>
          <a:p>
            <a:pPr lvl="1"/>
            <a:r>
              <a:rPr lang="en-US" i="1" dirty="0"/>
              <a:t>copy math code from a math OCR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Convert to HTML or Save as Course Page in LMS</a:t>
            </a:r>
          </a:p>
        </p:txBody>
      </p:sp>
      <p:pic>
        <p:nvPicPr>
          <p:cNvPr id="5" name="Picture 4" descr="Workflow diagram.">
            <a:extLst>
              <a:ext uri="{FF2B5EF4-FFF2-40B4-BE49-F238E27FC236}">
                <a16:creationId xmlns:a16="http://schemas.microsoft.com/office/drawing/2014/main" id="{3D998A9F-B98C-4681-B1D8-7093FB598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476" y="1825625"/>
            <a:ext cx="3050988" cy="305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6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1686-AA1D-498D-9685-8DCE4045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401"/>
            <a:ext cx="10515600" cy="1325563"/>
          </a:xfrm>
        </p:spPr>
        <p:txBody>
          <a:bodyPr/>
          <a:lstStyle/>
          <a:p>
            <a:r>
              <a:rPr lang="en-US" dirty="0"/>
              <a:t>What is Math OCR?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6EC90-1F30-4993-976A-87C92F706C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EquatIO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integrates with MS 365 and Google</a:t>
            </a:r>
          </a:p>
          <a:p>
            <a:pPr lvl="1"/>
            <a:r>
              <a:rPr lang="en-US" dirty="0"/>
              <a:t>free for educators</a:t>
            </a:r>
          </a:p>
          <a:p>
            <a:pPr lvl="1"/>
            <a:r>
              <a:rPr lang="en-US" dirty="0"/>
              <a:t>robust literacy support for students</a:t>
            </a:r>
          </a:p>
          <a:p>
            <a:pPr lvl="1"/>
            <a:r>
              <a:rPr lang="en-US" dirty="0"/>
              <a:t>best for campus-wide accessibility implementation</a:t>
            </a:r>
          </a:p>
          <a:p>
            <a:r>
              <a:rPr lang="en-US" dirty="0">
                <a:hlinkClick r:id="rId3"/>
              </a:rPr>
              <a:t>MathPix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License tiers offer differing number of snips per month</a:t>
            </a:r>
          </a:p>
          <a:p>
            <a:pPr lvl="1"/>
            <a:r>
              <a:rPr lang="en-US" dirty="0"/>
              <a:t>copy and paste math as </a:t>
            </a:r>
            <a:r>
              <a:rPr lang="en-US" dirty="0" err="1"/>
              <a:t>OfficeMath</a:t>
            </a:r>
            <a:r>
              <a:rPr lang="en-US" dirty="0"/>
              <a:t> or MathType into MS Word document</a:t>
            </a:r>
          </a:p>
          <a:p>
            <a:pPr lvl="1"/>
            <a:r>
              <a:rPr lang="en-US" dirty="0"/>
              <a:t>OCR API allows for batch processing and conversion of PDFs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246F94-4DBC-46BB-B49C-4FFEAC03A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>
                <a:hlinkClick r:id="rId4"/>
              </a:rPr>
              <a:t>Infty Reader</a:t>
            </a:r>
            <a:endParaRPr lang="en-US"/>
          </a:p>
          <a:p>
            <a:pPr lvl="1"/>
            <a:r>
              <a:rPr lang="en-US"/>
              <a:t>$220 for a perpetual license; $45 for a yearly license (per seat)</a:t>
            </a:r>
          </a:p>
          <a:p>
            <a:pPr lvl="1"/>
            <a:r>
              <a:rPr lang="en-US"/>
              <a:t>performs OCR on an entire PDF</a:t>
            </a:r>
          </a:p>
          <a:p>
            <a:pPr lvl="1"/>
            <a:r>
              <a:rPr lang="en-US"/>
              <a:t>best option for alternative media production houses</a:t>
            </a:r>
          </a:p>
        </p:txBody>
      </p:sp>
      <p:pic>
        <p:nvPicPr>
          <p:cNvPr id="7" name="Picture 6" descr="EquatIO logo.">
            <a:extLst>
              <a:ext uri="{FF2B5EF4-FFF2-40B4-BE49-F238E27FC236}">
                <a16:creationId xmlns:a16="http://schemas.microsoft.com/office/drawing/2014/main" id="{BFCD1D79-CD94-4F0A-8FAE-88FB269015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822" y="1622260"/>
            <a:ext cx="555389" cy="551050"/>
          </a:xfrm>
          <a:prstGeom prst="rect">
            <a:avLst/>
          </a:prstGeom>
        </p:spPr>
      </p:pic>
      <p:pic>
        <p:nvPicPr>
          <p:cNvPr id="9" name="Picture 8" descr="MathPix logo.">
            <a:extLst>
              <a:ext uri="{FF2B5EF4-FFF2-40B4-BE49-F238E27FC236}">
                <a16:creationId xmlns:a16="http://schemas.microsoft.com/office/drawing/2014/main" id="{8A1DBC93-F20F-4492-AAC0-95489FB2B2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822" y="3779099"/>
            <a:ext cx="467982" cy="409484"/>
          </a:xfrm>
          <a:prstGeom prst="rect">
            <a:avLst/>
          </a:prstGeom>
        </p:spPr>
      </p:pic>
      <p:pic>
        <p:nvPicPr>
          <p:cNvPr id="11" name="Picture 10" descr="Infty logo.">
            <a:extLst>
              <a:ext uri="{FF2B5EF4-FFF2-40B4-BE49-F238E27FC236}">
                <a16:creationId xmlns:a16="http://schemas.microsoft.com/office/drawing/2014/main" id="{C7CA985E-83C4-40EF-9340-E5AEEB6F9C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822" y="1600481"/>
            <a:ext cx="601001" cy="57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4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F68E-D5F3-4CC6-B0EC-CF9619836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LaTeX?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991D8-90F9-4930-AE9F-31B1B432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LaTeX</a:t>
            </a:r>
            <a:r>
              <a:rPr lang="en-US" dirty="0"/>
              <a:t> is a typesetting system used by many STEM professionals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$\</a:t>
            </a:r>
            <a:r>
              <a:rPr lang="en-US" dirty="0" err="1"/>
              <a:t>frac</a:t>
            </a:r>
            <a:r>
              <a:rPr lang="en-US" dirty="0"/>
              <a:t>{3^3}{3}$ =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$$\sqrt{\</a:t>
            </a:r>
            <a:r>
              <a:rPr lang="en-US" dirty="0" err="1"/>
              <a:t>frac</a:t>
            </a:r>
            <a:r>
              <a:rPr lang="en-US" dirty="0"/>
              <a:t>{a}{b}}$$ = </a:t>
            </a:r>
          </a:p>
        </p:txBody>
      </p:sp>
      <p:graphicFrame>
        <p:nvGraphicFramePr>
          <p:cNvPr id="4" name="Object 3" descr="s cubed over 3">
            <a:extLst>
              <a:ext uri="{FF2B5EF4-FFF2-40B4-BE49-F238E27FC236}">
                <a16:creationId xmlns:a16="http://schemas.microsoft.com/office/drawing/2014/main" id="{FFAA3C47-048A-4070-9A61-6559F43AFB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6120" y="3429000"/>
          <a:ext cx="413163" cy="852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040" imgH="419040" progId="Equation.DSMT4">
                  <p:embed/>
                </p:oleObj>
              </mc:Choice>
              <mc:Fallback>
                <p:oleObj name="Equation" r:id="rId2" imgW="203040" imgH="419040" progId="Equation.DSMT4">
                  <p:embed/>
                  <p:pic>
                    <p:nvPicPr>
                      <p:cNvPr id="4" name="Object 3" descr="s cubed over 3">
                        <a:extLst>
                          <a:ext uri="{FF2B5EF4-FFF2-40B4-BE49-F238E27FC236}">
                            <a16:creationId xmlns:a16="http://schemas.microsoft.com/office/drawing/2014/main" id="{FFAA3C47-048A-4070-9A61-6559F43AFB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56120" y="3429000"/>
                        <a:ext cx="413163" cy="8521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 descr="the square root of a over b">
            <a:extLst>
              <a:ext uri="{FF2B5EF4-FFF2-40B4-BE49-F238E27FC236}">
                <a16:creationId xmlns:a16="http://schemas.microsoft.com/office/drawing/2014/main" id="{B67279DA-A9A4-4010-97F1-75FFE91981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05256" y="4616184"/>
          <a:ext cx="528040" cy="880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6400" imgH="444240" progId="Equation.DSMT4">
                  <p:embed/>
                </p:oleObj>
              </mc:Choice>
              <mc:Fallback>
                <p:oleObj name="Equation" r:id="rId4" imgW="266400" imgH="444240" progId="Equation.DSMT4">
                  <p:embed/>
                  <p:pic>
                    <p:nvPicPr>
                      <p:cNvPr id="5" name="Object 4" descr="the square root of a over b">
                        <a:extLst>
                          <a:ext uri="{FF2B5EF4-FFF2-40B4-BE49-F238E27FC236}">
                            <a16:creationId xmlns:a16="http://schemas.microsoft.com/office/drawing/2014/main" id="{B67279DA-A9A4-4010-97F1-75FFE91981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05256" y="4616184"/>
                        <a:ext cx="528040" cy="880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955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89B8-F02A-47FF-8A9D-FE9778E59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MathType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C0281-B0B3-47F1-B937-D97DBA02FC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Convert .</a:t>
            </a:r>
            <a:r>
              <a:rPr lang="en-US" dirty="0" err="1"/>
              <a:t>docx</a:t>
            </a:r>
            <a:r>
              <a:rPr lang="en-US" dirty="0"/>
              <a:t> file using </a:t>
            </a:r>
            <a:r>
              <a:rPr lang="en-US" dirty="0" err="1"/>
              <a:t>MathType’s</a:t>
            </a:r>
            <a:r>
              <a:rPr lang="en-US" dirty="0"/>
              <a:t> MS Word add-in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 Publish to </a:t>
            </a:r>
            <a:r>
              <a:rPr lang="en-US" dirty="0" err="1"/>
              <a:t>MathPage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Enter a title for the HTML file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Enter the path where the file will be outputted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 </a:t>
            </a:r>
            <a:r>
              <a:rPr lang="en-US" dirty="0" err="1"/>
              <a:t>HTML+MathJax</a:t>
            </a:r>
            <a:endParaRPr lang="en-US" dirty="0"/>
          </a:p>
        </p:txBody>
      </p:sp>
      <p:pic>
        <p:nvPicPr>
          <p:cNvPr id="7" name="Content Placeholder 6" descr="Publish as MathPage - enter title and path to file. Use MathML using - HTML + MathJax.">
            <a:extLst>
              <a:ext uri="{FF2B5EF4-FFF2-40B4-BE49-F238E27FC236}">
                <a16:creationId xmlns:a16="http://schemas.microsoft.com/office/drawing/2014/main" id="{ACE793C2-39F0-4518-B188-93207D06801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280" y="2576354"/>
            <a:ext cx="3901440" cy="2849880"/>
          </a:xfrm>
        </p:spPr>
      </p:pic>
      <p:pic>
        <p:nvPicPr>
          <p:cNvPr id="9" name="Picture 8" descr="MathType logo.">
            <a:extLst>
              <a:ext uri="{FF2B5EF4-FFF2-40B4-BE49-F238E27FC236}">
                <a16:creationId xmlns:a16="http://schemas.microsoft.com/office/drawing/2014/main" id="{DD7CDAC1-53FC-4884-A7E6-13C59C31AA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064" y="102790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35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/>
              <a:t>What is WordToEPUB?</a:t>
            </a:r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/>
              <a:t> Word to EPUB is a free tool from the daisy consortium that can be used to create EPUBs from an accessible Word document with just a few clicks. To download the free</a:t>
            </a:r>
            <a:r>
              <a:rPr lang="en" u="sng">
                <a:solidFill>
                  <a:schemeClr val="hlink"/>
                </a:solidFill>
                <a:hlinkClick r:id="rId3"/>
              </a:rPr>
              <a:t> Word to EPUB tool visit the DAISY website</a:t>
            </a:r>
            <a:r>
              <a:rPr lang="en"/>
              <a:t>. (PC only)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53169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7D79-C97C-9342-B269-76206579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WordToEPUB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73B0F-5DBE-2543-BE93-1FC2AE07BD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It is quick and easy to create EPUB’s with this free plugin.</a:t>
            </a:r>
          </a:p>
          <a:p>
            <a:pPr marL="514350" lvl="0" indent="-514350">
              <a:spcBef>
                <a:spcPts val="0"/>
              </a:spcBef>
              <a:buClr>
                <a:schemeClr val="dk1"/>
              </a:buClr>
              <a:buSzPts val="2800"/>
              <a:buFont typeface="Arial Black"/>
              <a:buAutoNum type="arabicPeriod"/>
            </a:pPr>
            <a:r>
              <a:rPr lang="en-US"/>
              <a:t>Start with an accessible file in Microsoft Word</a:t>
            </a:r>
          </a:p>
          <a:p>
            <a:pPr marL="514350" lvl="0" indent="-514350">
              <a:buClr>
                <a:schemeClr val="dk1"/>
              </a:buClr>
              <a:buSzPts val="2800"/>
              <a:buFont typeface="Arial Black"/>
              <a:buAutoNum type="arabicPeriod"/>
            </a:pPr>
            <a:r>
              <a:rPr lang="en-US"/>
              <a:t>Check your work with the built-in accessibility checker</a:t>
            </a:r>
          </a:p>
          <a:p>
            <a:pPr marL="514350" lvl="0" indent="-514350">
              <a:buClr>
                <a:schemeClr val="dk1"/>
              </a:buClr>
              <a:buSzPts val="2800"/>
              <a:buFont typeface="Arial Black"/>
              <a:buAutoNum type="arabicPeriod"/>
            </a:pPr>
            <a:r>
              <a:rPr lang="en-US"/>
              <a:t>Export to EPUB with the free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WordToEPUB</a:t>
            </a:r>
            <a:r>
              <a:rPr lang="en-US"/>
              <a:t> plugin 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7" name="Content Placeholder 6" descr="The WordToEPUB Tool displayed in the Word Ribbon ">
            <a:extLst>
              <a:ext uri="{FF2B5EF4-FFF2-40B4-BE49-F238E27FC236}">
                <a16:creationId xmlns:a16="http://schemas.microsoft.com/office/drawing/2014/main" id="{5129BAA5-4876-6B4A-94FF-2722E00228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19800" y="1981199"/>
            <a:ext cx="5181600" cy="1189412"/>
          </a:xfrm>
        </p:spPr>
      </p:pic>
    </p:spTree>
    <p:extLst>
      <p:ext uri="{BB962C8B-B14F-4D97-AF65-F5344CB8AC3E}">
        <p14:creationId xmlns:p14="http://schemas.microsoft.com/office/powerpoint/2010/main" val="393977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E1F85-7C0D-4567-A483-1CF8AA84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fr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4E3BA-ED15-4E1C-9B25-13ECF0B8E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Participants will understand the components of the accessible math guide</a:t>
            </a:r>
          </a:p>
          <a:p>
            <a:r>
              <a:rPr lang="en-US" dirty="0"/>
              <a:t>Participants will learn the latest research in accessible math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46830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12E9D-C1AC-4942-9D78-3F166F1DF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 &amp; Learning Management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B6902-ED17-4B06-9D05-3D20DD5F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LMSs support MathJax rendering. If you are not sure: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Paste this code into your LMS: $$\sqrt{\</a:t>
            </a:r>
            <a:r>
              <a:rPr lang="en-US" dirty="0" err="1"/>
              <a:t>frac</a:t>
            </a:r>
            <a:r>
              <a:rPr lang="en-US" dirty="0"/>
              <a:t>{a}{b}}$$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 you see     or LaTeX?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math doesn’t display, add MathJax JS code in the HTML editor and change the math delimiters \(...\)</a:t>
            </a:r>
          </a:p>
        </p:txBody>
      </p:sp>
      <p:graphicFrame>
        <p:nvGraphicFramePr>
          <p:cNvPr id="4" name="Object 3" descr="The square root of a over b">
            <a:extLst>
              <a:ext uri="{FF2B5EF4-FFF2-40B4-BE49-F238E27FC236}">
                <a16:creationId xmlns:a16="http://schemas.microsoft.com/office/drawing/2014/main" id="{5A23CFD3-6F3E-40CE-B641-BAA9A8E0C8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6438" y="2650878"/>
          <a:ext cx="266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400" imgH="444240" progId="Equation.DSMT4">
                  <p:embed/>
                </p:oleObj>
              </mc:Choice>
              <mc:Fallback>
                <p:oleObj name="Equation" r:id="rId2" imgW="266400" imgH="444240" progId="Equation.DSMT4">
                  <p:embed/>
                  <p:pic>
                    <p:nvPicPr>
                      <p:cNvPr id="4" name="Object 3" descr="The square root of a over b">
                        <a:extLst>
                          <a:ext uri="{FF2B5EF4-FFF2-40B4-BE49-F238E27FC236}">
                            <a16:creationId xmlns:a16="http://schemas.microsoft.com/office/drawing/2014/main" id="{5A23CFD3-6F3E-40CE-B641-BAA9A8E0C8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6438" y="2650878"/>
                        <a:ext cx="266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55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56A1-244D-4C80-B622-47661E32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 Accessibility Resources [1of2]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232A4-A192-4D93-B7E4-D2D28B071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STEM Accessibility Course </a:t>
            </a:r>
            <a:r>
              <a:rPr lang="en-US" dirty="0"/>
              <a:t>by California Community Colleges Accessibility Center</a:t>
            </a:r>
          </a:p>
          <a:p>
            <a:pPr lvl="1"/>
            <a:r>
              <a:rPr lang="en-US" dirty="0"/>
              <a:t>Good tips about how to create accessible math content</a:t>
            </a:r>
          </a:p>
          <a:p>
            <a:pPr lvl="1"/>
            <a:r>
              <a:rPr lang="en-US" dirty="0"/>
              <a:t>How To Videos</a:t>
            </a:r>
          </a:p>
          <a:p>
            <a:r>
              <a:rPr lang="en-US" dirty="0"/>
              <a:t>LaTeX Resources</a:t>
            </a:r>
          </a:p>
          <a:p>
            <a:pPr lvl="1"/>
            <a:r>
              <a:rPr lang="en-US" dirty="0">
                <a:hlinkClick r:id="rId3"/>
              </a:rPr>
              <a:t>LaTeX for Beginners </a:t>
            </a:r>
            <a:r>
              <a:rPr lang="en-US" dirty="0"/>
              <a:t>- Learn how to create your first LaTeX document</a:t>
            </a:r>
          </a:p>
          <a:p>
            <a:pPr lvl="1"/>
            <a:r>
              <a:rPr lang="en-US" dirty="0">
                <a:hlinkClick r:id="rId4"/>
              </a:rPr>
              <a:t>Detexify</a:t>
            </a:r>
            <a:r>
              <a:rPr lang="en-US" dirty="0"/>
              <a:t> - handwriting recognition for </a:t>
            </a:r>
            <a:r>
              <a:rPr lang="en-US" dirty="0" err="1"/>
              <a:t>TeX</a:t>
            </a:r>
            <a:r>
              <a:rPr lang="en-US" dirty="0"/>
              <a:t> symbols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14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9FC3F-EBB0-4294-91D7-16A668A1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2D3B45"/>
                </a:solidFill>
                <a:latin typeface="Lato Extended"/>
              </a:rPr>
              <a:t>Math Accessibility Resources[2of2]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3042E-4DB6-4E9B-B915-EA2B09A3F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Mathpix</a:t>
            </a:r>
            <a:endParaRPr lang="en-US" dirty="0"/>
          </a:p>
          <a:p>
            <a:r>
              <a:rPr lang="en-US" dirty="0">
                <a:hlinkClick r:id="rId3"/>
              </a:rPr>
              <a:t>MathType</a:t>
            </a:r>
            <a:endParaRPr lang="en-US" dirty="0"/>
          </a:p>
          <a:p>
            <a:r>
              <a:rPr lang="en-US" dirty="0">
                <a:hlinkClick r:id="rId4"/>
              </a:rPr>
              <a:t>Central Access Reader</a:t>
            </a:r>
            <a:endParaRPr lang="en-US" dirty="0"/>
          </a:p>
          <a:p>
            <a:r>
              <a:rPr lang="en-US" dirty="0">
                <a:hlinkClick r:id="rId5"/>
              </a:rPr>
              <a:t>WordToEPUB</a:t>
            </a:r>
            <a:endParaRPr lang="en-US" dirty="0"/>
          </a:p>
          <a:p>
            <a:r>
              <a:rPr lang="en-US" dirty="0">
                <a:hlinkClick r:id="rId6"/>
              </a:rPr>
              <a:t>Thorium Reader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27994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0488B-41B7-964D-BD3E-7F52FDF1F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1.0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A2766-5376-E945-B330-8130355212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This accessible math guide is just the beginning and we will update yearly with new tools and techniques.</a:t>
            </a:r>
          </a:p>
          <a:p>
            <a:r>
              <a:rPr lang="en-US" dirty="0"/>
              <a:t>We have future updates in mind, but we would love your feedback and suggestions. </a:t>
            </a:r>
          </a:p>
        </p:txBody>
      </p:sp>
      <p:pic>
        <p:nvPicPr>
          <p:cNvPr id="6" name="Content Placeholder 5" descr="Decorative">
            <a:extLst>
              <a:ext uri="{FF2B5EF4-FFF2-40B4-BE49-F238E27FC236}">
                <a16:creationId xmlns:a16="http://schemas.microsoft.com/office/drawing/2014/main" id="{7D0EAA30-C546-CF41-842C-4994191A56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84035"/>
            <a:ext cx="5181600" cy="3508375"/>
          </a:xfrm>
        </p:spPr>
      </p:pic>
    </p:spTree>
    <p:extLst>
      <p:ext uri="{BB962C8B-B14F-4D97-AF65-F5344CB8AC3E}">
        <p14:creationId xmlns:p14="http://schemas.microsoft.com/office/powerpoint/2010/main" val="423546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5BC84-EDC0-4288-A14D-F890124C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</a:t>
            </a:r>
            <a:endParaRPr lang="fr-CA"/>
          </a:p>
        </p:txBody>
      </p:sp>
      <p:pic>
        <p:nvPicPr>
          <p:cNvPr id="5" name="Content Placeholder 4" descr="decorative&#10;">
            <a:extLst>
              <a:ext uri="{FF2B5EF4-FFF2-40B4-BE49-F238E27FC236}">
                <a16:creationId xmlns:a16="http://schemas.microsoft.com/office/drawing/2014/main" id="{1EFB0F08-0BC1-4BBD-888A-DFA3DD175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3964" y="1825625"/>
            <a:ext cx="6244072" cy="4351338"/>
          </a:xfrm>
        </p:spPr>
      </p:pic>
    </p:spTree>
    <p:extLst>
      <p:ext uri="{BB962C8B-B14F-4D97-AF65-F5344CB8AC3E}">
        <p14:creationId xmlns:p14="http://schemas.microsoft.com/office/powerpoint/2010/main" val="210146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0ADE-382C-7E43-B148-B6ABA60C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isn’t in the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4A9A9-6C98-814D-87CC-C13920F15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left graphs and graphing off the guide for several reasons:</a:t>
            </a:r>
          </a:p>
          <a:p>
            <a:pPr lvl="1"/>
            <a:r>
              <a:rPr lang="en-US" dirty="0" err="1"/>
              <a:t>Tactiles</a:t>
            </a:r>
            <a:r>
              <a:rPr lang="en-US" dirty="0"/>
              <a:t> are currently better for accessibility than digital solutions.</a:t>
            </a:r>
          </a:p>
          <a:p>
            <a:pPr lvl="1"/>
            <a:r>
              <a:rPr lang="en-US" dirty="0"/>
              <a:t>There is exciting research in the accessible graphs space that needs further development.</a:t>
            </a:r>
          </a:p>
          <a:p>
            <a:pPr lvl="1"/>
            <a:r>
              <a:rPr lang="en-US" dirty="0"/>
              <a:t>We have an ongoing project which we hope will help with creating accessible graphs.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4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BCC0-991F-40F5-B2A2-C46FB43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Background Definitions [1of2]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052B7B-27E6-455F-909C-4214206D4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accessible math </a:t>
            </a:r>
            <a:r>
              <a:rPr lang="en-US" dirty="0"/>
              <a:t>: math that is perceivable, reflowable, and operable</a:t>
            </a:r>
          </a:p>
          <a:p>
            <a:endParaRPr lang="en-US" dirty="0"/>
          </a:p>
          <a:p>
            <a:r>
              <a:rPr lang="en-US" b="1" dirty="0"/>
              <a:t>assistive technology </a:t>
            </a:r>
            <a:r>
              <a:rPr lang="en-US" dirty="0"/>
              <a:t>: software or hardware that individuals with disabilities use to interact more easily with the web</a:t>
            </a:r>
          </a:p>
          <a:p>
            <a:endParaRPr lang="en-US" dirty="0"/>
          </a:p>
          <a:p>
            <a:r>
              <a:rPr lang="en-US" b="1" dirty="0"/>
              <a:t>Desmos</a:t>
            </a:r>
            <a:r>
              <a:rPr lang="en-US" dirty="0"/>
              <a:t> : a set of free, online math tools, including a graphing calculator, which are accessible to assistive technologies</a:t>
            </a:r>
          </a:p>
          <a:p>
            <a:endParaRPr lang="en-US" dirty="0"/>
          </a:p>
          <a:p>
            <a:r>
              <a:rPr lang="en-US" b="1" dirty="0"/>
              <a:t>EquatIO</a:t>
            </a:r>
            <a:r>
              <a:rPr lang="en-US" dirty="0"/>
              <a:t> : a commercial software product that enables users to input math content in a variety of ways including word prediction, LaTeX, OCR, and speech.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A1EE05-C301-407F-A7FB-EB0C3288D4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LaTeX</a:t>
            </a:r>
            <a:r>
              <a:rPr lang="en-US" dirty="0"/>
              <a:t> : a document preparation system used by many STEM professionals</a:t>
            </a:r>
          </a:p>
          <a:p>
            <a:endParaRPr lang="en-US" dirty="0"/>
          </a:p>
          <a:p>
            <a:r>
              <a:rPr lang="en-US" b="1" dirty="0"/>
              <a:t>math mode </a:t>
            </a:r>
            <a:r>
              <a:rPr lang="en-US" dirty="0"/>
              <a:t>: the method used in LaTeX to distinguish math formulae from regular text (e.g., a dollar sign symbol surrounds the math; $ formula $)</a:t>
            </a:r>
          </a:p>
          <a:p>
            <a:endParaRPr lang="en-US" dirty="0"/>
          </a:p>
          <a:p>
            <a:r>
              <a:rPr lang="en-US" b="1" dirty="0"/>
              <a:t>MathJax</a:t>
            </a:r>
            <a:r>
              <a:rPr lang="en-US" dirty="0"/>
              <a:t> : a JavaScript library that ensures that LaTeX, MathML, or AsciiMath will be displayed properly on all web browsers</a:t>
            </a:r>
          </a:p>
        </p:txBody>
      </p:sp>
    </p:spTree>
    <p:extLst>
      <p:ext uri="{BB962C8B-B14F-4D97-AF65-F5344CB8AC3E}">
        <p14:creationId xmlns:p14="http://schemas.microsoft.com/office/powerpoint/2010/main" val="163541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8F62E-1B1D-46A3-B92F-7AD673220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Background Definitions [2of2]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2F941-FE93-40AD-993E-379AAF904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MathML</a:t>
            </a:r>
            <a:r>
              <a:rPr lang="en-US" dirty="0"/>
              <a:t> : Mathematical Markup Language. An method of encoding math on the web</a:t>
            </a:r>
          </a:p>
          <a:p>
            <a:endParaRPr lang="en-US" dirty="0"/>
          </a:p>
          <a:p>
            <a:r>
              <a:rPr lang="en-US" b="1" dirty="0"/>
              <a:t>MathPix</a:t>
            </a:r>
            <a:r>
              <a:rPr lang="en-US" dirty="0"/>
              <a:t> : a commercial OCR product the recognizes math content and outputs it to MathML, LaTeX,</a:t>
            </a:r>
          </a:p>
          <a:p>
            <a:endParaRPr lang="en-US" dirty="0"/>
          </a:p>
          <a:p>
            <a:r>
              <a:rPr lang="en-US" b="1" dirty="0"/>
              <a:t>MathType</a:t>
            </a:r>
            <a:r>
              <a:rPr lang="en-US" dirty="0"/>
              <a:t> : a commercial math editing software product that works as a stand-alone tool and integrates in many Learning Management Systems (LMS) and word processing programs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4EFCED-396B-4BE3-B26F-9CC58F6DB9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Office Math </a:t>
            </a:r>
            <a:r>
              <a:rPr lang="en-US" dirty="0"/>
              <a:t>: native equation format for MS Office equations</a:t>
            </a:r>
          </a:p>
          <a:p>
            <a:endParaRPr lang="en-US" dirty="0"/>
          </a:p>
          <a:p>
            <a:r>
              <a:rPr lang="en-US" b="1" dirty="0"/>
              <a:t>optical character recognition (OCR) </a:t>
            </a:r>
            <a:r>
              <a:rPr lang="en-US" dirty="0"/>
              <a:t>: The process of converting images of text or math into actual selectable and discoverable text</a:t>
            </a:r>
          </a:p>
          <a:p>
            <a:endParaRPr lang="en-US" dirty="0"/>
          </a:p>
          <a:p>
            <a:r>
              <a:rPr lang="en-US" b="1" dirty="0"/>
              <a:t>Pandoc</a:t>
            </a:r>
            <a:r>
              <a:rPr lang="en-US" dirty="0"/>
              <a:t> : a free command line utility that enables the conversion of files from one format to another (e.g., a MS Word file with math is converted to HTML + MathML)</a:t>
            </a:r>
          </a:p>
          <a:p>
            <a:endParaRPr lang="en-US" dirty="0"/>
          </a:p>
          <a:p>
            <a:r>
              <a:rPr lang="en-US" b="1" dirty="0"/>
              <a:t>publish to mathpage </a:t>
            </a:r>
            <a:r>
              <a:rPr lang="en-US" dirty="0"/>
              <a:t>: A MathType menu item which saves the MS Word file as an HTML document. There are various export options, such as HTML + MathJax</a:t>
            </a:r>
          </a:p>
        </p:txBody>
      </p:sp>
    </p:spTree>
    <p:extLst>
      <p:ext uri="{BB962C8B-B14F-4D97-AF65-F5344CB8AC3E}">
        <p14:creationId xmlns:p14="http://schemas.microsoft.com/office/powerpoint/2010/main" val="402002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3CD018E-A37D-4A03-AE37-939FB9EB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Road Map</a:t>
            </a:r>
            <a:endParaRPr lang="fr-CA"/>
          </a:p>
        </p:txBody>
      </p:sp>
      <p:pic>
        <p:nvPicPr>
          <p:cNvPr id="9" name="Content Placeholder 8" descr="Map&#10;&#10;Description automatically generated">
            <a:extLst>
              <a:ext uri="{FF2B5EF4-FFF2-40B4-BE49-F238E27FC236}">
                <a16:creationId xmlns:a16="http://schemas.microsoft.com/office/drawing/2014/main" id="{705FA22F-8EFE-463D-B712-C6622577DD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5095" y="1825625"/>
            <a:ext cx="9301810" cy="4351338"/>
          </a:xfrm>
        </p:spPr>
      </p:pic>
    </p:spTree>
    <p:extLst>
      <p:ext uri="{BB962C8B-B14F-4D97-AF65-F5344CB8AC3E}">
        <p14:creationId xmlns:p14="http://schemas.microsoft.com/office/powerpoint/2010/main" val="261806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A927B3-5905-46D4-9E24-5ED3ACF1A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we Recommend</a:t>
            </a:r>
            <a:endParaRPr lang="fr-CA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011653-2E24-463E-BEB0-267C045FAD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MathType</a:t>
            </a:r>
          </a:p>
          <a:p>
            <a:r>
              <a:rPr lang="en-US" dirty="0"/>
              <a:t>MathPix</a:t>
            </a:r>
          </a:p>
          <a:p>
            <a:r>
              <a:rPr lang="en-US" dirty="0" err="1"/>
              <a:t>WordToEPUB</a:t>
            </a:r>
            <a:endParaRPr lang="en-US" dirty="0"/>
          </a:p>
          <a:p>
            <a:r>
              <a:rPr lang="en-US" dirty="0"/>
              <a:t>Thorium Reader</a:t>
            </a:r>
          </a:p>
          <a:p>
            <a:r>
              <a:rPr lang="en-US" dirty="0"/>
              <a:t>Central Access Reader [CAR]</a:t>
            </a:r>
          </a:p>
        </p:txBody>
      </p:sp>
      <p:pic>
        <p:nvPicPr>
          <p:cNvPr id="8" name="Content Placeholder 7" descr="decorative">
            <a:extLst>
              <a:ext uri="{FF2B5EF4-FFF2-40B4-BE49-F238E27FC236}">
                <a16:creationId xmlns:a16="http://schemas.microsoft.com/office/drawing/2014/main" id="{D148EB0E-7E0D-47C8-B041-88322D645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4920" y="1690688"/>
            <a:ext cx="5003773" cy="2802113"/>
          </a:xfrm>
        </p:spPr>
      </p:pic>
    </p:spTree>
    <p:extLst>
      <p:ext uri="{BB962C8B-B14F-4D97-AF65-F5344CB8AC3E}">
        <p14:creationId xmlns:p14="http://schemas.microsoft.com/office/powerpoint/2010/main" val="2643509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C3B9B-6263-4371-B7EE-10A407EF9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MathType</a:t>
            </a:r>
            <a:endParaRPr lang="fr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D85D5-6BB5-4256-9776-CE0BD26B35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MathType is math editing software designed to help type and hand-write mathematical notation to include quality math equations in documents and digital content easily. MathType is available for desktop, web (Google Docs), and Microsoft Word on iPad.</a:t>
            </a:r>
            <a:endParaRPr lang="fr-CA" dirty="0"/>
          </a:p>
        </p:txBody>
      </p:sp>
      <p:pic>
        <p:nvPicPr>
          <p:cNvPr id="6" name="Content Placeholder 5" descr="decorative&#10;">
            <a:extLst>
              <a:ext uri="{FF2B5EF4-FFF2-40B4-BE49-F238E27FC236}">
                <a16:creationId xmlns:a16="http://schemas.microsoft.com/office/drawing/2014/main" id="{22412026-2725-4A7F-B48C-A17AFC0F9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39521" y="1690688"/>
            <a:ext cx="3928442" cy="2647741"/>
          </a:xfrm>
        </p:spPr>
      </p:pic>
    </p:spTree>
    <p:extLst>
      <p:ext uri="{BB962C8B-B14F-4D97-AF65-F5344CB8AC3E}">
        <p14:creationId xmlns:p14="http://schemas.microsoft.com/office/powerpoint/2010/main" val="3743046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9834-BCD6-4A2F-A144-C8787266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Mathpix</a:t>
            </a:r>
            <a:endParaRPr lang="fr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80DEC-565E-4F15-A92E-4359101C05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2D3B45"/>
                </a:solidFill>
                <a:effectLst/>
                <a:latin typeface="Lato Extended"/>
              </a:rPr>
              <a:t>Mathpix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 is a tool that can screenshot any math and have it rendered to a variety of formats. Export images and PDFs to </a:t>
            </a:r>
            <a:r>
              <a:rPr lang="en-US" b="0" i="0" dirty="0" err="1">
                <a:solidFill>
                  <a:srgbClr val="2D3B45"/>
                </a:solidFill>
                <a:effectLst/>
                <a:latin typeface="Lato Extended"/>
              </a:rPr>
              <a:t>LaTex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, or DOCX.</a:t>
            </a:r>
            <a:endParaRPr lang="fr-CA" dirty="0"/>
          </a:p>
        </p:txBody>
      </p:sp>
      <p:pic>
        <p:nvPicPr>
          <p:cNvPr id="6" name="Content Placeholder 5" descr="decorative&#10;">
            <a:extLst>
              <a:ext uri="{FF2B5EF4-FFF2-40B4-BE49-F238E27FC236}">
                <a16:creationId xmlns:a16="http://schemas.microsoft.com/office/drawing/2014/main" id="{6F0C34AC-B855-4A6D-8B8F-115A7FEA9C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0927" y="1690688"/>
            <a:ext cx="3083635" cy="3083635"/>
          </a:xfrm>
        </p:spPr>
      </p:pic>
    </p:spTree>
    <p:extLst>
      <p:ext uri="{BB962C8B-B14F-4D97-AF65-F5344CB8AC3E}">
        <p14:creationId xmlns:p14="http://schemas.microsoft.com/office/powerpoint/2010/main" val="882418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1066</Words>
  <Application>Microsoft Office PowerPoint</Application>
  <PresentationFormat>Widescreen</PresentationFormat>
  <Paragraphs>127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The Accessible Math Roadmap</vt:lpstr>
      <vt:lpstr>Objectives</vt:lpstr>
      <vt:lpstr>What isn’t in the Guide</vt:lpstr>
      <vt:lpstr>Some Background Definitions [1of2]</vt:lpstr>
      <vt:lpstr>Some Background Definitions [2of2]</vt:lpstr>
      <vt:lpstr>The Road Map</vt:lpstr>
      <vt:lpstr>Software we Recommend</vt:lpstr>
      <vt:lpstr>MathType</vt:lpstr>
      <vt:lpstr>Mathpix</vt:lpstr>
      <vt:lpstr>Thorium Reader</vt:lpstr>
      <vt:lpstr>WordToEPUB</vt:lpstr>
      <vt:lpstr>Central Access Reader [CAR]</vt:lpstr>
      <vt:lpstr>What Our Road Map Contains </vt:lpstr>
      <vt:lpstr>Generic Accessible Math Workflow</vt:lpstr>
      <vt:lpstr>What is Math OCR?</vt:lpstr>
      <vt:lpstr>What is LaTeX?</vt:lpstr>
      <vt:lpstr>Using MathType</vt:lpstr>
      <vt:lpstr>What is WordToEPUB?</vt:lpstr>
      <vt:lpstr>Using WordToEPUB </vt:lpstr>
      <vt:lpstr>Math &amp; Learning Management Systems</vt:lpstr>
      <vt:lpstr>Math Accessibility Resources [1of2]</vt:lpstr>
      <vt:lpstr>Math Accessibility Resources[2of2]</vt:lpstr>
      <vt:lpstr>Version 1.0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Accessible Math Roadmap</dc:title>
  <dc:creator>Darrin Evans</dc:creator>
  <cp:lastModifiedBy>Darrin Evans</cp:lastModifiedBy>
  <cp:revision>35</cp:revision>
  <dcterms:created xsi:type="dcterms:W3CDTF">2022-03-08T15:43:42Z</dcterms:created>
  <dcterms:modified xsi:type="dcterms:W3CDTF">2022-11-12T20:30:35Z</dcterms:modified>
</cp:coreProperties>
</file>