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51" d="100"/>
          <a:sy n="51" d="100"/>
        </p:scale>
        <p:origin x="90" y="14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6548AE-FF67-4E7A-901C-C6C0B532A17F}" type="datetimeFigureOut">
              <a:rPr lang="en-US" smtClean="0"/>
              <a:t>1/28/2018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09B3AC-B78D-4696-967A-74C6B81BE03C}" type="slidenum">
              <a:rPr lang="en-US" smtClean="0"/>
              <a:t>‹#›</a:t>
            </a:fld>
            <a:endParaRPr lang="en-US"/>
          </a:p>
        </p:txBody>
      </p:sp>
    </p:spTree>
    <p:extLst>
      <p:ext uri="{BB962C8B-B14F-4D97-AF65-F5344CB8AC3E}">
        <p14:creationId xmlns:p14="http://schemas.microsoft.com/office/powerpoint/2010/main" val="3959108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I’m with CATO, the Committee for Accessible Technology Oversight and I’m here to ask for your help. </a:t>
            </a:r>
            <a:r>
              <a:rPr lang="en-US" baseline="0" dirty="0" smtClean="0"/>
              <a:t> We have been charged by WACTC Tech with </a:t>
            </a:r>
            <a:r>
              <a:rPr lang="en-US" sz="1200" b="0" dirty="0" smtClean="0">
                <a:solidFill>
                  <a:schemeClr val="bg1"/>
                </a:solidFill>
              </a:rPr>
              <a:t>developing a proposal by this May for leveraging our</a:t>
            </a:r>
            <a:r>
              <a:rPr lang="en-US" sz="1200" b="0" baseline="0" dirty="0" smtClean="0">
                <a:solidFill>
                  <a:schemeClr val="bg1"/>
                </a:solidFill>
              </a:rPr>
              <a:t> system’s </a:t>
            </a:r>
            <a:r>
              <a:rPr lang="en-US" sz="1200" b="0" dirty="0" smtClean="0">
                <a:solidFill>
                  <a:schemeClr val="bg1"/>
                </a:solidFill>
              </a:rPr>
              <a:t>resources to address accessibility  testing requirements and remediation in a cost-effective, equitable and responsive manner. So</a:t>
            </a:r>
            <a:r>
              <a:rPr lang="en-US" sz="1200" b="0" baseline="0" dirty="0" smtClean="0">
                <a:solidFill>
                  <a:schemeClr val="bg1"/>
                </a:solidFill>
              </a:rPr>
              <a:t> why has WACTC given us this charge?</a:t>
            </a:r>
            <a:endParaRPr lang="en-US" dirty="0"/>
          </a:p>
        </p:txBody>
      </p:sp>
      <p:sp>
        <p:nvSpPr>
          <p:cNvPr id="4" name="Slide Number Placeholder 3"/>
          <p:cNvSpPr>
            <a:spLocks noGrp="1"/>
          </p:cNvSpPr>
          <p:nvPr>
            <p:ph type="sldNum" sz="quarter" idx="10"/>
          </p:nvPr>
        </p:nvSpPr>
        <p:spPr/>
        <p:txBody>
          <a:bodyPr/>
          <a:lstStyle/>
          <a:p>
            <a:fld id="{26EFBD5C-884C-44CA-A738-68802809B91D}" type="slidenum">
              <a:rPr lang="en-US" smtClean="0"/>
              <a:t>1</a:t>
            </a:fld>
            <a:endParaRPr lang="en-US"/>
          </a:p>
        </p:txBody>
      </p:sp>
    </p:spTree>
    <p:extLst>
      <p:ext uri="{BB962C8B-B14F-4D97-AF65-F5344CB8AC3E}">
        <p14:creationId xmlns:p14="http://schemas.microsoft.com/office/powerpoint/2010/main" val="77551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a:t>
            </a:r>
            <a:r>
              <a:rPr lang="en-US" baseline="0" dirty="0" smtClean="0"/>
              <a:t> it cost Atlantic Cape Community College $500,000 in legal and settlement fees to address the lawsuit brought by these two students. That does not include the cost of all the work that needed to be done to bring the college into compliance with disability regulations. </a:t>
            </a:r>
            <a:endParaRPr lang="en-US" dirty="0"/>
          </a:p>
        </p:txBody>
      </p:sp>
      <p:sp>
        <p:nvSpPr>
          <p:cNvPr id="4" name="Slide Number Placeholder 3"/>
          <p:cNvSpPr>
            <a:spLocks noGrp="1"/>
          </p:cNvSpPr>
          <p:nvPr>
            <p:ph type="sldNum" sz="quarter" idx="10"/>
          </p:nvPr>
        </p:nvSpPr>
        <p:spPr/>
        <p:txBody>
          <a:bodyPr/>
          <a:lstStyle/>
          <a:p>
            <a:fld id="{26EFBD5C-884C-44CA-A738-68802809B91D}" type="slidenum">
              <a:rPr lang="en-US" smtClean="0"/>
              <a:t>10</a:t>
            </a:fld>
            <a:endParaRPr lang="en-US"/>
          </a:p>
        </p:txBody>
      </p:sp>
    </p:spTree>
    <p:extLst>
      <p:ext uri="{BB962C8B-B14F-4D97-AF65-F5344CB8AC3E}">
        <p14:creationId xmlns:p14="http://schemas.microsoft.com/office/powerpoint/2010/main" val="2155495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where do we stand today as a system in terms of technology accessibility? </a:t>
            </a:r>
            <a:endParaRPr lang="en-US" dirty="0"/>
          </a:p>
        </p:txBody>
      </p:sp>
      <p:sp>
        <p:nvSpPr>
          <p:cNvPr id="4" name="Slide Number Placeholder 3"/>
          <p:cNvSpPr>
            <a:spLocks noGrp="1"/>
          </p:cNvSpPr>
          <p:nvPr>
            <p:ph type="sldNum" sz="quarter" idx="10"/>
          </p:nvPr>
        </p:nvSpPr>
        <p:spPr/>
        <p:txBody>
          <a:bodyPr/>
          <a:lstStyle/>
          <a:p>
            <a:fld id="{26EFBD5C-884C-44CA-A738-68802809B91D}" type="slidenum">
              <a:rPr lang="en-US" smtClean="0"/>
              <a:t>11</a:t>
            </a:fld>
            <a:endParaRPr lang="en-US"/>
          </a:p>
        </p:txBody>
      </p:sp>
    </p:spTree>
    <p:extLst>
      <p:ext uri="{BB962C8B-B14F-4D97-AF65-F5344CB8AC3E}">
        <p14:creationId xmlns:p14="http://schemas.microsoft.com/office/powerpoint/2010/main" val="2951387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do a lot in the way of responding to the needs of students with disabilities by providing them with assistive technology. </a:t>
            </a:r>
            <a:endParaRPr lang="en-US" dirty="0"/>
          </a:p>
        </p:txBody>
      </p:sp>
      <p:sp>
        <p:nvSpPr>
          <p:cNvPr id="4" name="Slide Number Placeholder 3"/>
          <p:cNvSpPr>
            <a:spLocks noGrp="1"/>
          </p:cNvSpPr>
          <p:nvPr>
            <p:ph type="sldNum" sz="quarter" idx="10"/>
          </p:nvPr>
        </p:nvSpPr>
        <p:spPr/>
        <p:txBody>
          <a:bodyPr/>
          <a:lstStyle/>
          <a:p>
            <a:fld id="{26EFBD5C-884C-44CA-A738-68802809B91D}" type="slidenum">
              <a:rPr lang="en-US" smtClean="0"/>
              <a:t>12</a:t>
            </a:fld>
            <a:endParaRPr lang="en-US"/>
          </a:p>
        </p:txBody>
      </p:sp>
    </p:spTree>
    <p:extLst>
      <p:ext uri="{BB962C8B-B14F-4D97-AF65-F5344CB8AC3E}">
        <p14:creationId xmlns:p14="http://schemas.microsoft.com/office/powerpoint/2010/main" val="376522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short, we accommodate them, which is to say that we react to their needs, rather than proactively addressing those needs. This</a:t>
            </a:r>
            <a:r>
              <a:rPr lang="en-US" baseline="0" dirty="0" smtClean="0"/>
              <a:t> is more or less the way physical access was addressed immediately after the </a:t>
            </a:r>
            <a:r>
              <a:rPr lang="en-US" dirty="0" smtClean="0"/>
              <a:t>American Disabilities Act was passed  - a lot of access ramps were added </a:t>
            </a:r>
            <a:endParaRPr lang="en-US" dirty="0"/>
          </a:p>
        </p:txBody>
      </p:sp>
      <p:sp>
        <p:nvSpPr>
          <p:cNvPr id="4" name="Slide Number Placeholder 3"/>
          <p:cNvSpPr>
            <a:spLocks noGrp="1"/>
          </p:cNvSpPr>
          <p:nvPr>
            <p:ph type="sldNum" sz="quarter" idx="10"/>
          </p:nvPr>
        </p:nvSpPr>
        <p:spPr/>
        <p:txBody>
          <a:bodyPr/>
          <a:lstStyle/>
          <a:p>
            <a:fld id="{26EFBD5C-884C-44CA-A738-68802809B91D}" type="slidenum">
              <a:rPr lang="en-US" smtClean="0"/>
              <a:t>13</a:t>
            </a:fld>
            <a:endParaRPr lang="en-US"/>
          </a:p>
        </p:txBody>
      </p:sp>
    </p:spTree>
    <p:extLst>
      <p:ext uri="{BB962C8B-B14F-4D97-AF65-F5344CB8AC3E}">
        <p14:creationId xmlns:p14="http://schemas.microsoft.com/office/powerpoint/2010/main" val="1917065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to buildings. Like this one, they were an afterthought, and it showed.</a:t>
            </a:r>
            <a:endParaRPr lang="en-US" dirty="0"/>
          </a:p>
        </p:txBody>
      </p:sp>
      <p:sp>
        <p:nvSpPr>
          <p:cNvPr id="4" name="Slide Number Placeholder 3"/>
          <p:cNvSpPr>
            <a:spLocks noGrp="1"/>
          </p:cNvSpPr>
          <p:nvPr>
            <p:ph type="sldNum" sz="quarter" idx="10"/>
          </p:nvPr>
        </p:nvSpPr>
        <p:spPr/>
        <p:txBody>
          <a:bodyPr/>
          <a:lstStyle/>
          <a:p>
            <a:fld id="{26EFBD5C-884C-44CA-A738-68802809B91D}" type="slidenum">
              <a:rPr lang="en-US" smtClean="0"/>
              <a:t>14</a:t>
            </a:fld>
            <a:endParaRPr lang="en-US"/>
          </a:p>
        </p:txBody>
      </p:sp>
    </p:spTree>
    <p:extLst>
      <p:ext uri="{BB962C8B-B14F-4D97-AF65-F5344CB8AC3E}">
        <p14:creationId xmlns:p14="http://schemas.microsoft.com/office/powerpoint/2010/main" val="29622470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new structures were built that attitude carried over a while – this ramp was built to meet the letter of the ADA’s legal requirements, its design is reflective of the fact that designing to meet everyone’s needs was not part of the culture. Architects have now made the cultural shift to universal design . . . </a:t>
            </a:r>
            <a:endParaRPr lang="en-US" dirty="0"/>
          </a:p>
        </p:txBody>
      </p:sp>
      <p:sp>
        <p:nvSpPr>
          <p:cNvPr id="4" name="Slide Number Placeholder 3"/>
          <p:cNvSpPr>
            <a:spLocks noGrp="1"/>
          </p:cNvSpPr>
          <p:nvPr>
            <p:ph type="sldNum" sz="quarter" idx="10"/>
          </p:nvPr>
        </p:nvSpPr>
        <p:spPr/>
        <p:txBody>
          <a:bodyPr/>
          <a:lstStyle/>
          <a:p>
            <a:fld id="{26EFBD5C-884C-44CA-A738-68802809B91D}" type="slidenum">
              <a:rPr lang="en-US" smtClean="0"/>
              <a:t>15</a:t>
            </a:fld>
            <a:endParaRPr lang="en-US"/>
          </a:p>
        </p:txBody>
      </p:sp>
    </p:spTree>
    <p:extLst>
      <p:ext uri="{BB962C8B-B14F-4D97-AF65-F5344CB8AC3E}">
        <p14:creationId xmlns:p14="http://schemas.microsoft.com/office/powerpoint/2010/main" val="3100250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committed to diversity,</a:t>
            </a:r>
            <a:r>
              <a:rPr lang="en-US" baseline="0" dirty="0" smtClean="0"/>
              <a:t> equity and inclusion and t</a:t>
            </a:r>
            <a:r>
              <a:rPr lang="en-US" dirty="0" smtClean="0"/>
              <a:t>echnology accessibility is a civil rights issue</a:t>
            </a:r>
            <a:endParaRPr lang="en-US" dirty="0"/>
          </a:p>
        </p:txBody>
      </p:sp>
      <p:sp>
        <p:nvSpPr>
          <p:cNvPr id="4" name="Slide Number Placeholder 3"/>
          <p:cNvSpPr>
            <a:spLocks noGrp="1"/>
          </p:cNvSpPr>
          <p:nvPr>
            <p:ph type="sldNum" sz="quarter" idx="10"/>
          </p:nvPr>
        </p:nvSpPr>
        <p:spPr/>
        <p:txBody>
          <a:bodyPr/>
          <a:lstStyle/>
          <a:p>
            <a:fld id="{26EFBD5C-884C-44CA-A738-68802809B91D}" type="slidenum">
              <a:rPr lang="en-US" smtClean="0"/>
              <a:t>2</a:t>
            </a:fld>
            <a:endParaRPr lang="en-US"/>
          </a:p>
        </p:txBody>
      </p:sp>
    </p:spTree>
    <p:extLst>
      <p:ext uri="{BB962C8B-B14F-4D97-AF65-F5344CB8AC3E}">
        <p14:creationId xmlns:p14="http://schemas.microsoft.com/office/powerpoint/2010/main" val="3725721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Unfortunately our technology  and the way we use it can marginalize members of our community . . </a:t>
            </a:r>
            <a:endParaRPr lang="en-US" dirty="0"/>
          </a:p>
        </p:txBody>
      </p:sp>
      <p:sp>
        <p:nvSpPr>
          <p:cNvPr id="4" name="Slide Number Placeholder 3"/>
          <p:cNvSpPr>
            <a:spLocks noGrp="1"/>
          </p:cNvSpPr>
          <p:nvPr>
            <p:ph type="sldNum" sz="quarter" idx="10"/>
          </p:nvPr>
        </p:nvSpPr>
        <p:spPr/>
        <p:txBody>
          <a:bodyPr/>
          <a:lstStyle/>
          <a:p>
            <a:fld id="{26EFBD5C-884C-44CA-A738-68802809B91D}" type="slidenum">
              <a:rPr lang="en-US" smtClean="0"/>
              <a:t>3</a:t>
            </a:fld>
            <a:endParaRPr lang="en-US"/>
          </a:p>
        </p:txBody>
      </p:sp>
    </p:spTree>
    <p:extLst>
      <p:ext uri="{BB962C8B-B14F-4D97-AF65-F5344CB8AC3E}">
        <p14:creationId xmlns:p14="http://schemas.microsoft.com/office/powerpoint/2010/main" val="686662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About 12% of college students have a disability and the numbers are similar for faculty and staff</a:t>
            </a:r>
            <a:endParaRPr lang="en-US" dirty="0"/>
          </a:p>
        </p:txBody>
      </p:sp>
      <p:sp>
        <p:nvSpPr>
          <p:cNvPr id="4" name="Slide Number Placeholder 3"/>
          <p:cNvSpPr>
            <a:spLocks noGrp="1"/>
          </p:cNvSpPr>
          <p:nvPr>
            <p:ph type="sldNum" sz="quarter" idx="10"/>
          </p:nvPr>
        </p:nvSpPr>
        <p:spPr/>
        <p:txBody>
          <a:bodyPr/>
          <a:lstStyle/>
          <a:p>
            <a:fld id="{26EFBD5C-884C-44CA-A738-68802809B91D}" type="slidenum">
              <a:rPr lang="en-US" smtClean="0"/>
              <a:t>4</a:t>
            </a:fld>
            <a:endParaRPr lang="en-US"/>
          </a:p>
        </p:txBody>
      </p:sp>
    </p:spTree>
    <p:extLst>
      <p:ext uri="{BB962C8B-B14F-4D97-AF65-F5344CB8AC3E}">
        <p14:creationId xmlns:p14="http://schemas.microsoft.com/office/powerpoint/2010/main" val="1272745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often a hidden disability – only half of those who are disabled will identify themselves</a:t>
            </a:r>
            <a:endParaRPr lang="en-US" dirty="0"/>
          </a:p>
        </p:txBody>
      </p:sp>
      <p:sp>
        <p:nvSpPr>
          <p:cNvPr id="4" name="Slide Number Placeholder 3"/>
          <p:cNvSpPr>
            <a:spLocks noGrp="1"/>
          </p:cNvSpPr>
          <p:nvPr>
            <p:ph type="sldNum" sz="quarter" idx="10"/>
          </p:nvPr>
        </p:nvSpPr>
        <p:spPr/>
        <p:txBody>
          <a:bodyPr/>
          <a:lstStyle/>
          <a:p>
            <a:fld id="{26EFBD5C-884C-44CA-A738-68802809B91D}" type="slidenum">
              <a:rPr lang="en-US" smtClean="0"/>
              <a:t>5</a:t>
            </a:fld>
            <a:endParaRPr lang="en-US"/>
          </a:p>
        </p:txBody>
      </p:sp>
    </p:spTree>
    <p:extLst>
      <p:ext uri="{BB962C8B-B14F-4D97-AF65-F5344CB8AC3E}">
        <p14:creationId xmlns:p14="http://schemas.microsoft.com/office/powerpoint/2010/main" val="3960344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so, that represents over 12,000 students, the equivalent of Tacoma Community College. That’s why the State Board passed its policy on technology accessibility</a:t>
            </a:r>
            <a:endParaRPr lang="en-US" dirty="0"/>
          </a:p>
        </p:txBody>
      </p:sp>
      <p:sp>
        <p:nvSpPr>
          <p:cNvPr id="4" name="Slide Number Placeholder 3"/>
          <p:cNvSpPr>
            <a:spLocks noGrp="1"/>
          </p:cNvSpPr>
          <p:nvPr>
            <p:ph type="sldNum" sz="quarter" idx="10"/>
          </p:nvPr>
        </p:nvSpPr>
        <p:spPr/>
        <p:txBody>
          <a:bodyPr/>
          <a:lstStyle/>
          <a:p>
            <a:fld id="{26EFBD5C-884C-44CA-A738-68802809B91D}" type="slidenum">
              <a:rPr lang="en-US" smtClean="0"/>
              <a:t>6</a:t>
            </a:fld>
            <a:endParaRPr lang="en-US"/>
          </a:p>
        </p:txBody>
      </p:sp>
    </p:spTree>
    <p:extLst>
      <p:ext uri="{BB962C8B-B14F-4D97-AF65-F5344CB8AC3E}">
        <p14:creationId xmlns:p14="http://schemas.microsoft.com/office/powerpoint/2010/main" val="1225686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 committed our system to providing equal, effective and meaningful access to the benefits of technology for individuals with disabilities. </a:t>
            </a:r>
            <a:endParaRPr lang="en-US" dirty="0"/>
          </a:p>
        </p:txBody>
      </p:sp>
      <p:sp>
        <p:nvSpPr>
          <p:cNvPr id="4" name="Slide Number Placeholder 3"/>
          <p:cNvSpPr>
            <a:spLocks noGrp="1"/>
          </p:cNvSpPr>
          <p:nvPr>
            <p:ph type="sldNum" sz="quarter" idx="10"/>
          </p:nvPr>
        </p:nvSpPr>
        <p:spPr/>
        <p:txBody>
          <a:bodyPr/>
          <a:lstStyle/>
          <a:p>
            <a:fld id="{26EFBD5C-884C-44CA-A738-68802809B91D}" type="slidenum">
              <a:rPr lang="en-US" smtClean="0"/>
              <a:t>7</a:t>
            </a:fld>
            <a:endParaRPr lang="en-US"/>
          </a:p>
        </p:txBody>
      </p:sp>
    </p:spTree>
    <p:extLst>
      <p:ext uri="{BB962C8B-B14F-4D97-AF65-F5344CB8AC3E}">
        <p14:creationId xmlns:p14="http://schemas.microsoft.com/office/powerpoint/2010/main" val="780596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addition the OCIO of the State of Washington recently issued Policy #188, which requires all state agencies to develop</a:t>
            </a:r>
            <a:r>
              <a:rPr lang="en-US" baseline="0" dirty="0" smtClean="0"/>
              <a:t> plans to </a:t>
            </a:r>
            <a:r>
              <a:rPr lang="en-US" dirty="0" smtClean="0"/>
              <a:t>make their technology accessible-</a:t>
            </a:r>
            <a:r>
              <a:rPr lang="en-US" baseline="0" dirty="0" smtClean="0"/>
              <a:t> and the plans have to set deadlines for achieving accessibility goals.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These policies reflect our commitment to equity and inclusion, but there is another reality as well and that is . . . The increasing degree to which institutions are being held legally and financially  accountable for their failure to meet the Section 508 provisions of the American Disabilities Act. As you can see, its not an isolated phenomenon</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6EFBD5C-884C-44CA-A738-68802809B91D}" type="slidenum">
              <a:rPr lang="en-US" smtClean="0"/>
              <a:t>8</a:t>
            </a:fld>
            <a:endParaRPr lang="en-US"/>
          </a:p>
        </p:txBody>
      </p:sp>
    </p:spTree>
    <p:extLst>
      <p:ext uri="{BB962C8B-B14F-4D97-AF65-F5344CB8AC3E}">
        <p14:creationId xmlns:p14="http://schemas.microsoft.com/office/powerpoint/2010/main" val="2995170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smtClean="0"/>
              <a:t>The Office of Civil Rights of the US Department of Education has taken institutions to task for their failures and the courts have awarded monetary damages. There are some big</a:t>
            </a:r>
            <a:r>
              <a:rPr lang="en-US" baseline="0" dirty="0" smtClean="0"/>
              <a:t> names on the list, but some are in our league</a:t>
            </a:r>
            <a:endParaRPr lang="en-US" dirty="0" smtClean="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6EFBD5C-884C-44CA-A738-68802809B91D}" type="slidenum">
              <a:rPr lang="en-US" smtClean="0"/>
              <a:t>9</a:t>
            </a:fld>
            <a:endParaRPr lang="en-US"/>
          </a:p>
        </p:txBody>
      </p:sp>
    </p:spTree>
    <p:extLst>
      <p:ext uri="{BB962C8B-B14F-4D97-AF65-F5344CB8AC3E}">
        <p14:creationId xmlns:p14="http://schemas.microsoft.com/office/powerpoint/2010/main" val="3137914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1268B6C-F8BB-4061-801A-E5C701D61412}" type="datetimeFigureOut">
              <a:rPr lang="en-US" smtClean="0"/>
              <a:t>1/28/2018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961236-1549-40E1-945D-2D60A46CA4EE}" type="slidenum">
              <a:rPr lang="en-US" smtClean="0"/>
              <a:t>‹#›</a:t>
            </a:fld>
            <a:endParaRPr lang="en-US"/>
          </a:p>
        </p:txBody>
      </p:sp>
    </p:spTree>
    <p:extLst>
      <p:ext uri="{BB962C8B-B14F-4D97-AF65-F5344CB8AC3E}">
        <p14:creationId xmlns:p14="http://schemas.microsoft.com/office/powerpoint/2010/main" val="1117150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268B6C-F8BB-4061-801A-E5C701D61412}" type="datetimeFigureOut">
              <a:rPr lang="en-US" smtClean="0"/>
              <a:t>1/28/2018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961236-1549-40E1-945D-2D60A46CA4EE}" type="slidenum">
              <a:rPr lang="en-US" smtClean="0"/>
              <a:t>‹#›</a:t>
            </a:fld>
            <a:endParaRPr lang="en-US"/>
          </a:p>
        </p:txBody>
      </p:sp>
    </p:spTree>
    <p:extLst>
      <p:ext uri="{BB962C8B-B14F-4D97-AF65-F5344CB8AC3E}">
        <p14:creationId xmlns:p14="http://schemas.microsoft.com/office/powerpoint/2010/main" val="3458978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268B6C-F8BB-4061-801A-E5C701D61412}" type="datetimeFigureOut">
              <a:rPr lang="en-US" smtClean="0"/>
              <a:t>1/28/2018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961236-1549-40E1-945D-2D60A46CA4EE}" type="slidenum">
              <a:rPr lang="en-US" smtClean="0"/>
              <a:t>‹#›</a:t>
            </a:fld>
            <a:endParaRPr lang="en-US"/>
          </a:p>
        </p:txBody>
      </p:sp>
    </p:spTree>
    <p:extLst>
      <p:ext uri="{BB962C8B-B14F-4D97-AF65-F5344CB8AC3E}">
        <p14:creationId xmlns:p14="http://schemas.microsoft.com/office/powerpoint/2010/main" val="2760380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268B6C-F8BB-4061-801A-E5C701D61412}" type="datetimeFigureOut">
              <a:rPr lang="en-US" smtClean="0"/>
              <a:t>1/28/2018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961236-1549-40E1-945D-2D60A46CA4EE}" type="slidenum">
              <a:rPr lang="en-US" smtClean="0"/>
              <a:t>‹#›</a:t>
            </a:fld>
            <a:endParaRPr lang="en-US"/>
          </a:p>
        </p:txBody>
      </p:sp>
    </p:spTree>
    <p:extLst>
      <p:ext uri="{BB962C8B-B14F-4D97-AF65-F5344CB8AC3E}">
        <p14:creationId xmlns:p14="http://schemas.microsoft.com/office/powerpoint/2010/main" val="1318799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1268B6C-F8BB-4061-801A-E5C701D61412}" type="datetimeFigureOut">
              <a:rPr lang="en-US" smtClean="0"/>
              <a:t>1/28/2018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961236-1549-40E1-945D-2D60A46CA4EE}" type="slidenum">
              <a:rPr lang="en-US" smtClean="0"/>
              <a:t>‹#›</a:t>
            </a:fld>
            <a:endParaRPr lang="en-US"/>
          </a:p>
        </p:txBody>
      </p:sp>
    </p:spTree>
    <p:extLst>
      <p:ext uri="{BB962C8B-B14F-4D97-AF65-F5344CB8AC3E}">
        <p14:creationId xmlns:p14="http://schemas.microsoft.com/office/powerpoint/2010/main" val="2019130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1268B6C-F8BB-4061-801A-E5C701D61412}" type="datetimeFigureOut">
              <a:rPr lang="en-US" smtClean="0"/>
              <a:t>1/28/2018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961236-1549-40E1-945D-2D60A46CA4EE}" type="slidenum">
              <a:rPr lang="en-US" smtClean="0"/>
              <a:t>‹#›</a:t>
            </a:fld>
            <a:endParaRPr lang="en-US"/>
          </a:p>
        </p:txBody>
      </p:sp>
    </p:spTree>
    <p:extLst>
      <p:ext uri="{BB962C8B-B14F-4D97-AF65-F5344CB8AC3E}">
        <p14:creationId xmlns:p14="http://schemas.microsoft.com/office/powerpoint/2010/main" val="539762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1268B6C-F8BB-4061-801A-E5C701D61412}" type="datetimeFigureOut">
              <a:rPr lang="en-US" smtClean="0"/>
              <a:t>1/28/2018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961236-1549-40E1-945D-2D60A46CA4EE}" type="slidenum">
              <a:rPr lang="en-US" smtClean="0"/>
              <a:t>‹#›</a:t>
            </a:fld>
            <a:endParaRPr lang="en-US"/>
          </a:p>
        </p:txBody>
      </p:sp>
    </p:spTree>
    <p:extLst>
      <p:ext uri="{BB962C8B-B14F-4D97-AF65-F5344CB8AC3E}">
        <p14:creationId xmlns:p14="http://schemas.microsoft.com/office/powerpoint/2010/main" val="2515915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1268B6C-F8BB-4061-801A-E5C701D61412}" type="datetimeFigureOut">
              <a:rPr lang="en-US" smtClean="0"/>
              <a:t>1/28/2018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961236-1549-40E1-945D-2D60A46CA4EE}" type="slidenum">
              <a:rPr lang="en-US" smtClean="0"/>
              <a:t>‹#›</a:t>
            </a:fld>
            <a:endParaRPr lang="en-US"/>
          </a:p>
        </p:txBody>
      </p:sp>
    </p:spTree>
    <p:extLst>
      <p:ext uri="{BB962C8B-B14F-4D97-AF65-F5344CB8AC3E}">
        <p14:creationId xmlns:p14="http://schemas.microsoft.com/office/powerpoint/2010/main" val="2764444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268B6C-F8BB-4061-801A-E5C701D61412}" type="datetimeFigureOut">
              <a:rPr lang="en-US" smtClean="0"/>
              <a:t>1/28/2018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961236-1549-40E1-945D-2D60A46CA4EE}" type="slidenum">
              <a:rPr lang="en-US" smtClean="0"/>
              <a:t>‹#›</a:t>
            </a:fld>
            <a:endParaRPr lang="en-US"/>
          </a:p>
        </p:txBody>
      </p:sp>
    </p:spTree>
    <p:extLst>
      <p:ext uri="{BB962C8B-B14F-4D97-AF65-F5344CB8AC3E}">
        <p14:creationId xmlns:p14="http://schemas.microsoft.com/office/powerpoint/2010/main" val="902061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1268B6C-F8BB-4061-801A-E5C701D61412}" type="datetimeFigureOut">
              <a:rPr lang="en-US" smtClean="0"/>
              <a:t>1/28/2018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961236-1549-40E1-945D-2D60A46CA4EE}" type="slidenum">
              <a:rPr lang="en-US" smtClean="0"/>
              <a:t>‹#›</a:t>
            </a:fld>
            <a:endParaRPr lang="en-US"/>
          </a:p>
        </p:txBody>
      </p:sp>
    </p:spTree>
    <p:extLst>
      <p:ext uri="{BB962C8B-B14F-4D97-AF65-F5344CB8AC3E}">
        <p14:creationId xmlns:p14="http://schemas.microsoft.com/office/powerpoint/2010/main" val="3253386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1268B6C-F8BB-4061-801A-E5C701D61412}" type="datetimeFigureOut">
              <a:rPr lang="en-US" smtClean="0"/>
              <a:t>1/28/2018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961236-1549-40E1-945D-2D60A46CA4EE}" type="slidenum">
              <a:rPr lang="en-US" smtClean="0"/>
              <a:t>‹#›</a:t>
            </a:fld>
            <a:endParaRPr lang="en-US"/>
          </a:p>
        </p:txBody>
      </p:sp>
    </p:spTree>
    <p:extLst>
      <p:ext uri="{BB962C8B-B14F-4D97-AF65-F5344CB8AC3E}">
        <p14:creationId xmlns:p14="http://schemas.microsoft.com/office/powerpoint/2010/main" val="2394139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268B6C-F8BB-4061-801A-E5C701D61412}" type="datetimeFigureOut">
              <a:rPr lang="en-US" smtClean="0"/>
              <a:t>1/28/2018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961236-1549-40E1-945D-2D60A46CA4EE}" type="slidenum">
              <a:rPr lang="en-US" smtClean="0"/>
              <a:t>‹#›</a:t>
            </a:fld>
            <a:endParaRPr lang="en-US"/>
          </a:p>
        </p:txBody>
      </p:sp>
    </p:spTree>
    <p:extLst>
      <p:ext uri="{BB962C8B-B14F-4D97-AF65-F5344CB8AC3E}">
        <p14:creationId xmlns:p14="http://schemas.microsoft.com/office/powerpoint/2010/main" val="40327417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helping someone else up a climb"/>
          <p:cNvPicPr>
            <a:picLocks noChangeAspect="1"/>
          </p:cNvPicPr>
          <p:nvPr/>
        </p:nvPicPr>
        <p:blipFill rotWithShape="1">
          <a:blip r:embed="rId3">
            <a:extLst>
              <a:ext uri="{28A0092B-C50C-407E-A947-70E740481C1C}">
                <a14:useLocalDpi xmlns:a14="http://schemas.microsoft.com/office/drawing/2010/main" val="0"/>
              </a:ext>
            </a:extLst>
          </a:blip>
          <a:srcRect l="30551" r="8790"/>
          <a:stretch/>
        </p:blipFill>
        <p:spPr>
          <a:xfrm>
            <a:off x="-88605" y="0"/>
            <a:ext cx="12280605" cy="6858000"/>
          </a:xfrm>
          <a:prstGeom prst="rect">
            <a:avLst/>
          </a:prstGeom>
        </p:spPr>
      </p:pic>
      <p:sp>
        <p:nvSpPr>
          <p:cNvPr id="6" name="TextBox 5"/>
          <p:cNvSpPr txBox="1"/>
          <p:nvPr/>
        </p:nvSpPr>
        <p:spPr>
          <a:xfrm>
            <a:off x="5981133" y="2850453"/>
            <a:ext cx="6210867" cy="1569660"/>
          </a:xfrm>
          <a:prstGeom prst="rect">
            <a:avLst/>
          </a:prstGeom>
          <a:noFill/>
        </p:spPr>
        <p:txBody>
          <a:bodyPr wrap="none" rtlCol="0">
            <a:spAutoFit/>
          </a:bodyPr>
          <a:lstStyle/>
          <a:p>
            <a:r>
              <a:rPr lang="en-US" sz="4800" b="1" dirty="0" smtClean="0">
                <a:solidFill>
                  <a:schemeClr val="bg1"/>
                </a:solidFill>
              </a:rPr>
              <a:t>Leading the way to </a:t>
            </a:r>
          </a:p>
          <a:p>
            <a:r>
              <a:rPr lang="en-US" sz="4800" b="1" dirty="0" smtClean="0">
                <a:solidFill>
                  <a:schemeClr val="bg1"/>
                </a:solidFill>
              </a:rPr>
              <a:t>technology accessibility</a:t>
            </a:r>
            <a:endParaRPr lang="en-US" sz="4800" b="1" dirty="0">
              <a:solidFill>
                <a:schemeClr val="bg1"/>
              </a:solidFill>
            </a:endParaRPr>
          </a:p>
        </p:txBody>
      </p:sp>
      <p:sp>
        <p:nvSpPr>
          <p:cNvPr id="3" name="TextBox 2"/>
          <p:cNvSpPr txBox="1"/>
          <p:nvPr/>
        </p:nvSpPr>
        <p:spPr>
          <a:xfrm>
            <a:off x="6457547" y="5260633"/>
            <a:ext cx="4777523" cy="1708160"/>
          </a:xfrm>
          <a:prstGeom prst="rect">
            <a:avLst/>
          </a:prstGeom>
          <a:noFill/>
        </p:spPr>
        <p:txBody>
          <a:bodyPr wrap="square" rtlCol="0">
            <a:spAutoFit/>
          </a:bodyPr>
          <a:lstStyle/>
          <a:p>
            <a:pPr algn="ctr"/>
            <a:r>
              <a:rPr lang="en-US" sz="2400" dirty="0" smtClean="0">
                <a:solidFill>
                  <a:schemeClr val="bg1"/>
                </a:solidFill>
              </a:rPr>
              <a:t>Washington State </a:t>
            </a:r>
          </a:p>
          <a:p>
            <a:pPr algn="ctr"/>
            <a:r>
              <a:rPr lang="en-US" sz="2400" b="1" dirty="0" smtClean="0">
                <a:solidFill>
                  <a:schemeClr val="bg1"/>
                </a:solidFill>
              </a:rPr>
              <a:t>Community</a:t>
            </a:r>
            <a:r>
              <a:rPr lang="en-US" sz="2400" dirty="0" smtClean="0">
                <a:solidFill>
                  <a:schemeClr val="bg1"/>
                </a:solidFill>
              </a:rPr>
              <a:t> and </a:t>
            </a:r>
            <a:r>
              <a:rPr lang="en-US" sz="2400" b="1" dirty="0" smtClean="0">
                <a:solidFill>
                  <a:schemeClr val="bg1"/>
                </a:solidFill>
              </a:rPr>
              <a:t>Technical Colleges</a:t>
            </a:r>
          </a:p>
          <a:p>
            <a:pPr algn="ctr"/>
            <a:r>
              <a:rPr lang="en-US" sz="1400" i="1" dirty="0" smtClean="0">
                <a:solidFill>
                  <a:schemeClr val="bg1"/>
                </a:solidFill>
              </a:rPr>
              <a:t>Better Jobs, Brighter Futures, a Stronger Washington</a:t>
            </a:r>
          </a:p>
          <a:p>
            <a:endParaRPr lang="en-US" sz="4000" dirty="0">
              <a:solidFill>
                <a:schemeClr val="bg1"/>
              </a:solidFill>
            </a:endParaRPr>
          </a:p>
        </p:txBody>
      </p:sp>
      <p:pic>
        <p:nvPicPr>
          <p:cNvPr id="4" name="Picture 3" descr="&quot;&quot;"/>
          <p:cNvPicPr>
            <a:picLocks noChangeAspect="1"/>
          </p:cNvPicPr>
          <p:nvPr/>
        </p:nvPicPr>
        <p:blipFill>
          <a:blip r:embed="rId4"/>
          <a:stretch>
            <a:fillRect/>
          </a:stretch>
        </p:blipFill>
        <p:spPr>
          <a:xfrm>
            <a:off x="5630794" y="4957866"/>
            <a:ext cx="914400" cy="1687483"/>
          </a:xfrm>
          <a:prstGeom prst="rect">
            <a:avLst/>
          </a:prstGeom>
        </p:spPr>
      </p:pic>
    </p:spTree>
    <p:extLst>
      <p:ext uri="{BB962C8B-B14F-4D97-AF65-F5344CB8AC3E}">
        <p14:creationId xmlns:p14="http://schemas.microsoft.com/office/powerpoint/2010/main" val="2958695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wspaper article on $500,000 ADA settlement"/>
          <p:cNvPicPr>
            <a:picLocks noChangeAspect="1"/>
          </p:cNvPicPr>
          <p:nvPr/>
        </p:nvPicPr>
        <p:blipFill>
          <a:blip r:embed="rId3"/>
          <a:stretch>
            <a:fillRect/>
          </a:stretch>
        </p:blipFill>
        <p:spPr>
          <a:xfrm>
            <a:off x="1276350" y="276225"/>
            <a:ext cx="9639300" cy="6581775"/>
          </a:xfrm>
          <a:prstGeom prst="rect">
            <a:avLst/>
          </a:prstGeom>
        </p:spPr>
      </p:pic>
    </p:spTree>
    <p:extLst>
      <p:ext uri="{BB962C8B-B14F-4D97-AF65-F5344CB8AC3E}">
        <p14:creationId xmlns:p14="http://schemas.microsoft.com/office/powerpoint/2010/main" val="42592243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53512" y="2487168"/>
            <a:ext cx="6537960" cy="830997"/>
          </a:xfrm>
          <a:prstGeom prst="rect">
            <a:avLst/>
          </a:prstGeom>
          <a:noFill/>
        </p:spPr>
        <p:txBody>
          <a:bodyPr wrap="square" rtlCol="0">
            <a:spAutoFit/>
          </a:bodyPr>
          <a:lstStyle/>
          <a:p>
            <a:pPr algn="ctr"/>
            <a:r>
              <a:rPr lang="en-US" sz="4800" dirty="0" smtClean="0"/>
              <a:t>Current State</a:t>
            </a:r>
            <a:endParaRPr lang="en-US" sz="4800" dirty="0"/>
          </a:p>
        </p:txBody>
      </p:sp>
    </p:spTree>
    <p:extLst>
      <p:ext uri="{BB962C8B-B14F-4D97-AF65-F5344CB8AC3E}">
        <p14:creationId xmlns:p14="http://schemas.microsoft.com/office/powerpoint/2010/main" val="41792462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ssistive technology ic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0467" y="1280541"/>
            <a:ext cx="8705850" cy="4552950"/>
          </a:xfrm>
          <a:prstGeom prst="rect">
            <a:avLst/>
          </a:prstGeom>
        </p:spPr>
      </p:pic>
    </p:spTree>
    <p:extLst>
      <p:ext uri="{BB962C8B-B14F-4D97-AF65-F5344CB8AC3E}">
        <p14:creationId xmlns:p14="http://schemas.microsoft.com/office/powerpoint/2010/main" val="18474617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26664" y="2770632"/>
            <a:ext cx="6153912" cy="1107996"/>
          </a:xfrm>
          <a:prstGeom prst="rect">
            <a:avLst/>
          </a:prstGeom>
          <a:noFill/>
        </p:spPr>
        <p:txBody>
          <a:bodyPr wrap="square" rtlCol="0">
            <a:spAutoFit/>
          </a:bodyPr>
          <a:lstStyle/>
          <a:p>
            <a:pPr algn="ctr"/>
            <a:r>
              <a:rPr lang="en-US" sz="6600" b="1" dirty="0" smtClean="0"/>
              <a:t>Accommodate</a:t>
            </a:r>
            <a:endParaRPr lang="en-US" sz="6600" b="1" dirty="0"/>
          </a:p>
        </p:txBody>
      </p:sp>
    </p:spTree>
    <p:extLst>
      <p:ext uri="{BB962C8B-B14F-4D97-AF65-F5344CB8AC3E}">
        <p14:creationId xmlns:p14="http://schemas.microsoft.com/office/powerpoint/2010/main" val="32574982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ilding with &quot;bolt on&quot; alumninum ramp"/>
          <p:cNvPicPr>
            <a:picLocks noChangeAspect="1"/>
          </p:cNvPicPr>
          <p:nvPr/>
        </p:nvPicPr>
        <p:blipFill rotWithShape="1">
          <a:blip r:embed="rId3"/>
          <a:srcRect l="1" t="19551" r="-220" b="598"/>
          <a:stretch/>
        </p:blipFill>
        <p:spPr>
          <a:xfrm>
            <a:off x="0" y="-114300"/>
            <a:ext cx="12384272" cy="7416800"/>
          </a:xfrm>
          <a:prstGeom prst="rect">
            <a:avLst/>
          </a:prstGeom>
        </p:spPr>
      </p:pic>
    </p:spTree>
    <p:extLst>
      <p:ext uri="{BB962C8B-B14F-4D97-AF65-F5344CB8AC3E}">
        <p14:creationId xmlns:p14="http://schemas.microsoft.com/office/powerpoint/2010/main" val="10407988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attractive concrete ramp "/>
          <p:cNvPicPr>
            <a:picLocks noChangeAspect="1"/>
          </p:cNvPicPr>
          <p:nvPr/>
        </p:nvPicPr>
        <p:blipFill>
          <a:blip r:embed="rId3"/>
          <a:stretch>
            <a:fillRect/>
          </a:stretch>
        </p:blipFill>
        <p:spPr>
          <a:xfrm>
            <a:off x="0" y="0"/>
            <a:ext cx="12192000" cy="8102990"/>
          </a:xfrm>
          <a:prstGeom prst="rect">
            <a:avLst/>
          </a:prstGeom>
        </p:spPr>
      </p:pic>
    </p:spTree>
    <p:extLst>
      <p:ext uri="{BB962C8B-B14F-4D97-AF65-F5344CB8AC3E}">
        <p14:creationId xmlns:p14="http://schemas.microsoft.com/office/powerpoint/2010/main" val="4220069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sabilty protest march"/>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82870"/>
            <a:ext cx="12408408" cy="8704878"/>
          </a:xfrm>
          <a:prstGeom prst="rect">
            <a:avLst/>
          </a:prstGeom>
        </p:spPr>
      </p:pic>
    </p:spTree>
    <p:extLst>
      <p:ext uri="{BB962C8B-B14F-4D97-AF65-F5344CB8AC3E}">
        <p14:creationId xmlns:p14="http://schemas.microsoft.com/office/powerpoint/2010/main" val="23083934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bility protes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816" y="-100584"/>
            <a:ext cx="12370816" cy="6958584"/>
          </a:xfrm>
          <a:prstGeom prst="rect">
            <a:avLst/>
          </a:prstGeom>
        </p:spPr>
      </p:pic>
    </p:spTree>
    <p:extLst>
      <p:ext uri="{BB962C8B-B14F-4D97-AF65-F5344CB8AC3E}">
        <p14:creationId xmlns:p14="http://schemas.microsoft.com/office/powerpoint/2010/main" val="39634660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7598" y="2860286"/>
            <a:ext cx="11289309" cy="707886"/>
          </a:xfrm>
          <a:prstGeom prst="rect">
            <a:avLst/>
          </a:prstGeom>
        </p:spPr>
        <p:txBody>
          <a:bodyPr wrap="none">
            <a:spAutoFit/>
          </a:bodyPr>
          <a:lstStyle/>
          <a:p>
            <a:r>
              <a:rPr lang="en-US" sz="4000" b="1" dirty="0" smtClean="0"/>
              <a:t>12% of community college students have a disability</a:t>
            </a:r>
            <a:endParaRPr lang="en-US" sz="4000" b="1" dirty="0"/>
          </a:p>
        </p:txBody>
      </p:sp>
    </p:spTree>
    <p:extLst>
      <p:ext uri="{BB962C8B-B14F-4D97-AF65-F5344CB8AC3E}">
        <p14:creationId xmlns:p14="http://schemas.microsoft.com/office/powerpoint/2010/main" val="20546329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31970" y="3062304"/>
            <a:ext cx="8070799" cy="707886"/>
          </a:xfrm>
          <a:prstGeom prst="rect">
            <a:avLst/>
          </a:prstGeom>
        </p:spPr>
        <p:txBody>
          <a:bodyPr wrap="none">
            <a:spAutoFit/>
          </a:bodyPr>
          <a:lstStyle/>
          <a:p>
            <a:r>
              <a:rPr lang="en-US" sz="4000" b="1" dirty="0"/>
              <a:t>o</a:t>
            </a:r>
            <a:r>
              <a:rPr lang="en-US" sz="4000" b="1" dirty="0" smtClean="0"/>
              <a:t>nly half will self-identify as disabled</a:t>
            </a:r>
            <a:endParaRPr lang="en-US" sz="4000" b="1" dirty="0"/>
          </a:p>
        </p:txBody>
      </p:sp>
    </p:spTree>
    <p:extLst>
      <p:ext uri="{BB962C8B-B14F-4D97-AF65-F5344CB8AC3E}">
        <p14:creationId xmlns:p14="http://schemas.microsoft.com/office/powerpoint/2010/main" val="38424199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5256" y="1285684"/>
            <a:ext cx="10204704" cy="2585323"/>
          </a:xfrm>
          <a:prstGeom prst="rect">
            <a:avLst/>
          </a:prstGeom>
        </p:spPr>
        <p:txBody>
          <a:bodyPr wrap="square">
            <a:spAutoFit/>
          </a:bodyPr>
          <a:lstStyle/>
          <a:p>
            <a:pPr algn="ctr"/>
            <a:r>
              <a:rPr lang="en-US" sz="9600" b="1" dirty="0" smtClean="0"/>
              <a:t>12,414 </a:t>
            </a:r>
          </a:p>
          <a:p>
            <a:pPr algn="ctr"/>
            <a:r>
              <a:rPr lang="en-US" sz="4800" b="1" dirty="0" smtClean="0"/>
              <a:t>of </a:t>
            </a:r>
            <a:r>
              <a:rPr lang="en-US" sz="4800" b="1" i="1" dirty="0" smtClean="0"/>
              <a:t>our</a:t>
            </a:r>
            <a:r>
              <a:rPr lang="en-US" sz="4800" b="1" dirty="0" smtClean="0"/>
              <a:t> students self-identify as disabled</a:t>
            </a:r>
            <a:r>
              <a:rPr lang="en-US" sz="6600" b="1" dirty="0" smtClean="0"/>
              <a:t> </a:t>
            </a:r>
            <a:endParaRPr lang="en-US" sz="6600" b="1" dirty="0"/>
          </a:p>
        </p:txBody>
      </p:sp>
      <p:pic>
        <p:nvPicPr>
          <p:cNvPr id="8" name="Picture 7" descr="armless student at microscope"/>
          <p:cNvPicPr>
            <a:picLocks noChangeAspect="1"/>
          </p:cNvPicPr>
          <p:nvPr/>
        </p:nvPicPr>
        <p:blipFill>
          <a:blip r:embed="rId3"/>
          <a:stretch>
            <a:fillRect/>
          </a:stretch>
        </p:blipFill>
        <p:spPr>
          <a:xfrm>
            <a:off x="572794" y="4345088"/>
            <a:ext cx="2557285" cy="1700595"/>
          </a:xfrm>
          <a:prstGeom prst="rect">
            <a:avLst/>
          </a:prstGeom>
          <a:solidFill>
            <a:schemeClr val="tx1"/>
          </a:solidFill>
          <a:ln>
            <a:solidFill>
              <a:schemeClr val="tx1"/>
            </a:solidFill>
          </a:ln>
        </p:spPr>
      </p:pic>
      <p:sp>
        <p:nvSpPr>
          <p:cNvPr id="9" name="Oval 8" descr="&quot;&quot;"/>
          <p:cNvSpPr/>
          <p:nvPr/>
        </p:nvSpPr>
        <p:spPr>
          <a:xfrm>
            <a:off x="1851436" y="5688775"/>
            <a:ext cx="495976" cy="44041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student in wheelchair"/>
          <p:cNvPicPr>
            <a:picLocks noChangeAspect="1"/>
          </p:cNvPicPr>
          <p:nvPr/>
        </p:nvPicPr>
        <p:blipFill>
          <a:blip r:embed="rId4"/>
          <a:stretch>
            <a:fillRect/>
          </a:stretch>
        </p:blipFill>
        <p:spPr>
          <a:xfrm flipH="1">
            <a:off x="9129540" y="4340555"/>
            <a:ext cx="2385158" cy="1591570"/>
          </a:xfrm>
          <a:prstGeom prst="rect">
            <a:avLst/>
          </a:prstGeom>
        </p:spPr>
      </p:pic>
      <p:pic>
        <p:nvPicPr>
          <p:cNvPr id="11" name="Picture 10" descr="blind student using laptop"/>
          <p:cNvPicPr>
            <a:picLocks noChangeAspect="1"/>
          </p:cNvPicPr>
          <p:nvPr/>
        </p:nvPicPr>
        <p:blipFill>
          <a:blip r:embed="rId5"/>
          <a:stretch>
            <a:fillRect/>
          </a:stretch>
        </p:blipFill>
        <p:spPr>
          <a:xfrm>
            <a:off x="3401568" y="4344110"/>
            <a:ext cx="2606040" cy="1725484"/>
          </a:xfrm>
          <a:prstGeom prst="rect">
            <a:avLst/>
          </a:prstGeom>
        </p:spPr>
      </p:pic>
      <p:pic>
        <p:nvPicPr>
          <p:cNvPr id="12" name="Picture 11" descr="blind student"/>
          <p:cNvPicPr>
            <a:picLocks noChangeAspect="1"/>
          </p:cNvPicPr>
          <p:nvPr/>
        </p:nvPicPr>
        <p:blipFill>
          <a:blip r:embed="rId6"/>
          <a:stretch>
            <a:fillRect/>
          </a:stretch>
        </p:blipFill>
        <p:spPr>
          <a:xfrm>
            <a:off x="6313188" y="4340556"/>
            <a:ext cx="2510772" cy="1673848"/>
          </a:xfrm>
          <a:prstGeom prst="rect">
            <a:avLst/>
          </a:prstGeom>
        </p:spPr>
      </p:pic>
    </p:spTree>
    <p:extLst>
      <p:ext uri="{BB962C8B-B14F-4D97-AF65-F5344CB8AC3E}">
        <p14:creationId xmlns:p14="http://schemas.microsoft.com/office/powerpoint/2010/main" val="15659980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95550" y="1934387"/>
            <a:ext cx="7525512" cy="2800767"/>
          </a:xfrm>
          <a:prstGeom prst="rect">
            <a:avLst/>
          </a:prstGeom>
        </p:spPr>
        <p:txBody>
          <a:bodyPr wrap="square">
            <a:spAutoFit/>
          </a:bodyPr>
          <a:lstStyle/>
          <a:p>
            <a:r>
              <a:rPr lang="en-US" sz="4400" b="1" dirty="0" smtClean="0"/>
              <a:t>“equal, effective, and meaningful access to the benefits of technology for individuals with disabilities”</a:t>
            </a:r>
            <a:endParaRPr lang="en-US" sz="4400" b="1" dirty="0"/>
          </a:p>
        </p:txBody>
      </p:sp>
    </p:spTree>
    <p:extLst>
      <p:ext uri="{BB962C8B-B14F-4D97-AF65-F5344CB8AC3E}">
        <p14:creationId xmlns:p14="http://schemas.microsoft.com/office/powerpoint/2010/main" val="4040627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ccessibility policy #188 cover page"/>
          <p:cNvPicPr>
            <a:picLocks noChangeAspect="1"/>
          </p:cNvPicPr>
          <p:nvPr/>
        </p:nvPicPr>
        <p:blipFill>
          <a:blip r:embed="rId3"/>
          <a:stretch>
            <a:fillRect/>
          </a:stretch>
        </p:blipFill>
        <p:spPr>
          <a:xfrm>
            <a:off x="1665954" y="815545"/>
            <a:ext cx="8878131" cy="5053913"/>
          </a:xfrm>
          <a:prstGeom prst="rect">
            <a:avLst/>
          </a:prstGeom>
        </p:spPr>
      </p:pic>
    </p:spTree>
    <p:extLst>
      <p:ext uri="{BB962C8B-B14F-4D97-AF65-F5344CB8AC3E}">
        <p14:creationId xmlns:p14="http://schemas.microsoft.com/office/powerpoint/2010/main" val="35617899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avel on pile of hundred dollar bill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5378" y="2246660"/>
            <a:ext cx="6735999" cy="5220399"/>
          </a:xfrm>
          <a:prstGeom prst="rect">
            <a:avLst/>
          </a:prstGeom>
        </p:spPr>
      </p:pic>
      <p:sp>
        <p:nvSpPr>
          <p:cNvPr id="4" name="TextBox 3"/>
          <p:cNvSpPr txBox="1"/>
          <p:nvPr/>
        </p:nvSpPr>
        <p:spPr>
          <a:xfrm>
            <a:off x="1149178" y="259492"/>
            <a:ext cx="4139514" cy="6740307"/>
          </a:xfrm>
          <a:prstGeom prst="rect">
            <a:avLst/>
          </a:prstGeom>
          <a:noFill/>
        </p:spPr>
        <p:txBody>
          <a:bodyPr wrap="square" rtlCol="0">
            <a:spAutoFit/>
          </a:bodyPr>
          <a:lstStyle/>
          <a:p>
            <a:r>
              <a:rPr lang="en-US" dirty="0" smtClean="0"/>
              <a:t>Atlantic Cape Community College</a:t>
            </a:r>
          </a:p>
          <a:p>
            <a:r>
              <a:rPr lang="en-US" dirty="0" smtClean="0"/>
              <a:t>Arizona State</a:t>
            </a:r>
          </a:p>
          <a:p>
            <a:r>
              <a:rPr lang="en-US" dirty="0" err="1" smtClean="0"/>
              <a:t>BarBri</a:t>
            </a:r>
            <a:endParaRPr lang="en-US" dirty="0" smtClean="0"/>
          </a:p>
          <a:p>
            <a:r>
              <a:rPr lang="en-US" dirty="0" smtClean="0"/>
              <a:t>California State Community Colleges</a:t>
            </a:r>
          </a:p>
          <a:p>
            <a:r>
              <a:rPr lang="en-US" dirty="0" smtClean="0"/>
              <a:t>Capella University</a:t>
            </a:r>
          </a:p>
          <a:p>
            <a:r>
              <a:rPr lang="en-US" dirty="0" smtClean="0"/>
              <a:t>Case Western Reserve</a:t>
            </a:r>
          </a:p>
          <a:p>
            <a:r>
              <a:rPr lang="en-US" dirty="0" err="1" smtClean="0"/>
              <a:t>Finlandia</a:t>
            </a:r>
            <a:endParaRPr lang="en-US" dirty="0" smtClean="0"/>
          </a:p>
          <a:p>
            <a:r>
              <a:rPr lang="en-US" dirty="0" smtClean="0"/>
              <a:t>Florida State</a:t>
            </a:r>
          </a:p>
          <a:p>
            <a:r>
              <a:rPr lang="en-US" dirty="0" smtClean="0"/>
              <a:t>Fordham</a:t>
            </a:r>
          </a:p>
          <a:p>
            <a:r>
              <a:rPr lang="en-US" dirty="0" smtClean="0"/>
              <a:t>Harvard</a:t>
            </a:r>
          </a:p>
          <a:p>
            <a:r>
              <a:rPr lang="en-US" dirty="0" smtClean="0"/>
              <a:t>LA Community College District</a:t>
            </a:r>
          </a:p>
          <a:p>
            <a:r>
              <a:rPr lang="en-US" dirty="0" smtClean="0"/>
              <a:t>Louisiana Tech</a:t>
            </a:r>
          </a:p>
          <a:p>
            <a:r>
              <a:rPr lang="en-US" dirty="0" smtClean="0"/>
              <a:t>MIT</a:t>
            </a:r>
          </a:p>
          <a:p>
            <a:r>
              <a:rPr lang="en-US" dirty="0" smtClean="0"/>
              <a:t>McNeese State University</a:t>
            </a:r>
          </a:p>
          <a:p>
            <a:r>
              <a:rPr lang="en-US" dirty="0" smtClean="0"/>
              <a:t>Mesa Community College and Maricopa</a:t>
            </a:r>
          </a:p>
          <a:p>
            <a:r>
              <a:rPr lang="en-US" dirty="0" smtClean="0"/>
              <a:t>Miami University (Ohio)</a:t>
            </a:r>
          </a:p>
          <a:p>
            <a:r>
              <a:rPr lang="en-US" dirty="0" smtClean="0"/>
              <a:t>Mt. Hood Community College</a:t>
            </a:r>
          </a:p>
          <a:p>
            <a:r>
              <a:rPr lang="en-US" dirty="0" smtClean="0"/>
              <a:t>NYU</a:t>
            </a:r>
          </a:p>
          <a:p>
            <a:r>
              <a:rPr lang="en-US" dirty="0" smtClean="0"/>
              <a:t>North Carolina State</a:t>
            </a:r>
          </a:p>
          <a:p>
            <a:r>
              <a:rPr lang="en-US" dirty="0" smtClean="0"/>
              <a:t>Northwestern University</a:t>
            </a:r>
          </a:p>
          <a:p>
            <a:r>
              <a:rPr lang="en-US" dirty="0" smtClean="0"/>
              <a:t>Ohio State</a:t>
            </a:r>
          </a:p>
          <a:p>
            <a:r>
              <a:rPr lang="en-US" dirty="0" smtClean="0"/>
              <a:t>Pace University</a:t>
            </a:r>
          </a:p>
          <a:p>
            <a:r>
              <a:rPr lang="en-US" dirty="0" smtClean="0"/>
              <a:t>Princeton</a:t>
            </a:r>
          </a:p>
          <a:p>
            <a:endParaRPr lang="en-US" dirty="0"/>
          </a:p>
        </p:txBody>
      </p:sp>
      <p:sp>
        <p:nvSpPr>
          <p:cNvPr id="5" name="TextBox 4"/>
          <p:cNvSpPr txBox="1"/>
          <p:nvPr/>
        </p:nvSpPr>
        <p:spPr>
          <a:xfrm>
            <a:off x="5758248" y="259492"/>
            <a:ext cx="4942703" cy="3693319"/>
          </a:xfrm>
          <a:prstGeom prst="rect">
            <a:avLst/>
          </a:prstGeom>
          <a:noFill/>
        </p:spPr>
        <p:txBody>
          <a:bodyPr wrap="square" rtlCol="0">
            <a:spAutoFit/>
          </a:bodyPr>
          <a:lstStyle/>
          <a:p>
            <a:r>
              <a:rPr lang="en-US" dirty="0" smtClean="0"/>
              <a:t>Penn State</a:t>
            </a:r>
          </a:p>
          <a:p>
            <a:r>
              <a:rPr lang="en-US" dirty="0" smtClean="0"/>
              <a:t>Reed</a:t>
            </a:r>
          </a:p>
          <a:p>
            <a:r>
              <a:rPr lang="en-US" dirty="0" smtClean="0"/>
              <a:t>Siskiyou Joint Community College District</a:t>
            </a:r>
          </a:p>
          <a:p>
            <a:r>
              <a:rPr lang="en-US" dirty="0" smtClean="0"/>
              <a:t>South Carolina Technical College System</a:t>
            </a:r>
          </a:p>
          <a:p>
            <a:r>
              <a:rPr lang="en-US" dirty="0" smtClean="0"/>
              <a:t>UC Berkeley</a:t>
            </a:r>
          </a:p>
          <a:p>
            <a:r>
              <a:rPr lang="en-US" dirty="0" smtClean="0"/>
              <a:t>University of Cincinnati</a:t>
            </a:r>
          </a:p>
          <a:p>
            <a:r>
              <a:rPr lang="en-US" dirty="0" smtClean="0"/>
              <a:t>University of Colorado</a:t>
            </a:r>
          </a:p>
          <a:p>
            <a:r>
              <a:rPr lang="en-US" dirty="0" smtClean="0"/>
              <a:t>University of Kentucky</a:t>
            </a:r>
          </a:p>
          <a:p>
            <a:r>
              <a:rPr lang="en-US" dirty="0" smtClean="0"/>
              <a:t>University of Maryland</a:t>
            </a:r>
          </a:p>
          <a:p>
            <a:r>
              <a:rPr lang="en-US" dirty="0" smtClean="0"/>
              <a:t>University of Montana</a:t>
            </a:r>
          </a:p>
          <a:p>
            <a:r>
              <a:rPr lang="en-US" dirty="0" smtClean="0"/>
              <a:t>University of Phoenix</a:t>
            </a:r>
          </a:p>
          <a:p>
            <a:r>
              <a:rPr lang="en-US" dirty="0" smtClean="0"/>
              <a:t>University of Virginia</a:t>
            </a:r>
          </a:p>
          <a:p>
            <a:r>
              <a:rPr lang="en-US" dirty="0" smtClean="0"/>
              <a:t>Youngstown State</a:t>
            </a:r>
          </a:p>
        </p:txBody>
      </p:sp>
    </p:spTree>
    <p:extLst>
      <p:ext uri="{BB962C8B-B14F-4D97-AF65-F5344CB8AC3E}">
        <p14:creationId xmlns:p14="http://schemas.microsoft.com/office/powerpoint/2010/main" val="4137418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4">
                                            <p:txEl>
                                              <p:pRg st="1" end="1"/>
                                            </p:txEl>
                                          </p:spTgt>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4">
                                            <p:txEl>
                                              <p:pRg st="3" end="3"/>
                                            </p:txEl>
                                          </p:spTgt>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500"/>
                                  </p:stCondLst>
                                  <p:childTnLst>
                                    <p:set>
                                      <p:cBhvr>
                                        <p:cTn id="21" dur="1" fill="hold">
                                          <p:stCondLst>
                                            <p:cond delay="0"/>
                                          </p:stCondLst>
                                        </p:cTn>
                                        <p:tgtEl>
                                          <p:spTgt spid="4">
                                            <p:txEl>
                                              <p:pRg st="5" end="5"/>
                                            </p:txEl>
                                          </p:spTgt>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grpId="0" nodeType="afterEffect">
                                  <p:stCondLst>
                                    <p:cond delay="50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grpId="0" nodeType="afterEffect">
                                  <p:stCondLst>
                                    <p:cond delay="500"/>
                                  </p:stCondLst>
                                  <p:childTnLst>
                                    <p:set>
                                      <p:cBhvr>
                                        <p:cTn id="27" dur="1" fill="hold">
                                          <p:stCondLst>
                                            <p:cond delay="0"/>
                                          </p:stCondLst>
                                        </p:cTn>
                                        <p:tgtEl>
                                          <p:spTgt spid="4">
                                            <p:txEl>
                                              <p:pRg st="7" end="7"/>
                                            </p:txEl>
                                          </p:spTgt>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grpId="0" nodeType="afterEffect">
                                  <p:stCondLst>
                                    <p:cond delay="50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grpId="0" nodeType="afterEffect">
                                  <p:stCondLst>
                                    <p:cond delay="500"/>
                                  </p:stCondLst>
                                  <p:childTnLst>
                                    <p:set>
                                      <p:cBhvr>
                                        <p:cTn id="33" dur="1" fill="hold">
                                          <p:stCondLst>
                                            <p:cond delay="0"/>
                                          </p:stCondLst>
                                        </p:cTn>
                                        <p:tgtEl>
                                          <p:spTgt spid="4">
                                            <p:txEl>
                                              <p:pRg st="9" end="9"/>
                                            </p:txEl>
                                          </p:spTgt>
                                        </p:tgtEl>
                                        <p:attrNameLst>
                                          <p:attrName>style.visibility</p:attrName>
                                        </p:attrNameLst>
                                      </p:cBhvr>
                                      <p:to>
                                        <p:strVal val="visible"/>
                                      </p:to>
                                    </p:set>
                                  </p:childTnLst>
                                </p:cTn>
                              </p:par>
                            </p:childTnLst>
                          </p:cTn>
                        </p:par>
                        <p:par>
                          <p:cTn id="34" fill="hold">
                            <p:stCondLst>
                              <p:cond delay="4500"/>
                            </p:stCondLst>
                            <p:childTnLst>
                              <p:par>
                                <p:cTn id="35" presetID="1" presetClass="entr" presetSubtype="0" fill="hold" grpId="0" nodeType="afterEffect">
                                  <p:stCondLst>
                                    <p:cond delay="500"/>
                                  </p:stCondLst>
                                  <p:childTnLst>
                                    <p:set>
                                      <p:cBhvr>
                                        <p:cTn id="36" dur="1" fill="hold">
                                          <p:stCondLst>
                                            <p:cond delay="0"/>
                                          </p:stCondLst>
                                        </p:cTn>
                                        <p:tgtEl>
                                          <p:spTgt spid="4">
                                            <p:txEl>
                                              <p:pRg st="10" end="10"/>
                                            </p:txEl>
                                          </p:spTgt>
                                        </p:tgtEl>
                                        <p:attrNameLst>
                                          <p:attrName>style.visibility</p:attrName>
                                        </p:attrNameLst>
                                      </p:cBhvr>
                                      <p:to>
                                        <p:strVal val="visible"/>
                                      </p:to>
                                    </p:set>
                                  </p:childTnLst>
                                </p:cTn>
                              </p:par>
                            </p:childTnLst>
                          </p:cTn>
                        </p:par>
                        <p:par>
                          <p:cTn id="37" fill="hold">
                            <p:stCondLst>
                              <p:cond delay="5000"/>
                            </p:stCondLst>
                            <p:childTnLst>
                              <p:par>
                                <p:cTn id="38" presetID="1" presetClass="entr" presetSubtype="0" fill="hold" grpId="0" nodeType="afterEffect">
                                  <p:stCondLst>
                                    <p:cond delay="500"/>
                                  </p:stCondLst>
                                  <p:childTnLst>
                                    <p:set>
                                      <p:cBhvr>
                                        <p:cTn id="39" dur="1" fill="hold">
                                          <p:stCondLst>
                                            <p:cond delay="0"/>
                                          </p:stCondLst>
                                        </p:cTn>
                                        <p:tgtEl>
                                          <p:spTgt spid="4">
                                            <p:txEl>
                                              <p:pRg st="11" end="11"/>
                                            </p:txEl>
                                          </p:spTgt>
                                        </p:tgtEl>
                                        <p:attrNameLst>
                                          <p:attrName>style.visibility</p:attrName>
                                        </p:attrNameLst>
                                      </p:cBhvr>
                                      <p:to>
                                        <p:strVal val="visible"/>
                                      </p:to>
                                    </p:set>
                                  </p:childTnLst>
                                </p:cTn>
                              </p:par>
                            </p:childTnLst>
                          </p:cTn>
                        </p:par>
                        <p:par>
                          <p:cTn id="40" fill="hold">
                            <p:stCondLst>
                              <p:cond delay="5500"/>
                            </p:stCondLst>
                            <p:childTnLst>
                              <p:par>
                                <p:cTn id="41" presetID="1" presetClass="entr" presetSubtype="0" fill="hold" grpId="0" nodeType="afterEffect">
                                  <p:stCondLst>
                                    <p:cond delay="500"/>
                                  </p:stCondLst>
                                  <p:childTnLst>
                                    <p:set>
                                      <p:cBhvr>
                                        <p:cTn id="42" dur="1" fill="hold">
                                          <p:stCondLst>
                                            <p:cond delay="0"/>
                                          </p:stCondLst>
                                        </p:cTn>
                                        <p:tgtEl>
                                          <p:spTgt spid="4">
                                            <p:txEl>
                                              <p:pRg st="12" end="12"/>
                                            </p:txEl>
                                          </p:spTgt>
                                        </p:tgtEl>
                                        <p:attrNameLst>
                                          <p:attrName>style.visibility</p:attrName>
                                        </p:attrNameLst>
                                      </p:cBhvr>
                                      <p:to>
                                        <p:strVal val="visible"/>
                                      </p:to>
                                    </p:set>
                                  </p:childTnLst>
                                </p:cTn>
                              </p:par>
                            </p:childTnLst>
                          </p:cTn>
                        </p:par>
                        <p:par>
                          <p:cTn id="43" fill="hold">
                            <p:stCondLst>
                              <p:cond delay="6000"/>
                            </p:stCondLst>
                            <p:childTnLst>
                              <p:par>
                                <p:cTn id="44" presetID="1" presetClass="entr" presetSubtype="0" fill="hold" grpId="0" nodeType="afterEffect">
                                  <p:stCondLst>
                                    <p:cond delay="500"/>
                                  </p:stCondLst>
                                  <p:childTnLst>
                                    <p:set>
                                      <p:cBhvr>
                                        <p:cTn id="45" dur="1" fill="hold">
                                          <p:stCondLst>
                                            <p:cond delay="0"/>
                                          </p:stCondLst>
                                        </p:cTn>
                                        <p:tgtEl>
                                          <p:spTgt spid="4">
                                            <p:txEl>
                                              <p:pRg st="13" end="13"/>
                                            </p:txEl>
                                          </p:spTgt>
                                        </p:tgtEl>
                                        <p:attrNameLst>
                                          <p:attrName>style.visibility</p:attrName>
                                        </p:attrNameLst>
                                      </p:cBhvr>
                                      <p:to>
                                        <p:strVal val="visible"/>
                                      </p:to>
                                    </p:set>
                                  </p:childTnLst>
                                </p:cTn>
                              </p:par>
                            </p:childTnLst>
                          </p:cTn>
                        </p:par>
                        <p:par>
                          <p:cTn id="46" fill="hold">
                            <p:stCondLst>
                              <p:cond delay="6500"/>
                            </p:stCondLst>
                            <p:childTnLst>
                              <p:par>
                                <p:cTn id="47" presetID="1" presetClass="entr" presetSubtype="0" fill="hold" grpId="0" nodeType="afterEffect">
                                  <p:stCondLst>
                                    <p:cond delay="500"/>
                                  </p:stCondLst>
                                  <p:childTnLst>
                                    <p:set>
                                      <p:cBhvr>
                                        <p:cTn id="48" dur="1" fill="hold">
                                          <p:stCondLst>
                                            <p:cond delay="0"/>
                                          </p:stCondLst>
                                        </p:cTn>
                                        <p:tgtEl>
                                          <p:spTgt spid="4">
                                            <p:txEl>
                                              <p:pRg st="14" end="14"/>
                                            </p:txEl>
                                          </p:spTgt>
                                        </p:tgtEl>
                                        <p:attrNameLst>
                                          <p:attrName>style.visibility</p:attrName>
                                        </p:attrNameLst>
                                      </p:cBhvr>
                                      <p:to>
                                        <p:strVal val="visible"/>
                                      </p:to>
                                    </p:set>
                                  </p:childTnLst>
                                </p:cTn>
                              </p:par>
                            </p:childTnLst>
                          </p:cTn>
                        </p:par>
                        <p:par>
                          <p:cTn id="49" fill="hold">
                            <p:stCondLst>
                              <p:cond delay="7000"/>
                            </p:stCondLst>
                            <p:childTnLst>
                              <p:par>
                                <p:cTn id="50" presetID="1" presetClass="entr" presetSubtype="0" fill="hold" grpId="0" nodeType="afterEffect">
                                  <p:stCondLst>
                                    <p:cond delay="500"/>
                                  </p:stCondLst>
                                  <p:childTnLst>
                                    <p:set>
                                      <p:cBhvr>
                                        <p:cTn id="51" dur="1" fill="hold">
                                          <p:stCondLst>
                                            <p:cond delay="0"/>
                                          </p:stCondLst>
                                        </p:cTn>
                                        <p:tgtEl>
                                          <p:spTgt spid="4">
                                            <p:txEl>
                                              <p:pRg st="15" end="15"/>
                                            </p:txEl>
                                          </p:spTgt>
                                        </p:tgtEl>
                                        <p:attrNameLst>
                                          <p:attrName>style.visibility</p:attrName>
                                        </p:attrNameLst>
                                      </p:cBhvr>
                                      <p:to>
                                        <p:strVal val="visible"/>
                                      </p:to>
                                    </p:set>
                                  </p:childTnLst>
                                </p:cTn>
                              </p:par>
                            </p:childTnLst>
                          </p:cTn>
                        </p:par>
                        <p:par>
                          <p:cTn id="52" fill="hold">
                            <p:stCondLst>
                              <p:cond delay="7500"/>
                            </p:stCondLst>
                            <p:childTnLst>
                              <p:par>
                                <p:cTn id="53" presetID="1" presetClass="entr" presetSubtype="0" fill="hold" grpId="0" nodeType="afterEffect">
                                  <p:stCondLst>
                                    <p:cond delay="500"/>
                                  </p:stCondLst>
                                  <p:childTnLst>
                                    <p:set>
                                      <p:cBhvr>
                                        <p:cTn id="54" dur="1" fill="hold">
                                          <p:stCondLst>
                                            <p:cond delay="0"/>
                                          </p:stCondLst>
                                        </p:cTn>
                                        <p:tgtEl>
                                          <p:spTgt spid="4">
                                            <p:txEl>
                                              <p:pRg st="16" end="16"/>
                                            </p:txEl>
                                          </p:spTgt>
                                        </p:tgtEl>
                                        <p:attrNameLst>
                                          <p:attrName>style.visibility</p:attrName>
                                        </p:attrNameLst>
                                      </p:cBhvr>
                                      <p:to>
                                        <p:strVal val="visible"/>
                                      </p:to>
                                    </p:set>
                                  </p:childTnLst>
                                </p:cTn>
                              </p:par>
                            </p:childTnLst>
                          </p:cTn>
                        </p:par>
                        <p:par>
                          <p:cTn id="55" fill="hold">
                            <p:stCondLst>
                              <p:cond delay="8000"/>
                            </p:stCondLst>
                            <p:childTnLst>
                              <p:par>
                                <p:cTn id="56" presetID="1" presetClass="entr" presetSubtype="0" fill="hold" grpId="0" nodeType="afterEffect">
                                  <p:stCondLst>
                                    <p:cond delay="500"/>
                                  </p:stCondLst>
                                  <p:childTnLst>
                                    <p:set>
                                      <p:cBhvr>
                                        <p:cTn id="57" dur="1" fill="hold">
                                          <p:stCondLst>
                                            <p:cond delay="0"/>
                                          </p:stCondLst>
                                        </p:cTn>
                                        <p:tgtEl>
                                          <p:spTgt spid="4">
                                            <p:txEl>
                                              <p:pRg st="17" end="17"/>
                                            </p:txEl>
                                          </p:spTgt>
                                        </p:tgtEl>
                                        <p:attrNameLst>
                                          <p:attrName>style.visibility</p:attrName>
                                        </p:attrNameLst>
                                      </p:cBhvr>
                                      <p:to>
                                        <p:strVal val="visible"/>
                                      </p:to>
                                    </p:set>
                                  </p:childTnLst>
                                </p:cTn>
                              </p:par>
                            </p:childTnLst>
                          </p:cTn>
                        </p:par>
                        <p:par>
                          <p:cTn id="58" fill="hold">
                            <p:stCondLst>
                              <p:cond delay="8500"/>
                            </p:stCondLst>
                            <p:childTnLst>
                              <p:par>
                                <p:cTn id="59" presetID="1" presetClass="entr" presetSubtype="0" fill="hold" grpId="0" nodeType="afterEffect">
                                  <p:stCondLst>
                                    <p:cond delay="500"/>
                                  </p:stCondLst>
                                  <p:childTnLst>
                                    <p:set>
                                      <p:cBhvr>
                                        <p:cTn id="60" dur="1" fill="hold">
                                          <p:stCondLst>
                                            <p:cond delay="0"/>
                                          </p:stCondLst>
                                        </p:cTn>
                                        <p:tgtEl>
                                          <p:spTgt spid="4">
                                            <p:txEl>
                                              <p:pRg st="18" end="18"/>
                                            </p:txEl>
                                          </p:spTgt>
                                        </p:tgtEl>
                                        <p:attrNameLst>
                                          <p:attrName>style.visibility</p:attrName>
                                        </p:attrNameLst>
                                      </p:cBhvr>
                                      <p:to>
                                        <p:strVal val="visible"/>
                                      </p:to>
                                    </p:set>
                                  </p:childTnLst>
                                </p:cTn>
                              </p:par>
                            </p:childTnLst>
                          </p:cTn>
                        </p:par>
                        <p:par>
                          <p:cTn id="61" fill="hold">
                            <p:stCondLst>
                              <p:cond delay="9000"/>
                            </p:stCondLst>
                            <p:childTnLst>
                              <p:par>
                                <p:cTn id="62" presetID="1" presetClass="entr" presetSubtype="0" fill="hold" grpId="0" nodeType="afterEffect">
                                  <p:stCondLst>
                                    <p:cond delay="500"/>
                                  </p:stCondLst>
                                  <p:childTnLst>
                                    <p:set>
                                      <p:cBhvr>
                                        <p:cTn id="63" dur="1" fill="hold">
                                          <p:stCondLst>
                                            <p:cond delay="0"/>
                                          </p:stCondLst>
                                        </p:cTn>
                                        <p:tgtEl>
                                          <p:spTgt spid="4">
                                            <p:txEl>
                                              <p:pRg st="19" end="19"/>
                                            </p:txEl>
                                          </p:spTgt>
                                        </p:tgtEl>
                                        <p:attrNameLst>
                                          <p:attrName>style.visibility</p:attrName>
                                        </p:attrNameLst>
                                      </p:cBhvr>
                                      <p:to>
                                        <p:strVal val="visible"/>
                                      </p:to>
                                    </p:set>
                                  </p:childTnLst>
                                </p:cTn>
                              </p:par>
                            </p:childTnLst>
                          </p:cTn>
                        </p:par>
                        <p:par>
                          <p:cTn id="64" fill="hold">
                            <p:stCondLst>
                              <p:cond delay="9500"/>
                            </p:stCondLst>
                            <p:childTnLst>
                              <p:par>
                                <p:cTn id="65" presetID="1" presetClass="entr" presetSubtype="0" fill="hold" grpId="0" nodeType="afterEffect">
                                  <p:stCondLst>
                                    <p:cond delay="500"/>
                                  </p:stCondLst>
                                  <p:childTnLst>
                                    <p:set>
                                      <p:cBhvr>
                                        <p:cTn id="66" dur="1" fill="hold">
                                          <p:stCondLst>
                                            <p:cond delay="0"/>
                                          </p:stCondLst>
                                        </p:cTn>
                                        <p:tgtEl>
                                          <p:spTgt spid="4">
                                            <p:txEl>
                                              <p:pRg st="20" end="20"/>
                                            </p:txEl>
                                          </p:spTgt>
                                        </p:tgtEl>
                                        <p:attrNameLst>
                                          <p:attrName>style.visibility</p:attrName>
                                        </p:attrNameLst>
                                      </p:cBhvr>
                                      <p:to>
                                        <p:strVal val="visible"/>
                                      </p:to>
                                    </p:set>
                                  </p:childTnLst>
                                </p:cTn>
                              </p:par>
                            </p:childTnLst>
                          </p:cTn>
                        </p:par>
                        <p:par>
                          <p:cTn id="67" fill="hold">
                            <p:stCondLst>
                              <p:cond delay="10000"/>
                            </p:stCondLst>
                            <p:childTnLst>
                              <p:par>
                                <p:cTn id="68" presetID="1" presetClass="entr" presetSubtype="0" fill="hold" grpId="0" nodeType="afterEffect">
                                  <p:stCondLst>
                                    <p:cond delay="500"/>
                                  </p:stCondLst>
                                  <p:childTnLst>
                                    <p:set>
                                      <p:cBhvr>
                                        <p:cTn id="69" dur="1" fill="hold">
                                          <p:stCondLst>
                                            <p:cond delay="0"/>
                                          </p:stCondLst>
                                        </p:cTn>
                                        <p:tgtEl>
                                          <p:spTgt spid="4">
                                            <p:txEl>
                                              <p:pRg st="21" end="21"/>
                                            </p:txEl>
                                          </p:spTgt>
                                        </p:tgtEl>
                                        <p:attrNameLst>
                                          <p:attrName>style.visibility</p:attrName>
                                        </p:attrNameLst>
                                      </p:cBhvr>
                                      <p:to>
                                        <p:strVal val="visible"/>
                                      </p:to>
                                    </p:set>
                                  </p:childTnLst>
                                </p:cTn>
                              </p:par>
                            </p:childTnLst>
                          </p:cTn>
                        </p:par>
                        <p:par>
                          <p:cTn id="70" fill="hold">
                            <p:stCondLst>
                              <p:cond delay="10500"/>
                            </p:stCondLst>
                            <p:childTnLst>
                              <p:par>
                                <p:cTn id="71" presetID="1" presetClass="entr" presetSubtype="0" fill="hold" grpId="0" nodeType="afterEffect">
                                  <p:stCondLst>
                                    <p:cond delay="500"/>
                                  </p:stCondLst>
                                  <p:childTnLst>
                                    <p:set>
                                      <p:cBhvr>
                                        <p:cTn id="72" dur="1" fill="hold">
                                          <p:stCondLst>
                                            <p:cond delay="0"/>
                                          </p:stCondLst>
                                        </p:cTn>
                                        <p:tgtEl>
                                          <p:spTgt spid="4">
                                            <p:txEl>
                                              <p:pRg st="22" end="22"/>
                                            </p:txEl>
                                          </p:spTgt>
                                        </p:tgtEl>
                                        <p:attrNameLst>
                                          <p:attrName>style.visibility</p:attrName>
                                        </p:attrNameLst>
                                      </p:cBhvr>
                                      <p:to>
                                        <p:strVal val="visible"/>
                                      </p:to>
                                    </p:set>
                                  </p:childTnLst>
                                </p:cTn>
                              </p:par>
                            </p:childTnLst>
                          </p:cTn>
                        </p:par>
                        <p:par>
                          <p:cTn id="73" fill="hold">
                            <p:stCondLst>
                              <p:cond delay="11000"/>
                            </p:stCondLst>
                            <p:childTnLst>
                              <p:par>
                                <p:cTn id="74" presetID="1" presetClass="entr" presetSubtype="0" fill="hold" grpId="0" nodeType="afterEffect">
                                  <p:stCondLst>
                                    <p:cond delay="500"/>
                                  </p:stCondLst>
                                  <p:childTnLst>
                                    <p:set>
                                      <p:cBhvr>
                                        <p:cTn id="75" dur="1" fill="hold">
                                          <p:stCondLst>
                                            <p:cond delay="0"/>
                                          </p:stCondLst>
                                        </p:cTn>
                                        <p:tgtEl>
                                          <p:spTgt spid="5">
                                            <p:txEl>
                                              <p:pRg st="0" end="0"/>
                                            </p:txEl>
                                          </p:spTgt>
                                        </p:tgtEl>
                                        <p:attrNameLst>
                                          <p:attrName>style.visibility</p:attrName>
                                        </p:attrNameLst>
                                      </p:cBhvr>
                                      <p:to>
                                        <p:strVal val="visible"/>
                                      </p:to>
                                    </p:set>
                                  </p:childTnLst>
                                </p:cTn>
                              </p:par>
                            </p:childTnLst>
                          </p:cTn>
                        </p:par>
                        <p:par>
                          <p:cTn id="76" fill="hold">
                            <p:stCondLst>
                              <p:cond delay="11500"/>
                            </p:stCondLst>
                            <p:childTnLst>
                              <p:par>
                                <p:cTn id="77" presetID="1" presetClass="entr" presetSubtype="0" fill="hold" grpId="0" nodeType="afterEffect">
                                  <p:stCondLst>
                                    <p:cond delay="500"/>
                                  </p:stCondLst>
                                  <p:childTnLst>
                                    <p:set>
                                      <p:cBhvr>
                                        <p:cTn id="78" dur="1" fill="hold">
                                          <p:stCondLst>
                                            <p:cond delay="0"/>
                                          </p:stCondLst>
                                        </p:cTn>
                                        <p:tgtEl>
                                          <p:spTgt spid="5">
                                            <p:txEl>
                                              <p:pRg st="1" end="1"/>
                                            </p:txEl>
                                          </p:spTgt>
                                        </p:tgtEl>
                                        <p:attrNameLst>
                                          <p:attrName>style.visibility</p:attrName>
                                        </p:attrNameLst>
                                      </p:cBhvr>
                                      <p:to>
                                        <p:strVal val="visible"/>
                                      </p:to>
                                    </p:set>
                                  </p:childTnLst>
                                </p:cTn>
                              </p:par>
                            </p:childTnLst>
                          </p:cTn>
                        </p:par>
                        <p:par>
                          <p:cTn id="79" fill="hold">
                            <p:stCondLst>
                              <p:cond delay="12000"/>
                            </p:stCondLst>
                            <p:childTnLst>
                              <p:par>
                                <p:cTn id="80" presetID="1" presetClass="entr" presetSubtype="0" fill="hold" grpId="0" nodeType="afterEffect">
                                  <p:stCondLst>
                                    <p:cond delay="500"/>
                                  </p:stCondLst>
                                  <p:childTnLst>
                                    <p:set>
                                      <p:cBhvr>
                                        <p:cTn id="81" dur="1" fill="hold">
                                          <p:stCondLst>
                                            <p:cond delay="0"/>
                                          </p:stCondLst>
                                        </p:cTn>
                                        <p:tgtEl>
                                          <p:spTgt spid="5">
                                            <p:txEl>
                                              <p:pRg st="2" end="2"/>
                                            </p:txEl>
                                          </p:spTgt>
                                        </p:tgtEl>
                                        <p:attrNameLst>
                                          <p:attrName>style.visibility</p:attrName>
                                        </p:attrNameLst>
                                      </p:cBhvr>
                                      <p:to>
                                        <p:strVal val="visible"/>
                                      </p:to>
                                    </p:set>
                                  </p:childTnLst>
                                </p:cTn>
                              </p:par>
                            </p:childTnLst>
                          </p:cTn>
                        </p:par>
                        <p:par>
                          <p:cTn id="82" fill="hold">
                            <p:stCondLst>
                              <p:cond delay="12500"/>
                            </p:stCondLst>
                            <p:childTnLst>
                              <p:par>
                                <p:cTn id="83" presetID="1" presetClass="entr" presetSubtype="0" fill="hold" grpId="0" nodeType="afterEffect">
                                  <p:stCondLst>
                                    <p:cond delay="500"/>
                                  </p:stCondLst>
                                  <p:childTnLst>
                                    <p:set>
                                      <p:cBhvr>
                                        <p:cTn id="84" dur="1" fill="hold">
                                          <p:stCondLst>
                                            <p:cond delay="0"/>
                                          </p:stCondLst>
                                        </p:cTn>
                                        <p:tgtEl>
                                          <p:spTgt spid="5">
                                            <p:txEl>
                                              <p:pRg st="3" end="3"/>
                                            </p:txEl>
                                          </p:spTgt>
                                        </p:tgtEl>
                                        <p:attrNameLst>
                                          <p:attrName>style.visibility</p:attrName>
                                        </p:attrNameLst>
                                      </p:cBhvr>
                                      <p:to>
                                        <p:strVal val="visible"/>
                                      </p:to>
                                    </p:set>
                                  </p:childTnLst>
                                </p:cTn>
                              </p:par>
                            </p:childTnLst>
                          </p:cTn>
                        </p:par>
                        <p:par>
                          <p:cTn id="85" fill="hold">
                            <p:stCondLst>
                              <p:cond delay="13000"/>
                            </p:stCondLst>
                            <p:childTnLst>
                              <p:par>
                                <p:cTn id="86" presetID="1" presetClass="entr" presetSubtype="0" fill="hold" grpId="0" nodeType="afterEffect">
                                  <p:stCondLst>
                                    <p:cond delay="500"/>
                                  </p:stCondLst>
                                  <p:childTnLst>
                                    <p:set>
                                      <p:cBhvr>
                                        <p:cTn id="87" dur="1" fill="hold">
                                          <p:stCondLst>
                                            <p:cond delay="0"/>
                                          </p:stCondLst>
                                        </p:cTn>
                                        <p:tgtEl>
                                          <p:spTgt spid="5">
                                            <p:txEl>
                                              <p:pRg st="4" end="4"/>
                                            </p:txEl>
                                          </p:spTgt>
                                        </p:tgtEl>
                                        <p:attrNameLst>
                                          <p:attrName>style.visibility</p:attrName>
                                        </p:attrNameLst>
                                      </p:cBhvr>
                                      <p:to>
                                        <p:strVal val="visible"/>
                                      </p:to>
                                    </p:set>
                                  </p:childTnLst>
                                </p:cTn>
                              </p:par>
                            </p:childTnLst>
                          </p:cTn>
                        </p:par>
                        <p:par>
                          <p:cTn id="88" fill="hold">
                            <p:stCondLst>
                              <p:cond delay="13500"/>
                            </p:stCondLst>
                            <p:childTnLst>
                              <p:par>
                                <p:cTn id="89" presetID="1" presetClass="entr" presetSubtype="0" fill="hold" grpId="0" nodeType="afterEffect">
                                  <p:stCondLst>
                                    <p:cond delay="500"/>
                                  </p:stCondLst>
                                  <p:childTnLst>
                                    <p:set>
                                      <p:cBhvr>
                                        <p:cTn id="90" dur="1" fill="hold">
                                          <p:stCondLst>
                                            <p:cond delay="0"/>
                                          </p:stCondLst>
                                        </p:cTn>
                                        <p:tgtEl>
                                          <p:spTgt spid="5">
                                            <p:txEl>
                                              <p:pRg st="5" end="5"/>
                                            </p:txEl>
                                          </p:spTgt>
                                        </p:tgtEl>
                                        <p:attrNameLst>
                                          <p:attrName>style.visibility</p:attrName>
                                        </p:attrNameLst>
                                      </p:cBhvr>
                                      <p:to>
                                        <p:strVal val="visible"/>
                                      </p:to>
                                    </p:set>
                                  </p:childTnLst>
                                </p:cTn>
                              </p:par>
                            </p:childTnLst>
                          </p:cTn>
                        </p:par>
                        <p:par>
                          <p:cTn id="91" fill="hold">
                            <p:stCondLst>
                              <p:cond delay="14000"/>
                            </p:stCondLst>
                            <p:childTnLst>
                              <p:par>
                                <p:cTn id="92" presetID="1" presetClass="entr" presetSubtype="0" fill="hold" grpId="0" nodeType="afterEffect">
                                  <p:stCondLst>
                                    <p:cond delay="500"/>
                                  </p:stCondLst>
                                  <p:childTnLst>
                                    <p:set>
                                      <p:cBhvr>
                                        <p:cTn id="93" dur="1" fill="hold">
                                          <p:stCondLst>
                                            <p:cond delay="0"/>
                                          </p:stCondLst>
                                        </p:cTn>
                                        <p:tgtEl>
                                          <p:spTgt spid="5">
                                            <p:txEl>
                                              <p:pRg st="6" end="6"/>
                                            </p:txEl>
                                          </p:spTgt>
                                        </p:tgtEl>
                                        <p:attrNameLst>
                                          <p:attrName>style.visibility</p:attrName>
                                        </p:attrNameLst>
                                      </p:cBhvr>
                                      <p:to>
                                        <p:strVal val="visible"/>
                                      </p:to>
                                    </p:set>
                                  </p:childTnLst>
                                </p:cTn>
                              </p:par>
                            </p:childTnLst>
                          </p:cTn>
                        </p:par>
                        <p:par>
                          <p:cTn id="94" fill="hold">
                            <p:stCondLst>
                              <p:cond delay="14500"/>
                            </p:stCondLst>
                            <p:childTnLst>
                              <p:par>
                                <p:cTn id="95" presetID="1" presetClass="entr" presetSubtype="0" fill="hold" grpId="0" nodeType="afterEffect">
                                  <p:stCondLst>
                                    <p:cond delay="500"/>
                                  </p:stCondLst>
                                  <p:childTnLst>
                                    <p:set>
                                      <p:cBhvr>
                                        <p:cTn id="96" dur="1" fill="hold">
                                          <p:stCondLst>
                                            <p:cond delay="0"/>
                                          </p:stCondLst>
                                        </p:cTn>
                                        <p:tgtEl>
                                          <p:spTgt spid="5">
                                            <p:txEl>
                                              <p:pRg st="7" end="7"/>
                                            </p:txEl>
                                          </p:spTgt>
                                        </p:tgtEl>
                                        <p:attrNameLst>
                                          <p:attrName>style.visibility</p:attrName>
                                        </p:attrNameLst>
                                      </p:cBhvr>
                                      <p:to>
                                        <p:strVal val="visible"/>
                                      </p:to>
                                    </p:set>
                                  </p:childTnLst>
                                </p:cTn>
                              </p:par>
                            </p:childTnLst>
                          </p:cTn>
                        </p:par>
                        <p:par>
                          <p:cTn id="97" fill="hold">
                            <p:stCondLst>
                              <p:cond delay="15000"/>
                            </p:stCondLst>
                            <p:childTnLst>
                              <p:par>
                                <p:cTn id="98" presetID="1" presetClass="entr" presetSubtype="0" fill="hold" grpId="0" nodeType="afterEffect">
                                  <p:stCondLst>
                                    <p:cond delay="500"/>
                                  </p:stCondLst>
                                  <p:childTnLst>
                                    <p:set>
                                      <p:cBhvr>
                                        <p:cTn id="99" dur="1" fill="hold">
                                          <p:stCondLst>
                                            <p:cond delay="0"/>
                                          </p:stCondLst>
                                        </p:cTn>
                                        <p:tgtEl>
                                          <p:spTgt spid="5">
                                            <p:txEl>
                                              <p:pRg st="8" end="8"/>
                                            </p:txEl>
                                          </p:spTgt>
                                        </p:tgtEl>
                                        <p:attrNameLst>
                                          <p:attrName>style.visibility</p:attrName>
                                        </p:attrNameLst>
                                      </p:cBhvr>
                                      <p:to>
                                        <p:strVal val="visible"/>
                                      </p:to>
                                    </p:set>
                                  </p:childTnLst>
                                </p:cTn>
                              </p:par>
                            </p:childTnLst>
                          </p:cTn>
                        </p:par>
                        <p:par>
                          <p:cTn id="100" fill="hold">
                            <p:stCondLst>
                              <p:cond delay="15500"/>
                            </p:stCondLst>
                            <p:childTnLst>
                              <p:par>
                                <p:cTn id="101" presetID="1" presetClass="entr" presetSubtype="0" fill="hold" grpId="0" nodeType="afterEffect">
                                  <p:stCondLst>
                                    <p:cond delay="500"/>
                                  </p:stCondLst>
                                  <p:childTnLst>
                                    <p:set>
                                      <p:cBhvr>
                                        <p:cTn id="102" dur="1" fill="hold">
                                          <p:stCondLst>
                                            <p:cond delay="0"/>
                                          </p:stCondLst>
                                        </p:cTn>
                                        <p:tgtEl>
                                          <p:spTgt spid="5">
                                            <p:txEl>
                                              <p:pRg st="9" end="9"/>
                                            </p:txEl>
                                          </p:spTgt>
                                        </p:tgtEl>
                                        <p:attrNameLst>
                                          <p:attrName>style.visibility</p:attrName>
                                        </p:attrNameLst>
                                      </p:cBhvr>
                                      <p:to>
                                        <p:strVal val="visible"/>
                                      </p:to>
                                    </p:set>
                                  </p:childTnLst>
                                </p:cTn>
                              </p:par>
                            </p:childTnLst>
                          </p:cTn>
                        </p:par>
                        <p:par>
                          <p:cTn id="103" fill="hold">
                            <p:stCondLst>
                              <p:cond delay="16000"/>
                            </p:stCondLst>
                            <p:childTnLst>
                              <p:par>
                                <p:cTn id="104" presetID="1" presetClass="entr" presetSubtype="0" fill="hold" grpId="0" nodeType="afterEffect">
                                  <p:stCondLst>
                                    <p:cond delay="500"/>
                                  </p:stCondLst>
                                  <p:childTnLst>
                                    <p:set>
                                      <p:cBhvr>
                                        <p:cTn id="105" dur="1" fill="hold">
                                          <p:stCondLst>
                                            <p:cond delay="0"/>
                                          </p:stCondLst>
                                        </p:cTn>
                                        <p:tgtEl>
                                          <p:spTgt spid="5">
                                            <p:txEl>
                                              <p:pRg st="10" end="10"/>
                                            </p:txEl>
                                          </p:spTgt>
                                        </p:tgtEl>
                                        <p:attrNameLst>
                                          <p:attrName>style.visibility</p:attrName>
                                        </p:attrNameLst>
                                      </p:cBhvr>
                                      <p:to>
                                        <p:strVal val="visible"/>
                                      </p:to>
                                    </p:set>
                                  </p:childTnLst>
                                </p:cTn>
                              </p:par>
                            </p:childTnLst>
                          </p:cTn>
                        </p:par>
                        <p:par>
                          <p:cTn id="106" fill="hold">
                            <p:stCondLst>
                              <p:cond delay="16500"/>
                            </p:stCondLst>
                            <p:childTnLst>
                              <p:par>
                                <p:cTn id="107" presetID="1" presetClass="entr" presetSubtype="0" fill="hold" grpId="0" nodeType="afterEffect">
                                  <p:stCondLst>
                                    <p:cond delay="500"/>
                                  </p:stCondLst>
                                  <p:childTnLst>
                                    <p:set>
                                      <p:cBhvr>
                                        <p:cTn id="108" dur="1" fill="hold">
                                          <p:stCondLst>
                                            <p:cond delay="0"/>
                                          </p:stCondLst>
                                        </p:cTn>
                                        <p:tgtEl>
                                          <p:spTgt spid="5">
                                            <p:txEl>
                                              <p:pRg st="11" end="11"/>
                                            </p:txEl>
                                          </p:spTgt>
                                        </p:tgtEl>
                                        <p:attrNameLst>
                                          <p:attrName>style.visibility</p:attrName>
                                        </p:attrNameLst>
                                      </p:cBhvr>
                                      <p:to>
                                        <p:strVal val="visible"/>
                                      </p:to>
                                    </p:set>
                                  </p:childTnLst>
                                </p:cTn>
                              </p:par>
                            </p:childTnLst>
                          </p:cTn>
                        </p:par>
                        <p:par>
                          <p:cTn id="109" fill="hold">
                            <p:stCondLst>
                              <p:cond delay="17000"/>
                            </p:stCondLst>
                            <p:childTnLst>
                              <p:par>
                                <p:cTn id="110" presetID="1" presetClass="entr" presetSubtype="0" fill="hold" grpId="0" nodeType="afterEffect">
                                  <p:stCondLst>
                                    <p:cond delay="500"/>
                                  </p:stCondLst>
                                  <p:childTnLst>
                                    <p:set>
                                      <p:cBhvr>
                                        <p:cTn id="111"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dvAuto="500"/>
      <p:bldP spid="5" grpId="0" build="p" advAuto="50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713</Words>
  <Application>Microsoft Office PowerPoint</Application>
  <PresentationFormat>Widescreen</PresentationFormat>
  <Paragraphs>83</Paragraphs>
  <Slides>15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Hsiao, Terence</dc:creator>
  <cp:lastModifiedBy>Hsiao, Terence</cp:lastModifiedBy>
  <cp:revision>1</cp:revision>
  <dcterms:created xsi:type="dcterms:W3CDTF">2018-01-28T20:13:28Z</dcterms:created>
  <dcterms:modified xsi:type="dcterms:W3CDTF">2018-01-28T20:13:59Z</dcterms:modified>
</cp:coreProperties>
</file>