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5"/>
  </p:notesMasterIdLst>
  <p:handoutMasterIdLst>
    <p:handoutMasterId r:id="rId16"/>
  </p:handoutMasterIdLst>
  <p:sldIdLst>
    <p:sldId id="259" r:id="rId6"/>
    <p:sldId id="268" r:id="rId7"/>
    <p:sldId id="269" r:id="rId8"/>
    <p:sldId id="264" r:id="rId9"/>
    <p:sldId id="262" r:id="rId10"/>
    <p:sldId id="266" r:id="rId11"/>
    <p:sldId id="263" r:id="rId12"/>
    <p:sldId id="271" r:id="rId13"/>
    <p:sldId id="26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186" y="3863688"/>
            <a:ext cx="11115967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93184" y="5769405"/>
            <a:ext cx="6153149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  <p:pic>
        <p:nvPicPr>
          <p:cNvPr id="6" name="Picture 5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5362523" y="0"/>
            <a:ext cx="6829477" cy="3749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2/12/2025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832"/>
            <a:ext cx="4067706" cy="14817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2/12/2025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2720" y="294201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92722" y="1174172"/>
            <a:ext cx="11115967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476958"/>
            <a:ext cx="105156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265367"/>
            <a:ext cx="105156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107823" y="6445502"/>
            <a:ext cx="50466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5218"/>
            <a:ext cx="4067706" cy="1481791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627417" y="6435076"/>
            <a:ext cx="480406" cy="228600"/>
            <a:chOff x="973916" y="6435073"/>
            <a:chExt cx="480406" cy="228600"/>
          </a:xfrm>
        </p:grpSpPr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5815" y="1549936"/>
            <a:ext cx="11115967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15815" y="2415155"/>
            <a:ext cx="11115967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2/12/2025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08328" y="6483929"/>
            <a:ext cx="623453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051"/>
            <a:ext cx="4067706" cy="148179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6625" y="1709747"/>
            <a:ext cx="11027451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776625" y="4589472"/>
            <a:ext cx="110274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2/12/2025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4834"/>
            <a:ext cx="4067706" cy="148179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563415" y="2400303"/>
            <a:ext cx="5352476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345695" y="2400307"/>
            <a:ext cx="5596924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2/12/2025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76369" y="1485854"/>
            <a:ext cx="11113851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76371" y="2385437"/>
            <a:ext cx="5336504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76371" y="3003843"/>
            <a:ext cx="5336504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6943" y="2385430"/>
            <a:ext cx="5403276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386943" y="3003843"/>
            <a:ext cx="5403276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2/12/2025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0436" y="1457982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2/12/2025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2/12/2025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0"/>
            <a:ext cx="4067706" cy="148179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206051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48661" y="1385541"/>
            <a:ext cx="4214287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661" y="2888673"/>
            <a:ext cx="4214287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51389" y="1569027"/>
            <a:ext cx="672195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2/12/2025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5140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185269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7829" y="1385541"/>
            <a:ext cx="447751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829" y="2888676"/>
            <a:ext cx="447751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5397" y="1569029"/>
            <a:ext cx="6452531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1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9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2/12/2025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9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3" y="6529855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 descr="Header triangles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8124294" y="-11111"/>
            <a:ext cx="4067706" cy="14817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56" y="185269"/>
            <a:ext cx="3080223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khang@sbctc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BLC Winter Meeting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SBCTC </a:t>
            </a:r>
            <a:r>
              <a:rPr lang="en-US" dirty="0" err="1"/>
              <a:t>WInter</a:t>
            </a:r>
            <a:r>
              <a:rPr lang="en-US" dirty="0"/>
              <a:t> 2025 Update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Ken Hang</a:t>
            </a:r>
          </a:p>
          <a:p>
            <a:r>
              <a:rPr lang="en-US" dirty="0"/>
              <a:t>February 13, 2025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C8123-5D18-475D-FA10-236A7DACC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 Student Experience (Basic Needs)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600E1-AEFF-C998-810D-E74E2196E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Fall 2024, the WA Student Experience Survey (WSES), also referred to as the Basic Needs Survey was administered to students at 45 community and technical colleges and universities.</a:t>
            </a:r>
          </a:p>
          <a:p>
            <a:r>
              <a:rPr lang="en-US" dirty="0"/>
              <a:t>More than 11,000 students responded to the survey; the results of the student census survey clearly show that what was once considered a pandemic issue, is in fact, not a pandemic issue: </a:t>
            </a:r>
          </a:p>
          <a:p>
            <a:pPr lvl="1"/>
            <a:r>
              <a:rPr lang="en-US" dirty="0"/>
              <a:t>53.4% of students at CTCs experienced some sort of insecurity, a 6.6% increase from 2022 </a:t>
            </a:r>
          </a:p>
          <a:p>
            <a:pPr lvl="1"/>
            <a:r>
              <a:rPr lang="en-US" dirty="0"/>
              <a:t>51.3% of students at universities experienced some sort of insecurity, a 5.1% increase from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65B85-92CE-4658-1BDB-0BA22863E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8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CB825-7E0E-5567-26B3-B767100AE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 Student Experience (Basic Needs)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9A879-6A60-CAEB-58AF-F2D64BBF9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survey did not include Basic Education students. The SBCTC is administering the same survey to Basic Education students Feb 3-21, 2025.</a:t>
            </a:r>
          </a:p>
          <a:p>
            <a:r>
              <a:rPr lang="en-US" dirty="0"/>
              <a:t>SBCTC will work with Western Washington University (Lead Partner Institution, received IRB approval for administration, analysis, and reporting) to produce local data reports for colleges.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F6A02-D234-6A6B-5AE4-7739ABA26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144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Workforce Education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Workforce Education Council (WEC) held their Fall 2024 meeting at Whatcom Community College. </a:t>
            </a:r>
          </a:p>
          <a:p>
            <a:r>
              <a:rPr lang="en-US" dirty="0"/>
              <a:t>The new leadership is guiding the development of the FY25 work plan, including the following projects:</a:t>
            </a:r>
          </a:p>
          <a:p>
            <a:pPr lvl="1"/>
            <a:r>
              <a:rPr lang="en-US" dirty="0"/>
              <a:t>Implementation of the 2024 Skill Standards and related professional development.</a:t>
            </a:r>
          </a:p>
          <a:p>
            <a:pPr lvl="1"/>
            <a:r>
              <a:rPr lang="en-US" dirty="0"/>
              <a:t>On-boarding and orientation programs for new workforce deans.</a:t>
            </a:r>
          </a:p>
          <a:p>
            <a:pPr lvl="1"/>
            <a:r>
              <a:rPr lang="en-US" dirty="0"/>
              <a:t>Inform development and implementation of ESD’s new data tools and LMI resources.</a:t>
            </a:r>
          </a:p>
          <a:p>
            <a:pPr lvl="1"/>
            <a:r>
              <a:rPr lang="en-US" dirty="0"/>
              <a:t>Engagement in CTE Dual Credit proviso recommendations for improvement.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99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Professional-Technical Faculty Skill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Colleges have until June 30, 2025, to transition new faculty to using the updated standards.</a:t>
            </a:r>
          </a:p>
          <a:p>
            <a:r>
              <a:rPr lang="en-US" dirty="0"/>
              <a:t>SBCTC and the Workforce Education Council are developing additional training and resource materials to support colleges in utilizing the new standards to support faculty.</a:t>
            </a:r>
          </a:p>
          <a:p>
            <a:r>
              <a:rPr lang="en-US" dirty="0"/>
              <a:t>The new standards can be found at https://www.skillstandardswa.org/.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941F9-C217-6E22-DAE8-F07C26649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Childhood Education Online 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EDFEB-C724-FF28-7084-3930C1359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Early Childhood Education online courses are moving off of the older WAOL course sharing platform, though courses are taught on Canvas as before!</a:t>
            </a:r>
          </a:p>
          <a:p>
            <a:r>
              <a:rPr lang="en-US" dirty="0"/>
              <a:t>Our staff are working with the ECE coordinator and the </a:t>
            </a:r>
            <a:r>
              <a:rPr lang="en-US" dirty="0" err="1"/>
              <a:t>ctcLink</a:t>
            </a:r>
            <a:r>
              <a:rPr lang="en-US" dirty="0"/>
              <a:t> Campus Solutions team on improved processes, documentation, and reports, to aid in managing online programs in our consortium.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49B19-430F-CE0A-F5A9-59C6D465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65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SBCTC initiated a Request for Proposals (RFP) for a course sharing solution.</a:t>
            </a:r>
          </a:p>
          <a:p>
            <a:pPr lvl="1"/>
            <a:r>
              <a:rPr lang="en-US" dirty="0"/>
              <a:t>Only two third-party providers were identified as capable of integrating with </a:t>
            </a:r>
            <a:r>
              <a:rPr lang="en-US" dirty="0" err="1"/>
              <a:t>ctcLink</a:t>
            </a:r>
            <a:r>
              <a:rPr lang="en-US" dirty="0"/>
              <a:t>, and of those, just one submitted a response.</a:t>
            </a:r>
          </a:p>
          <a:p>
            <a:pPr lvl="1"/>
            <a:r>
              <a:rPr lang="en-US" dirty="0"/>
              <a:t>Unfortunately, the solution proposed did not meet the established functional requirements.</a:t>
            </a:r>
          </a:p>
          <a:p>
            <a:pPr lvl="1"/>
            <a:r>
              <a:rPr lang="en-US" dirty="0"/>
              <a:t>Innovative and alternate options are now under active exploration in collaboration with system-wide executive leadership.</a:t>
            </a:r>
          </a:p>
          <a:p>
            <a:pPr lvl="1"/>
            <a:r>
              <a:rPr lang="en-US" dirty="0"/>
              <a:t>Further updates will be provided as progress continues toward identifying a platform that meets the needs of both students and faculty.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839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EE157-8459-9186-D29B-5CCB6F59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 Computer Science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F45A9-562D-D223-6BFA-4A575E466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to support design, development, implementation, and evaluation of BS Computer Science programs was distributed in Allocations 4 and 5 to colleges who have accepted the allocations.</a:t>
            </a:r>
          </a:p>
          <a:p>
            <a:r>
              <a:rPr lang="en-US" dirty="0"/>
              <a:t>We are planning a convening with WACSE for April 15-16, 2025 to coordinate efforts on BSCS including:</a:t>
            </a:r>
          </a:p>
          <a:p>
            <a:pPr lvl="1"/>
            <a:r>
              <a:rPr lang="en-US" dirty="0"/>
              <a:t>Course sharing</a:t>
            </a:r>
          </a:p>
          <a:p>
            <a:pPr lvl="1"/>
            <a:r>
              <a:rPr lang="en-US" dirty="0"/>
              <a:t>Common course numbering</a:t>
            </a:r>
          </a:p>
          <a:p>
            <a:pPr lvl="1"/>
            <a:r>
              <a:rPr lang="en-US" dirty="0"/>
              <a:t>Shared voice in connecting with industry</a:t>
            </a:r>
          </a:p>
          <a:p>
            <a:r>
              <a:rPr lang="en-US" dirty="0"/>
              <a:t>Please contact Ken Hang, </a:t>
            </a:r>
            <a:r>
              <a:rPr lang="en-US" dirty="0">
                <a:hlinkClick r:id="rId2"/>
              </a:rPr>
              <a:t>khang@sbctc.edu</a:t>
            </a:r>
            <a:r>
              <a:rPr lang="en-US" dirty="0"/>
              <a:t> for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C45A2-D7BF-B8C8-E325-442BBE03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34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Kendrick (Ken) Hang</a:t>
            </a:r>
          </a:p>
          <a:p>
            <a:pPr marL="0" indent="0">
              <a:buNone/>
            </a:pPr>
            <a:r>
              <a:rPr lang="en-US" dirty="0"/>
              <a:t>Policy Associate for Baccalaureate Programs</a:t>
            </a:r>
          </a:p>
          <a:p>
            <a:pPr marL="0" indent="0">
              <a:buNone/>
            </a:pPr>
            <a:r>
              <a:rPr lang="en-US" dirty="0"/>
              <a:t>khang@sbctc.edu</a:t>
            </a:r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48E665ECF7842A8E9F6A6D42CD1A8" ma:contentTypeVersion="521" ma:contentTypeDescription="Create a new document." ma:contentTypeScope="" ma:versionID="51f8041fdf45ec22aa6f6fa6ea81b15c">
  <xsd:schema xmlns:xsd="http://www.w3.org/2001/XMLSchema" xmlns:xs="http://www.w3.org/2001/XMLSchema" xmlns:p="http://schemas.microsoft.com/office/2006/metadata/properties" xmlns:ns1="http://schemas.microsoft.com/sharepoint/v3" xmlns:ns2="d9922a8a-c8e9-487d-95d2-c6b1c2450a72" xmlns:ns3="03e82ba2-b1c2-49ab-af23-43782fb35cbc" targetNamespace="http://schemas.microsoft.com/office/2006/metadata/properties" ma:root="true" ma:fieldsID="fa3f456d78f6af42d6d05b92447bc613" ns1:_="" ns2:_="" ns3:_="">
    <xsd:import namespace="http://schemas.microsoft.com/sharepoint/v3"/>
    <xsd:import namespace="d9922a8a-c8e9-487d-95d2-c6b1c2450a72"/>
    <xsd:import namespace="03e82ba2-b1c2-49ab-af23-43782fb35cbc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3:_dlc_DocId" minOccurs="0"/>
                <xsd:element ref="ns3:_dlc_DocIdUrl" minOccurs="0"/>
                <xsd:element ref="ns3:_dlc_DocIdPersistId" minOccurs="0"/>
                <xsd:element ref="ns2:IconOverlay" minOccurs="0"/>
                <xsd:element ref="ns1:PublishingExpirationDate" minOccurs="0"/>
                <xsd:element ref="ns1:PublishingStartDate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PublishingStartDate" ma:index="1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22a8a-c8e9-487d-95d2-c6b1c2450a72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 ma:readOnly="false">
      <xsd:simpleType>
        <xsd:restriction base="dms:Choice">
          <xsd:enumeration value="Business Cards"/>
          <xsd:enumeration value="Name Badges"/>
          <xsd:enumeration value="Logos"/>
          <xsd:enumeration value="SBCTC Templates"/>
          <xsd:enumeration value="Style Guide"/>
          <xsd:enumeration value="Zoom Backgrounds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onOverlay" ma:index="14" nillable="true" ma:displayName="IconOverlay" ma:internalName="IconOverlay" ma:readOnly="false">
      <xsd:simpleType>
        <xsd:restriction base="dms:Text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2ba2-b1c2-49ab-af23-43782fb35cbc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3" nillable="true" ma:displayName="Taxonomy Catch All Column" ma:hidden="true" ma:list="{f6202957-37ba-46a5-855f-0b2c18713e96}" ma:internalName="TaxCatchAll" ma:showField="CatchAllData" ma:web="03e82ba2-b1c2-49ab-af23-43782fb35c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ontent_x0020_Owner xmlns="d9922a8a-c8e9-487d-95d2-c6b1c2450a72">
      <UserInfo>
        <DisplayName>Katie Rose</DisplayName>
        <AccountId>85</AccountId>
        <AccountType/>
      </UserInfo>
    </Content_x0020_Owner>
    <IconOverlay xmlns="d9922a8a-c8e9-487d-95d2-c6b1c2450a72" xsi:nil="true"/>
    <Menu_x0020_Group xmlns="d9922a8a-c8e9-487d-95d2-c6b1c2450a72">Publications &amp; Printing</Menu_x0020_Group>
    <Category xmlns="d9922a8a-c8e9-487d-95d2-c6b1c2450a72">SBCTC Templates</Category>
    <_dlc_DocId xmlns="03e82ba2-b1c2-49ab-af23-43782fb35cbc">Z7X6SQ3F62JH-64-82</_dlc_DocId>
    <_dlc_DocIdUrl xmlns="03e82ba2-b1c2-49ab-af23-43782fb35cbc">
      <Url>https://portal.sbctc.edu/sites/Intranet/publications/_layouts/15/DocIdRedir.aspx?ID=Z7X6SQ3F62JH-64-82</Url>
      <Description>Z7X6SQ3F62JH-64-82</Description>
    </_dlc_DocIdUrl>
    <lcf76f155ced4ddcb4097134ff3c332f xmlns="d9922a8a-c8e9-487d-95d2-c6b1c2450a72">
      <Terms xmlns="http://schemas.microsoft.com/office/infopath/2007/PartnerControls"/>
    </lcf76f155ced4ddcb4097134ff3c332f>
    <TaxCatchAll xmlns="03e82ba2-b1c2-49ab-af23-43782fb35cbc" xsi:nil="true"/>
  </documentManagement>
</p:properties>
</file>

<file path=customXml/itemProps1.xml><?xml version="1.0" encoding="utf-8"?>
<ds:datastoreItem xmlns:ds="http://schemas.openxmlformats.org/officeDocument/2006/customXml" ds:itemID="{A10AE09F-FE1C-4F96-9741-C0A4360B138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2163D48-E163-4B5D-AE5A-A393A8052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9922a8a-c8e9-487d-95d2-c6b1c2450a72"/>
    <ds:schemaRef ds:uri="03e82ba2-b1c2-49ab-af23-43782fb35c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6FF50B-0A89-49C3-8D41-A6FE15C6A07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597DA96-9767-4695-BBFA-98B102DDD4FF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9922a8a-c8e9-487d-95d2-c6b1c2450a72"/>
    <ds:schemaRef ds:uri="03e82ba2-b1c2-49ab-af23-43782fb35cb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588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SBCTC WInter 2025 Update</vt:lpstr>
      <vt:lpstr>WA Student Experience (Basic Needs) Survey</vt:lpstr>
      <vt:lpstr>WA Student Experience (Basic Needs) Survey</vt:lpstr>
      <vt:lpstr>Workforce Education Council</vt:lpstr>
      <vt:lpstr>Professional-Technical Faculty Skill Standards</vt:lpstr>
      <vt:lpstr>Early Childhood Education Online Courses</vt:lpstr>
      <vt:lpstr>Course Sharing</vt:lpstr>
      <vt:lpstr>BS Computer Science Allocation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template--widescreen version</dc:title>
  <dc:creator>Katie Rose</dc:creator>
  <cp:lastModifiedBy>Kendrick Hang</cp:lastModifiedBy>
  <cp:revision>7</cp:revision>
  <dcterms:created xsi:type="dcterms:W3CDTF">2019-07-26T22:41:21Z</dcterms:created>
  <dcterms:modified xsi:type="dcterms:W3CDTF">2025-02-13T06:30:58Z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ef3cf2c2-af2b-4e75-83f3-94f0749296ae</vt:lpwstr>
  </property>
</Properties>
</file>