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17"/>
  </p:notesMasterIdLst>
  <p:sldIdLst>
    <p:sldId id="265" r:id="rId7"/>
    <p:sldId id="262" r:id="rId8"/>
    <p:sldId id="259" r:id="rId9"/>
    <p:sldId id="266" r:id="rId10"/>
    <p:sldId id="263" r:id="rId11"/>
    <p:sldId id="264" r:id="rId12"/>
    <p:sldId id="258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3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C27E1-CEB5-4472-BA42-76D9AE549080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771EF-9CA6-4940-8339-4F9623EC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5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99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133400" y="1956725"/>
            <a:ext cx="5812000" cy="2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799300" y="-596075"/>
            <a:ext cx="5812000" cy="7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531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D684639B-9E71-F07C-3D9F-28EB1C9D64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4060EAF-EAF1-3E3D-F48A-70627EDDD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E2EB3-20AE-87E0-66C8-DC510E42F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4709" y="1374053"/>
            <a:ext cx="6802582" cy="20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0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C3EE-DC75-4251-8B1B-2A519CC2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3C873-0030-4959-8904-4F383F20D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2B4D2-EF71-4B76-B1D0-E8D322A3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B3D0-CEBA-4B2A-8F7E-7C5DB48C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98D10-9394-4DA5-9643-BA02A5B2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6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227E-ED3C-456F-95B5-87DD02E9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5C1A-9298-41CC-916B-F2FE38413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9FDFA-9C74-428C-A90E-BCB5B5E6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2BBB-3F4F-418D-AE75-6EECB180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733AB-5E6E-463A-97E4-47DCD711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5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BB0A-2C18-41F3-9652-1C471484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18642-25DB-4E3B-94DD-3BD9ED617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17DCA-AF2C-4EB9-ABEF-251A0D89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0DB84-0315-4C0C-9D7E-8637BF03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2FCCC-1291-42EB-946D-6339BFE4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18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C0F1-D4C0-41ED-AD47-77CD6A47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7FCF-B264-4B83-8634-5AE691147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EB92F-CADB-4139-9891-7E18EB120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68BBC-E255-48E9-AD41-AD80D33E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8A543-F4B0-49EE-AFAC-308E9578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D4F67-1A5C-4F3D-BC77-F86F8DDB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7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DD38-453B-48E3-985D-98F584E4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D6A2F-5D87-4533-A689-712CDE3FD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B4D7D-A180-474C-9474-123103ECC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55569-3FD2-46BB-B3BF-B72DABCB3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9184B-9BC0-4D80-B02D-70A6A6840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8BC34-CC86-4332-BB7F-B0EC42FC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81153-92AA-4345-B686-2FE9716F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CAD81-CA12-4B96-BAD9-CBC45D71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78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510F-1FE5-46D2-8EE8-550FEF52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2CDD8-50AC-4D9F-9FD5-37A23DCD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E5B0-9308-468B-AE98-2751C8F4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E0C6A-517D-4B11-94F6-C68ED687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F28A6-5A0F-48FF-873A-3B505B38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3E7D5-9C22-48F2-ABA0-E8390A4C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7B4E9-6BF4-4719-8175-2797F80C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C35A-41E5-41D4-AE53-B536C9B4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CA96F-F7B2-4E9A-AD66-06BDAEEF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5BBF4-C012-4EA1-B629-24B24AA70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1B172-6D27-45FD-9C70-A36FA52A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86076-9BA9-4262-A02F-C1B369BD5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2DBAF-E158-480C-9F20-DCDD4E1B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8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DF44-C051-42B0-ABAB-E1D11483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01227-B725-4F96-9782-6C6175933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3C069-749B-4321-81E4-B8DA9A4E4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F40D7-9869-418C-A733-029CD752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C5A30-1DBA-450E-A285-11CB92AF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45180-286D-4F80-8254-A88BDB90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E6B1-6F39-478A-99F4-812BF0A25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251E2-A35F-4B14-A076-AC7ECFCEB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C392-7BE5-46C8-9677-98EF4924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78C42-A516-4A83-A28A-374452A3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0EE96-BC24-484B-9689-212A0CB7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57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305A6-6F49-4C72-B672-601BFB8CF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35BDE-52C9-48B5-B327-967651785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D8960-0E03-4694-B13A-3D3BDEA1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18AF1-64BD-4175-981D-CEDC46B4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1ACC-8441-4F4F-93E4-C89BC467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14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D684639B-9E71-F07C-3D9F-28EB1C9D64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4060EAF-EAF1-3E3D-F48A-70627EDDD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5E2EB3-20AE-87E0-66C8-DC510E42F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4709" y="1374053"/>
            <a:ext cx="6802582" cy="20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 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rectangle with a black background&#10;&#10;Description automatically generated">
            <a:extLst>
              <a:ext uri="{FF2B5EF4-FFF2-40B4-BE49-F238E27FC236}">
                <a16:creationId xmlns:a16="http://schemas.microsoft.com/office/drawing/2014/main" id="{D684639B-9E71-F07C-3D9F-28EB1C9D64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603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9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13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66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31851" y="1709737"/>
            <a:ext cx="10515600" cy="2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049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50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06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8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4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17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864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203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8000" cy="3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200" cy="3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945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634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000" cy="1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32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400" cy="48736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0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108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06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13363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016B9-AF2A-49FF-B35B-5E39E343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DEE83-2B39-4F1E-8FF0-D2A90868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A384B-9C35-4B3E-813C-F9BB0E435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E0115-699A-4A0F-B7DC-405E9453FB5E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73D92-5838-4747-A73D-BC4C251EA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1CAF3-1F32-4216-9FD6-BAB3AB927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F01C7-F2F2-4DA5-916E-E09FDC1F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8C50-8903-4109-9578-D75B1CEBE76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7252-7324-463B-8F53-0D502666B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gcenterofexcellence.com/program-guid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jrwells@greenriver.ed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.nwrpca.org/events/Partners-in-Care-Virtual-Training-Series-1735173/detail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ncytecenter.wildapricot.org/event-5517985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oehsem.com/women-in-leadership-symposium-2024/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BBD165-7EA6-8775-0328-70E5FF25DBCF}"/>
              </a:ext>
            </a:extLst>
          </p:cNvPr>
          <p:cNvSpPr txBox="1"/>
          <p:nvPr/>
        </p:nvSpPr>
        <p:spPr>
          <a:xfrm>
            <a:off x="2508069" y="3943201"/>
            <a:ext cx="7419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Liaison Report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Baccalaureate Leadership Council 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Tuesday, April 16, 2024</a:t>
            </a:r>
          </a:p>
        </p:txBody>
      </p:sp>
    </p:spTree>
    <p:extLst>
      <p:ext uri="{BB962C8B-B14F-4D97-AF65-F5344CB8AC3E}">
        <p14:creationId xmlns:p14="http://schemas.microsoft.com/office/powerpoint/2010/main" val="123624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Picture 2" descr="image001">
            <a:extLst>
              <a:ext uri="{FF2B5EF4-FFF2-40B4-BE49-F238E27FC236}">
                <a16:creationId xmlns:a16="http://schemas.microsoft.com/office/drawing/2014/main" id="{CFBD72D4-6709-478E-A6BC-D2AC7845D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97784"/>
            <a:ext cx="2651760" cy="151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37ED9F-78A9-400C-8F4E-9F6F8D20C833}"/>
              </a:ext>
            </a:extLst>
          </p:cNvPr>
          <p:cNvSpPr/>
          <p:nvPr/>
        </p:nvSpPr>
        <p:spPr>
          <a:xfrm>
            <a:off x="719328" y="1770579"/>
            <a:ext cx="10753344" cy="415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NEW Pathways to Excellence Program Guide in English and Spanish is now available! 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guide notes all of the Ag and Natural Resources programs in WA state, as well as listing BAS programs and transfer opportunities. This includes articulations between two-year and BAS programs, like WWCC to CBC for Applied Management, and CBC to WWCC for Agriculture Systems. 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anyone is interested, the guide can be found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https://agcenterofexcellence.com/program-guide/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the COE is always happy to print hard copies.</a:t>
            </a:r>
          </a:p>
        </p:txBody>
      </p:sp>
    </p:spTree>
    <p:extLst>
      <p:ext uri="{BB962C8B-B14F-4D97-AF65-F5344CB8AC3E}">
        <p14:creationId xmlns:p14="http://schemas.microsoft.com/office/powerpoint/2010/main" val="332096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4800B320-C486-4967-AFB8-58E3EBDA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B6E6BEB2-753A-4253-9BE2-9E569A8A5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6A6026-E2E2-4401-BB72-F8314907A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852B828-3E4B-4404-AEE7-815B0B6EE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BAC571-023A-4027-9689-5A7375FE5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B424FB-2158-48AB-9A28-A11889AA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E5FA512-D3FE-4F91-AE23-51DAAAA74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3CF3A0A-06AA-4987-8182-4F86E662E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9C6F15-1F6D-46D5-8C47-3FBC312536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1E2B94D-4E93-4C11-A1FC-B3A6E8CC5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47C1110-8C08-4C26-BD0D-3083BFAC1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085CEBC-D1F5-4F82-93C8-8ED38B7CB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ED8F25D-E867-46B6-A62D-3B2114768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BB81545-0C01-4B56-BADD-6B7D5B72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1574FCC-646A-4771-AB54-A44212F19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56CC2BC-E51D-4A79-AA80-770FAA784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95E0495-B7F8-44C5-AD1F-5F3C8633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28C1E7AA-A198-498A-9426-7632D7AA3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410611-0DF8-42D3-91B1-B87AE692E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ACF821F-24B2-49B5-8688-744B0EADF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18BD791-FEEE-4A18-A5EF-F3815F184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D5D16C8F-EA4F-447C-934A-06E7BFAE9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A close-up of a blue and white sign&#10;&#10;Description automatically generated">
            <a:extLst>
              <a:ext uri="{FF2B5EF4-FFF2-40B4-BE49-F238E27FC236}">
                <a16:creationId xmlns:a16="http://schemas.microsoft.com/office/drawing/2014/main" id="{BC607F05-6562-4265-BF6A-FE64E4496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33" y="376977"/>
            <a:ext cx="8869680" cy="6186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22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8286-58D8-4F6F-BC9F-014DE4776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85" y="1122363"/>
            <a:ext cx="11569566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development of BAS </a:t>
            </a:r>
            <a:br>
              <a:rPr lang="en-US" dirty="0"/>
            </a:br>
            <a:r>
              <a:rPr lang="en-US" dirty="0"/>
              <a:t>Behavioral Healthcare Programs </a:t>
            </a:r>
            <a:br>
              <a:rPr lang="en-US" dirty="0"/>
            </a:br>
            <a:r>
              <a:rPr lang="en-US" dirty="0"/>
              <a:t>in Washington State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0BE06-11BC-4E24-95BA-F121EAC58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0158"/>
            <a:ext cx="9144000" cy="987641"/>
          </a:xfrm>
        </p:spPr>
        <p:txBody>
          <a:bodyPr/>
          <a:lstStyle/>
          <a:p>
            <a:r>
              <a:rPr lang="en-US" dirty="0"/>
              <a:t>Rex Rempel, Wendi Nancarrow-Carter, Tim Malroy, &amp; Dan Ferguson</a:t>
            </a:r>
          </a:p>
        </p:txBody>
      </p:sp>
      <p:pic>
        <p:nvPicPr>
          <p:cNvPr id="1026" name="Picture 2" descr="LWTech to host open house in Kirkland on Wednesday | Kirkland Reporter">
            <a:extLst>
              <a:ext uri="{FF2B5EF4-FFF2-40B4-BE49-F238E27FC236}">
                <a16:creationId xmlns:a16="http://schemas.microsoft.com/office/drawing/2014/main" id="{2A372289-AAE0-4E36-AA07-9346D37D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80902"/>
            <a:ext cx="3115647" cy="20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for Centralia College - HigherEdJobs">
            <a:extLst>
              <a:ext uri="{FF2B5EF4-FFF2-40B4-BE49-F238E27FC236}">
                <a16:creationId xmlns:a16="http://schemas.microsoft.com/office/drawing/2014/main" id="{CDF24133-B224-47E5-84D7-85FE02C4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75" y="5167734"/>
            <a:ext cx="1586982" cy="12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lied Health Center of Excellence — Washington State Centers of Excellence">
            <a:extLst>
              <a:ext uri="{FF2B5EF4-FFF2-40B4-BE49-F238E27FC236}">
                <a16:creationId xmlns:a16="http://schemas.microsoft.com/office/drawing/2014/main" id="{6FCBCE49-8B26-4987-BEAC-6FEB6E3E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9" y="5662553"/>
            <a:ext cx="3142475" cy="56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8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BBD165-7EA6-8775-0328-70E5FF25DBCF}"/>
              </a:ext>
            </a:extLst>
          </p:cNvPr>
          <p:cNvSpPr txBox="1"/>
          <p:nvPr/>
        </p:nvSpPr>
        <p:spPr>
          <a:xfrm>
            <a:off x="2508069" y="3943201"/>
            <a:ext cx="74197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Liaison Report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Baccalaureate Leadership Council  </a:t>
            </a:r>
          </a:p>
          <a:p>
            <a:pPr algn="ctr" defTabSz="1219170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Tuesday, April 16,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DEDFE-80E1-4607-A5F9-19A81B19AB4F}"/>
              </a:ext>
            </a:extLst>
          </p:cNvPr>
          <p:cNvSpPr txBox="1"/>
          <p:nvPr/>
        </p:nvSpPr>
        <p:spPr>
          <a:xfrm>
            <a:off x="0" y="494240"/>
            <a:ext cx="12192000" cy="5456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4CB466-D559-4208-8E3F-0068D2C81E56}"/>
              </a:ext>
            </a:extLst>
          </p:cNvPr>
          <p:cNvSpPr txBox="1">
            <a:spLocks/>
          </p:cNvSpPr>
          <p:nvPr/>
        </p:nvSpPr>
        <p:spPr>
          <a:xfrm>
            <a:off x="463207" y="256332"/>
            <a:ext cx="10515600" cy="1153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en-US" sz="2400" b="1" dirty="0">
                <a:solidFill>
                  <a:srgbClr val="007874"/>
                </a:solidFill>
                <a:latin typeface="Open Sans"/>
              </a:rPr>
              <a:t>2024 WASHINGTON BEHAVIORAL HEALTHCARE CONFERENCE</a:t>
            </a:r>
            <a:br>
              <a:rPr lang="en-US" sz="2400" b="1" dirty="0">
                <a:solidFill>
                  <a:srgbClr val="007874"/>
                </a:solidFill>
                <a:latin typeface="Open Sans"/>
              </a:rPr>
            </a:br>
            <a:r>
              <a:rPr lang="en-US" sz="2400" b="1" dirty="0">
                <a:solidFill>
                  <a:srgbClr val="007874"/>
                </a:solidFill>
                <a:latin typeface="Open Sans"/>
              </a:rPr>
              <a:t>June 13-14, 2024    Kennewick, WA</a:t>
            </a:r>
            <a:br>
              <a:rPr lang="en-US" sz="2400" b="1" dirty="0">
                <a:solidFill>
                  <a:srgbClr val="007874"/>
                </a:solidFill>
                <a:latin typeface="Open Sans"/>
              </a:rPr>
            </a:br>
            <a:r>
              <a:rPr lang="en-US" sz="2400" b="1" i="1" dirty="0">
                <a:solidFill>
                  <a:srgbClr val="007874"/>
                </a:solidFill>
                <a:latin typeface="Open Sans"/>
              </a:rPr>
              <a:t>SUPPORTING RECOVERY IN A CHANGING WORLD</a:t>
            </a:r>
            <a:endParaRPr lang="en-US" sz="2400" b="1" dirty="0">
              <a:solidFill>
                <a:srgbClr val="007874"/>
              </a:solidFill>
              <a:latin typeface="Open San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A55A6C-653F-4238-B4FD-85D13487C6B5}"/>
              </a:ext>
            </a:extLst>
          </p:cNvPr>
          <p:cNvSpPr txBox="1">
            <a:spLocks/>
          </p:cNvSpPr>
          <p:nvPr/>
        </p:nvSpPr>
        <p:spPr>
          <a:xfrm>
            <a:off x="463207" y="1607419"/>
            <a:ext cx="5332238" cy="115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prstClr val="black"/>
                </a:solidFill>
              </a:rPr>
              <a:t>F507 BAS/Behavioral Health Programs in Washington State (1.5 CE clock hours)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251945-0674-4091-B0B3-332C8E1D9768}"/>
              </a:ext>
            </a:extLst>
          </p:cNvPr>
          <p:cNvSpPr txBox="1">
            <a:spLocks/>
          </p:cNvSpPr>
          <p:nvPr/>
        </p:nvSpPr>
        <p:spPr>
          <a:xfrm>
            <a:off x="288758" y="3006726"/>
            <a:ext cx="5506687" cy="29444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Come learn about the applied baccalaureate in Behavioral Healthcare programs that community college leaders from across Washington have initiated to meet community workforce needs and assist students toward professional careers.</a:t>
            </a:r>
            <a:endParaRPr lang="en-US" sz="400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52F86DE-0496-4D27-84BD-DD2F88F30A6D}"/>
              </a:ext>
            </a:extLst>
          </p:cNvPr>
          <p:cNvSpPr txBox="1">
            <a:spLocks/>
          </p:cNvSpPr>
          <p:nvPr/>
        </p:nvSpPr>
        <p:spPr>
          <a:xfrm>
            <a:off x="6172199" y="1433920"/>
            <a:ext cx="5705375" cy="1564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</a:rPr>
              <a:t>Dan Ferguson, MS, WA State Allied Health Center of Excellence;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</a:rPr>
              <a:t>Tim </a:t>
            </a:r>
            <a:r>
              <a:rPr lang="en-US" sz="2000" dirty="0" err="1">
                <a:solidFill>
                  <a:prstClr val="black"/>
                </a:solidFill>
              </a:rPr>
              <a:t>Malroy</a:t>
            </a:r>
            <a:r>
              <a:rPr lang="en-US" sz="2000" dirty="0">
                <a:solidFill>
                  <a:prstClr val="black"/>
                </a:solidFill>
              </a:rPr>
              <a:t>, PhD, MS, Centralia College; Tanya Knight, PhD, Peninsula College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D211314D-3FD5-4C2E-868E-A8A752E8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2896082"/>
            <a:ext cx="5811253" cy="32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8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738"/>
            <a:ext cx="10744200" cy="923879"/>
          </a:xfrm>
        </p:spPr>
        <p:txBody>
          <a:bodyPr>
            <a:normAutofit/>
          </a:bodyPr>
          <a:lstStyle/>
          <a:p>
            <a:r>
              <a:rPr lang="en-US" sz="3500" b="1" dirty="0"/>
              <a:t>Overnight Retreat for BAS/Teaching (BAS-TE)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25" y="1088572"/>
            <a:ext cx="11008269" cy="5404304"/>
          </a:xfrm>
        </p:spPr>
        <p:txBody>
          <a:bodyPr>
            <a:normAutofit lnSpcReduction="10000"/>
          </a:bodyPr>
          <a:lstStyle/>
          <a:p>
            <a:pPr marL="186262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 of Excellence for Careers in Education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hosted the first face-to-face, overnight retreat for college BAS-TE programs, March 7-8, 2024, Tukwila.</a:t>
            </a:r>
          </a:p>
          <a:p>
            <a:pPr marL="186262" indent="0">
              <a:buNone/>
            </a:pPr>
            <a:br>
              <a:rPr lang="en-US" sz="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Retreat purpose 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BAS-TE programs in: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Obtaining full approval by the Professional Educator Standards Board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Dealing with the unique challenges faced by BAS-TE programs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Providing opportunities to network, share, and collaborate across programs.</a:t>
            </a:r>
          </a:p>
          <a:p>
            <a:pPr marL="186262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retreat was immensely successful, with representatives from 10 programs in attendance.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Participants expressed a desire for more frequent in-person events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Notable learning and valuable sharing occurred during both days of the retreat.</a:t>
            </a:r>
          </a:p>
          <a:p>
            <a:pPr marL="186262" indent="0" algn="l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Monthly virtual meetings</a:t>
            </a:r>
          </a:p>
          <a:p>
            <a:pPr lvl="1"/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Center continues to host monthly virtual networking sessions for BAS-TE coordinators, which consistently receive high attendance.</a:t>
            </a:r>
          </a:p>
          <a:p>
            <a:pPr lvl="1"/>
            <a:r>
              <a:rPr lang="en-U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These sessions are tailored to address the evolving needs, inquiries, and challenges of the programs and their respective colleges.</a:t>
            </a:r>
          </a:p>
          <a:p>
            <a:pPr marL="186262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Questions: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Jamie Wells, Director,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jrwells@greenriver.edu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dirty="0"/>
          </a:p>
        </p:txBody>
      </p:sp>
      <p:sp>
        <p:nvSpPr>
          <p:cNvPr id="4" name="AutoShape 2" descr="https://powerpoint.officeapps.live.com/pods/GetClipboardImage.ashx?Id=d7a64986-d2b7-4f99-920c-5b71d3a229c5&amp;DC=PUS7&amp;pkey=2b8ca277-a83d-459f-8dd5-11148ab7a72e&amp;wdwaccluster=PUS7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werpoint.officeapps.live.com/pods/GetClipboardImage.ashx?Id=d7a64986-d2b7-4f99-920c-5b71d3a229c5&amp;DC=PUS7&amp;pkey=2b8ca277-a83d-459f-8dd5-11148ab7a72e&amp;wdwaccluster=PUS7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powerpoint.officeapps.live.com/pods/GetClipboardImage.ashx?Id=3c8fa898-328f-487c-bbf4-bf2a45466d6b&amp;DC=PUS7&amp;pkey=fe1b731b-5675-414c-adb4-80bbe02fa28f&amp;wdwaccluster=PUS7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group of colorful circles with lightbulbs and atom&#10;&#10;Description automatically generated">
            <a:extLst>
              <a:ext uri="{FF2B5EF4-FFF2-40B4-BE49-F238E27FC236}">
                <a16:creationId xmlns:a16="http://schemas.microsoft.com/office/drawing/2014/main" id="{AA1EBD2F-B6D7-5805-B8F9-68B0584EB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5605506"/>
            <a:ext cx="2474022" cy="10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powerpoint.officeapps.live.com/pods/GetClipboardImage.ashx?Id=d7a64986-d2b7-4f99-920c-5b71d3a229c5&amp;DC=PUS7&amp;pkey=2b8ca277-a83d-459f-8dd5-11148ab7a72e&amp;wdwaccluster=PUS7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werpoint.officeapps.live.com/pods/GetClipboardImage.ashx?Id=d7a64986-d2b7-4f99-920c-5b71d3a229c5&amp;DC=PUS7&amp;pkey=2b8ca277-a83d-459f-8dd5-11148ab7a72e&amp;wdwaccluster=PUS7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powerpoint.officeapps.live.com/pods/GetClipboardImage.ashx?Id=3c8fa898-328f-487c-bbf4-bf2a45466d6b&amp;DC=PUS7&amp;pkey=fe1b731b-5675-414c-adb4-80bbe02fa28f&amp;wdwaccluster=PUS7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4E72ADF-CF9D-42BE-9956-2326C722FF06}"/>
              </a:ext>
            </a:extLst>
          </p:cNvPr>
          <p:cNvGraphicFramePr>
            <a:graphicFrameLocks noGrp="1"/>
          </p:cNvGraphicFramePr>
          <p:nvPr/>
        </p:nvGraphicFramePr>
        <p:xfrm>
          <a:off x="127091" y="312737"/>
          <a:ext cx="67196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656">
                  <a:extLst>
                    <a:ext uri="{9D8B030D-6E8A-4147-A177-3AD203B41FA5}">
                      <a16:colId xmlns:a16="http://schemas.microsoft.com/office/drawing/2014/main" val="2668918940"/>
                    </a:ext>
                  </a:extLst>
                </a:gridCol>
              </a:tblGrid>
              <a:tr h="486160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Partners in Care Virtual Training Series (nwrpca.org)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05589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CF4E5B9-098B-4AC7-A30F-8022924AA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13" y="-13542"/>
            <a:ext cx="5888088" cy="3506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41C47F-68B0-4645-8362-E5D265A3C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" y="2284701"/>
            <a:ext cx="7046913" cy="45732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544352-0E02-4A0E-9644-F3CBE056B1E5}"/>
              </a:ext>
            </a:extLst>
          </p:cNvPr>
          <p:cNvSpPr/>
          <p:nvPr/>
        </p:nvSpPr>
        <p:spPr>
          <a:xfrm>
            <a:off x="127091" y="12395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https://web.nwrpca.org/events/Partners-in-Care-Virtual-Training-Series-1735173/details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82C858-5F50-44A2-8A3C-C060E3048764}"/>
              </a:ext>
            </a:extLst>
          </p:cNvPr>
          <p:cNvSpPr/>
          <p:nvPr/>
        </p:nvSpPr>
        <p:spPr>
          <a:xfrm>
            <a:off x="7804982" y="4228244"/>
            <a:ext cx="3877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Free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Registration</a:t>
            </a:r>
          </a:p>
        </p:txBody>
      </p:sp>
    </p:spTree>
    <p:extLst>
      <p:ext uri="{BB962C8B-B14F-4D97-AF65-F5344CB8AC3E}">
        <p14:creationId xmlns:p14="http://schemas.microsoft.com/office/powerpoint/2010/main" val="109735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6058" y="804056"/>
            <a:ext cx="7736678" cy="5413664"/>
          </a:xfrm>
        </p:spPr>
        <p:txBody>
          <a:bodyPr>
            <a:normAutofit lnSpcReduction="10000"/>
          </a:bodyPr>
          <a:lstStyle/>
          <a:p>
            <a:pPr marL="186262" indent="0">
              <a:buNone/>
            </a:pPr>
            <a:r>
              <a:rPr lang="en-US" b="1" i="1" dirty="0"/>
              <a:t>Building the Future Energy Workforce at Big Bend Community College, </a:t>
            </a:r>
            <a:r>
              <a:rPr lang="en-US" b="1" dirty="0"/>
              <a:t>April 11, Moses Lake, WA</a:t>
            </a:r>
          </a:p>
          <a:p>
            <a:pPr lvl="1"/>
            <a:r>
              <a:rPr lang="en-US" dirty="0"/>
              <a:t>Nearly 150 attendees</a:t>
            </a:r>
          </a:p>
          <a:p>
            <a:pPr lvl="1"/>
            <a:r>
              <a:rPr lang="en-US" dirty="0"/>
              <a:t>Battery manufacturers: </a:t>
            </a:r>
            <a:r>
              <a:rPr lang="en-US" b="1" dirty="0"/>
              <a:t>Group14</a:t>
            </a:r>
            <a:r>
              <a:rPr lang="en-US" dirty="0"/>
              <a:t> and </a:t>
            </a:r>
            <a:r>
              <a:rPr lang="en-US" b="1" dirty="0" err="1"/>
              <a:t>Sila</a:t>
            </a:r>
            <a:r>
              <a:rPr lang="en-US" b="1" dirty="0"/>
              <a:t> Nanotechnologies</a:t>
            </a:r>
          </a:p>
          <a:p>
            <a:pPr lvl="1"/>
            <a:r>
              <a:rPr lang="en-US" b="1" dirty="0"/>
              <a:t>Workforce panel</a:t>
            </a:r>
            <a:r>
              <a:rPr lang="en-US" dirty="0"/>
              <a:t>: NCW Tech Alliance, Apple STEM Network, Employment Security Dept., </a:t>
            </a:r>
            <a:r>
              <a:rPr lang="en-US" dirty="0" err="1"/>
              <a:t>SkillSource</a:t>
            </a:r>
            <a:r>
              <a:rPr lang="en-US" dirty="0"/>
              <a:t> Regional Workforce Board, </a:t>
            </a:r>
            <a:r>
              <a:rPr lang="en-US" dirty="0" err="1"/>
              <a:t>Dolumbia</a:t>
            </a:r>
            <a:r>
              <a:rPr lang="en-US" dirty="0"/>
              <a:t> Basin Technical Skills Center and Big Bend CC</a:t>
            </a:r>
          </a:p>
          <a:p>
            <a:pPr lvl="1"/>
            <a:r>
              <a:rPr lang="en-US" b="1" dirty="0"/>
              <a:t>Legislative Chat</a:t>
            </a:r>
            <a:r>
              <a:rPr lang="en-US" dirty="0"/>
              <a:t>: Rep. Vandana </a:t>
            </a:r>
            <a:r>
              <a:rPr lang="en-US" dirty="0" err="1"/>
              <a:t>Slatter</a:t>
            </a:r>
            <a:r>
              <a:rPr lang="en-US" dirty="0"/>
              <a:t> and Rep. Alex Ybarra</a:t>
            </a:r>
          </a:p>
          <a:p>
            <a:pPr marL="186262" indent="0">
              <a:buNone/>
            </a:pPr>
            <a:r>
              <a:rPr lang="en-US" b="1" u="sng" dirty="0"/>
              <a:t>Coming up</a:t>
            </a:r>
          </a:p>
          <a:p>
            <a:pPr marL="804863" indent="-231775"/>
            <a:r>
              <a:rPr lang="en-US" dirty="0"/>
              <a:t>Climate/Energy Fellows – Addressing the need for energy auditors for WA Clean Buildings Act with statewide Fellow placements.</a:t>
            </a:r>
          </a:p>
          <a:p>
            <a:pPr marL="804863" indent="-231775"/>
            <a:r>
              <a:rPr lang="en-US" dirty="0"/>
              <a:t>Three summer STEM/Energy academies with hydrogen car experiments and energy career awareness.</a:t>
            </a:r>
          </a:p>
          <a:p>
            <a:pPr marL="804863" indent="-231775"/>
            <a:r>
              <a:rPr lang="en-US" dirty="0"/>
              <a:t>EV technology training for CTC faculty.</a:t>
            </a:r>
          </a:p>
          <a:p>
            <a:pPr marL="804863" indent="-231775"/>
            <a:r>
              <a:rPr lang="en-US" dirty="0"/>
              <a:t>PNWH2 Hydrogen Hub and H2 curriculum building/training</a:t>
            </a:r>
          </a:p>
        </p:txBody>
      </p:sp>
      <p:sp>
        <p:nvSpPr>
          <p:cNvPr id="4" name="AutoShape 2" descr="https://powerpoint.officeapps.live.com/pods/GetClipboardImage.ashx?Id=d7a64986-d2b7-4f99-920c-5b71d3a229c5&amp;DC=PUS7&amp;pkey=2b8ca277-a83d-459f-8dd5-11148ab7a72e&amp;wdwaccluster=PUS7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werpoint.officeapps.live.com/pods/GetClipboardImage.ashx?Id=d7a64986-d2b7-4f99-920c-5b71d3a229c5&amp;DC=PUS7&amp;pkey=2b8ca277-a83d-459f-8dd5-11148ab7a72e&amp;wdwaccluster=PUS7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powerpoint.officeapps.live.com/pods/GetClipboardImage.ashx?Id=3c8fa898-328f-487c-bbf4-bf2a45466d6b&amp;DC=PUS7&amp;pkey=fe1b731b-5675-414c-adb4-80bbe02fa28f&amp;wdwaccluster=PUS7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69749B-76AE-49DE-BD3B-8F87A8B3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1716" y="5633482"/>
            <a:ext cx="2895522" cy="1009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94494F-B2B6-44E2-A37A-4958C84551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7238" y="5611848"/>
            <a:ext cx="1228820" cy="992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73580-4E79-475B-B35B-46803E6AF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003532"/>
            <a:ext cx="3880933" cy="25896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60A576-B1FC-400E-BBE9-E2A981C7E9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6518" r="12774" b="20484"/>
          <a:stretch/>
        </p:blipFill>
        <p:spPr>
          <a:xfrm>
            <a:off x="365125" y="3062936"/>
            <a:ext cx="3880933" cy="23312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505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DDFAB0-1118-418B-92E8-BB793A5F6101}"/>
              </a:ext>
            </a:extLst>
          </p:cNvPr>
          <p:cNvSpPr/>
          <p:nvPr/>
        </p:nvSpPr>
        <p:spPr>
          <a:xfrm>
            <a:off x="712269" y="1874840"/>
            <a:ext cx="10767462" cy="432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Cybersecurity Center of Excellence (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CCoE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of Washington State </a:t>
            </a:r>
            <a:b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 the National Cybersecurity Training and Education Center (</a:t>
            </a:r>
            <a:r>
              <a:rPr lang="en-US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NCyTE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Whatcom Community College (WCC) presents the 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Securing the Next Generation of Technology Workers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event.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and academic representatives are invited to attend, network, </a:t>
            </a:r>
            <a:b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discuss cybersecurity workforce needs. 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now for this unique opportunity to shape the future of the cybersecurity workforce in Washington State: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https://ncytecenter.wildapricot.org/event-5517985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F4817F-4A06-492A-8440-7D813FA92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64" y="187400"/>
            <a:ext cx="439247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17B3D6-8131-4870-9C5B-B3069CB176E1}"/>
              </a:ext>
            </a:extLst>
          </p:cNvPr>
          <p:cNvSpPr/>
          <p:nvPr/>
        </p:nvSpPr>
        <p:spPr>
          <a:xfrm>
            <a:off x="696227" y="1047458"/>
            <a:ext cx="1079954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 Women in Leadership Symposium</a:t>
            </a:r>
            <a:endParaRPr lang="en-US" sz="2800" dirty="0">
              <a:ln w="0"/>
              <a:solidFill>
                <a:srgbClr val="0078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0" cap="none" spc="0" dirty="0">
                <a:ln w="0"/>
                <a:solidFill>
                  <a:srgbClr val="00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Pierce College, Puyallup, WA</a:t>
            </a:r>
            <a:endParaRPr lang="en-US" sz="2800" dirty="0">
              <a:ln w="0"/>
              <a:solidFill>
                <a:srgbClr val="00787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0" cap="none" spc="0" dirty="0">
                <a:ln w="0"/>
                <a:solidFill>
                  <a:srgbClr val="00787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 14-15,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F50BE-C184-4B44-B710-495EC39A2768}"/>
              </a:ext>
            </a:extLst>
          </p:cNvPr>
          <p:cNvSpPr/>
          <p:nvPr/>
        </p:nvSpPr>
        <p:spPr>
          <a:xfrm>
            <a:off x="696227" y="2458083"/>
            <a:ext cx="11126965" cy="365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sz="2800" dirty="0"/>
              <a:t>This year’s symposium will center around the importance of fostering robust and dynamic relationships and partnerships with women in Resilience Management and associated fields such as security, safety, emergency/risk management, and disaster preparedness. </a:t>
            </a:r>
          </a:p>
          <a:p>
            <a:pPr>
              <a:spcAft>
                <a:spcPts val="1200"/>
              </a:spcAft>
            </a:pPr>
            <a:r>
              <a:rPr lang="en-US" sz="2800" u="sng" dirty="0">
                <a:solidFill>
                  <a:srgbClr val="007874"/>
                </a:solidFill>
              </a:rPr>
              <a:t>Free to attend!  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For more information: </a:t>
            </a:r>
            <a:r>
              <a:rPr lang="en-US" sz="2800" dirty="0">
                <a:hlinkClick r:id="rId2"/>
              </a:rPr>
              <a:t>https://www.coehsem.com/women-in-leadership-symposium-2024/</a:t>
            </a:r>
            <a:r>
              <a:rPr lang="en-US" sz="2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383C11-30EE-4FDF-BDB8-A44347B66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35" y="117032"/>
            <a:ext cx="4480560" cy="9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837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tlas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121B2E29030D4CBD5D3C6173F28F8C" ma:contentTypeVersion="20" ma:contentTypeDescription="Create a new document." ma:contentTypeScope="" ma:versionID="c4c0aab1abc0b523b94b48af79dfe01d">
  <xsd:schema xmlns:xsd="http://www.w3.org/2001/XMLSchema" xmlns:xs="http://www.w3.org/2001/XMLSchema" xmlns:p="http://schemas.microsoft.com/office/2006/metadata/properties" xmlns:ns1="http://schemas.microsoft.com/sharepoint/v3" xmlns:ns3="67c9008d-0664-4fc2-a622-6d8a3c5f76cf" xmlns:ns4="fe165db1-84d2-44e4-b902-0788827b5156" targetNamespace="http://schemas.microsoft.com/office/2006/metadata/properties" ma:root="true" ma:fieldsID="51a3a5c21e977c426f11872c81fcb7ed" ns1:_="" ns3:_="" ns4:_="">
    <xsd:import namespace="http://schemas.microsoft.com/sharepoint/v3"/>
    <xsd:import namespace="67c9008d-0664-4fc2-a622-6d8a3c5f76cf"/>
    <xsd:import namespace="fe165db1-84d2-44e4-b902-0788827b51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9008d-0664-4fc2-a622-6d8a3c5f7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65db1-84d2-44e4-b902-0788827b51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67c9008d-0664-4fc2-a622-6d8a3c5f76cf" xsi:nil="true"/>
  </documentManagement>
</p:properties>
</file>

<file path=customXml/itemProps1.xml><?xml version="1.0" encoding="utf-8"?>
<ds:datastoreItem xmlns:ds="http://schemas.openxmlformats.org/officeDocument/2006/customXml" ds:itemID="{A3A92D53-D265-47AD-A3A6-4DD272201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c9008d-0664-4fc2-a622-6d8a3c5f76cf"/>
    <ds:schemaRef ds:uri="fe165db1-84d2-44e4-b902-0788827b5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3ED002-A2D1-4FF3-BA93-5E48B57085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2F337-8609-475F-B852-44F6D07644AA}">
  <ds:schemaRefs>
    <ds:schemaRef ds:uri="67c9008d-0664-4fc2-a622-6d8a3c5f76cf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fe165db1-84d2-44e4-b902-0788827b515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724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Rockwell</vt:lpstr>
      <vt:lpstr>Wingdings</vt:lpstr>
      <vt:lpstr>1_Office Theme</vt:lpstr>
      <vt:lpstr>Office Theme</vt:lpstr>
      <vt:lpstr>Atlas</vt:lpstr>
      <vt:lpstr>PowerPoint Presentation</vt:lpstr>
      <vt:lpstr>PowerPoint Presentation</vt:lpstr>
      <vt:lpstr>The development of BAS  Behavioral Healthcare Programs  in Washington State</vt:lpstr>
      <vt:lpstr>PowerPoint Presentation</vt:lpstr>
      <vt:lpstr>Overnight Retreat for BAS/Teaching (BAS-TE)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Yakima Valley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Centers of Excellence  Liaison Report</dc:title>
  <dc:creator>Dan Ferguson</dc:creator>
  <cp:lastModifiedBy>Connie Jensen</cp:lastModifiedBy>
  <cp:revision>17</cp:revision>
  <dcterms:created xsi:type="dcterms:W3CDTF">2024-04-14T15:11:27Z</dcterms:created>
  <dcterms:modified xsi:type="dcterms:W3CDTF">2024-04-16T01:13:15Z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0x010100B3121B2E29030D4CBD5D3C6173F28F8C</vt:lpwstr>
  </property>
</Properties>
</file>