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7"/>
  </p:notesMasterIdLst>
  <p:handoutMasterIdLst>
    <p:handoutMasterId r:id="rId18"/>
  </p:handoutMasterIdLst>
  <p:sldIdLst>
    <p:sldId id="259" r:id="rId6"/>
    <p:sldId id="284" r:id="rId7"/>
    <p:sldId id="262" r:id="rId8"/>
    <p:sldId id="283" r:id="rId9"/>
    <p:sldId id="285" r:id="rId10"/>
    <p:sldId id="286" r:id="rId11"/>
    <p:sldId id="287" r:id="rId12"/>
    <p:sldId id="288" r:id="rId13"/>
    <p:sldId id="289" r:id="rId14"/>
    <p:sldId id="282" r:id="rId15"/>
    <p:sldId id="26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5814" y="1549936"/>
            <a:ext cx="11115967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15814" y="2415155"/>
            <a:ext cx="11115967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4/16/2024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08327" y="6483927"/>
            <a:ext cx="623453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7829" y="1385541"/>
            <a:ext cx="447751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829" y="2888676"/>
            <a:ext cx="447751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5397" y="1569029"/>
            <a:ext cx="6452531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4/16/2024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1111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185269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4/16/2024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832"/>
            <a:ext cx="4067706" cy="14817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4/16/2024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2720" y="294201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2722" y="1174172"/>
            <a:ext cx="11115967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476958"/>
            <a:ext cx="105156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265367"/>
            <a:ext cx="105156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107823" y="6445502"/>
            <a:ext cx="50466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5218"/>
            <a:ext cx="4067706" cy="1481791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627417" y="6435076"/>
            <a:ext cx="480406" cy="228600"/>
            <a:chOff x="973916" y="6435073"/>
            <a:chExt cx="480406" cy="228600"/>
          </a:xfrm>
        </p:grpSpPr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186" y="3863688"/>
            <a:ext cx="11115967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93184" y="5769405"/>
            <a:ext cx="6153149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  <p:pic>
        <p:nvPicPr>
          <p:cNvPr id="6" name="Picture 5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5362523" y="0"/>
            <a:ext cx="6829477" cy="374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4/16/2024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051"/>
            <a:ext cx="4067706" cy="14817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6625" y="1709747"/>
            <a:ext cx="11027451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776625" y="4589472"/>
            <a:ext cx="110274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4/16/2024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834"/>
            <a:ext cx="4067706" cy="148179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563415" y="2400303"/>
            <a:ext cx="5352476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345695" y="2400307"/>
            <a:ext cx="5596924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4/16/2024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76369" y="1485854"/>
            <a:ext cx="11113851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76371" y="2385437"/>
            <a:ext cx="5336504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76371" y="3003843"/>
            <a:ext cx="5336504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6943" y="2385430"/>
            <a:ext cx="5403276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386943" y="3003843"/>
            <a:ext cx="5403276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4/16/2024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0436" y="1457982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4/16/2024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4/16/2024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48661" y="1385541"/>
            <a:ext cx="4214287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661" y="2888673"/>
            <a:ext cx="4214287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51389" y="1569027"/>
            <a:ext cx="672195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4/16/2024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5140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185269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51" r:id="rId11"/>
    <p:sldLayoutId id="2147483672" r:id="rId12"/>
    <p:sldLayoutId id="214748367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vsundby@sbctc.edu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3184" y="4824265"/>
            <a:ext cx="11185237" cy="679016"/>
          </a:xfrm>
        </p:spPr>
        <p:txBody>
          <a:bodyPr/>
          <a:lstStyle/>
          <a:p>
            <a:r>
              <a:rPr lang="en-US" dirty="0"/>
              <a:t>Spring Quarter Updates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9834" y="3220890"/>
            <a:ext cx="11115967" cy="999259"/>
          </a:xfrm>
        </p:spPr>
        <p:txBody>
          <a:bodyPr/>
          <a:lstStyle/>
          <a:p>
            <a:r>
              <a:rPr lang="en-US" dirty="0"/>
              <a:t>State Board for community </a:t>
            </a:r>
            <a:br>
              <a:rPr lang="en-US" dirty="0"/>
            </a:br>
            <a:r>
              <a:rPr lang="en-US" dirty="0"/>
              <a:t>and technical college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93184" y="5527959"/>
            <a:ext cx="11115967" cy="758825"/>
          </a:xfrm>
        </p:spPr>
        <p:txBody>
          <a:bodyPr/>
          <a:lstStyle/>
          <a:p>
            <a:r>
              <a:rPr lang="en-US" dirty="0"/>
              <a:t>Val Sundby, Director of Transfer Education</a:t>
            </a:r>
          </a:p>
          <a:p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F849-2855-AE03-5E68-754C1F553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Hot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AA172-6488-6E61-6414-BED2203E1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5" y="2209800"/>
            <a:ext cx="11115967" cy="3962401"/>
          </a:xfrm>
        </p:spPr>
        <p:txBody>
          <a:bodyPr/>
          <a:lstStyle/>
          <a:p>
            <a:r>
              <a:rPr lang="en-US" dirty="0"/>
              <a:t>Increase in ICAPP activity </a:t>
            </a:r>
          </a:p>
          <a:p>
            <a:r>
              <a:rPr lang="en-US" dirty="0"/>
              <a:t>Upcoming bachelor’s degree research</a:t>
            </a:r>
          </a:p>
          <a:p>
            <a:r>
              <a:rPr lang="en-US" dirty="0"/>
              <a:t>FAFSA Delay </a:t>
            </a:r>
          </a:p>
          <a:p>
            <a:r>
              <a:rPr lang="en-US" dirty="0"/>
              <a:t>Math Placement Grant</a:t>
            </a:r>
          </a:p>
          <a:p>
            <a:r>
              <a:rPr lang="en-US" dirty="0"/>
              <a:t>Course Sharing Software</a:t>
            </a:r>
          </a:p>
          <a:p>
            <a:r>
              <a:rPr lang="en-US" dirty="0"/>
              <a:t>Allocation Model Taskforce</a:t>
            </a:r>
          </a:p>
          <a:p>
            <a:r>
              <a:rPr lang="en-US" dirty="0"/>
              <a:t>Student Success Software RFP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637F5-8E4A-89B0-FF22-F87AA578D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80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1AB10D3-49E9-B37E-5DC0-068274318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E597346-B3BD-93DF-E156-A10C6BAB5A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16102" y="2274370"/>
            <a:ext cx="8079311" cy="39693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 Sundby</a:t>
            </a:r>
          </a:p>
          <a:p>
            <a:pPr marL="0" indent="0">
              <a:buNone/>
            </a:pPr>
            <a:r>
              <a:rPr lang="en-US" dirty="0"/>
              <a:t>Director of Transfer Education </a:t>
            </a:r>
          </a:p>
          <a:p>
            <a:pPr marL="0" indent="0">
              <a:buNone/>
            </a:pPr>
            <a:r>
              <a:rPr lang="en-US" i="1" dirty="0">
                <a:hlinkClick r:id="rId2"/>
              </a:rPr>
              <a:t>vsundby@sbctc.edu</a:t>
            </a:r>
            <a:r>
              <a:rPr lang="en-US" i="1" dirty="0"/>
              <a:t> 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A9F9-A8D9-2BAD-8170-1F102D41D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SBCTC is Moving!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B54A4-2682-E43A-15B2-1E63E9616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3415" y="2190180"/>
            <a:ext cx="5352476" cy="3969327"/>
          </a:xfrm>
        </p:spPr>
        <p:txBody>
          <a:bodyPr/>
          <a:lstStyle/>
          <a:p>
            <a:r>
              <a:rPr lang="en-US" dirty="0"/>
              <a:t>Moving is underway. Education Division is moving today! </a:t>
            </a:r>
          </a:p>
          <a:p>
            <a:r>
              <a:rPr lang="en-US" dirty="0"/>
              <a:t>No cost to the colleges – move is funded by the legislature and part of their efforts to “right size” into state-owned, rather than leased, space.</a:t>
            </a:r>
          </a:p>
          <a:p>
            <a:r>
              <a:rPr lang="en-US" dirty="0"/>
              <a:t>Lots of great meeting space – we look forward to hosting system gatherings! 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8435A2-E201-7444-0B62-E662B6000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695" y="2055304"/>
            <a:ext cx="5596924" cy="425321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Capitol Campus - 1500 Jefferson Street SE, Olympia, WA 98501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459D19-47C0-41A5-A9CE-86D3E4F8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FD33AE7-CCBF-A806-AA85-D4315615E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20682"/>
            <a:ext cx="5622378" cy="241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40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814" y="1389485"/>
            <a:ext cx="11115967" cy="797070"/>
          </a:xfrm>
        </p:spPr>
        <p:txBody>
          <a:bodyPr/>
          <a:lstStyle/>
          <a:p>
            <a:r>
              <a:rPr lang="en-US" dirty="0"/>
              <a:t>2024 Legislative Session operating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814" y="2053205"/>
            <a:ext cx="11115967" cy="3757046"/>
          </a:xfrm>
        </p:spPr>
        <p:txBody>
          <a:bodyPr/>
          <a:lstStyle/>
          <a:p>
            <a:r>
              <a:rPr lang="en-US" sz="2400" dirty="0"/>
              <a:t>$1.14M ($9M proposed) for new Bachelor of Science in Computer Science degree programs</a:t>
            </a:r>
          </a:p>
          <a:p>
            <a:r>
              <a:rPr lang="en-US" sz="2400" dirty="0"/>
              <a:t>$475k ($950k proposed) for continuation of the curriculum development in Integrated Climate Solutions </a:t>
            </a:r>
          </a:p>
          <a:p>
            <a:r>
              <a:rPr lang="en-US" sz="2400" dirty="0"/>
              <a:t>$1.053M for FY24 expansion of College in the High School </a:t>
            </a:r>
          </a:p>
          <a:p>
            <a:r>
              <a:rPr lang="en-US" sz="2400" dirty="0"/>
              <a:t>$1.0M for Refugee Education expansion </a:t>
            </a:r>
          </a:p>
          <a:p>
            <a:r>
              <a:rPr lang="en-US" sz="2400" dirty="0"/>
              <a:t>$801k for Early Achievers Grant program support navigators  </a:t>
            </a:r>
          </a:p>
          <a:p>
            <a:r>
              <a:rPr lang="en-US" sz="2400" dirty="0"/>
              <a:t>$425k for expansion of the financial aid outreach and completion initiative pilot program </a:t>
            </a:r>
          </a:p>
          <a:p>
            <a:r>
              <a:rPr lang="en-US" sz="2400" dirty="0"/>
              <a:t>$553k to fill the funding gap associated with the Postsecondary Student Needs (HB1559) benefits navigators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77B23-3F69-169F-1FB3-552DE8030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Legislative Session capital highlights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5EEE6-65C4-C151-DD44-18073202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6A4945-6A7F-BB4E-C6FD-513B3F887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$19,384,000 Bellingham Campus Center Repairs</a:t>
            </a:r>
          </a:p>
          <a:p>
            <a:r>
              <a:rPr lang="en-US" dirty="0"/>
              <a:t>$8,544,000 Statewide Utility Submeters </a:t>
            </a:r>
          </a:p>
          <a:p>
            <a:r>
              <a:rPr lang="en-US" dirty="0"/>
              <a:t>$478,000  ($724,000 requested) Statewide HB 1390 - Decarbonization Planning  </a:t>
            </a:r>
          </a:p>
          <a:p>
            <a:r>
              <a:rPr lang="en-US" dirty="0"/>
              <a:t>$2,000,000 Statewide CTC Energy Efficiency Program</a:t>
            </a:r>
          </a:p>
        </p:txBody>
      </p:sp>
    </p:spTree>
    <p:extLst>
      <p:ext uri="{BB962C8B-B14F-4D97-AF65-F5344CB8AC3E}">
        <p14:creationId xmlns:p14="http://schemas.microsoft.com/office/powerpoint/2010/main" val="334720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C891-796B-16CB-3081-6E26DB6CC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Legislative Session policy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A9611-A1ED-5F61-CDB3-E2E38955B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SSB 5953 - Concerning financial aid grants for incarcerated students</a:t>
            </a:r>
          </a:p>
          <a:p>
            <a:r>
              <a:rPr lang="en-US" dirty="0"/>
              <a:t>SHB 1889 - Allowing person to receive professional licenses and certifications regardless of immigration or citizenship status</a:t>
            </a:r>
          </a:p>
          <a:p>
            <a:r>
              <a:rPr lang="en-US" dirty="0"/>
              <a:t>2SHB 2112 - Concerning opioid and fentanyl prevention education and awareness at institutions of higher education</a:t>
            </a:r>
          </a:p>
          <a:p>
            <a:r>
              <a:rPr lang="en-US" dirty="0"/>
              <a:t>2SHB 2214 - Permitting beneficiaries of public assistance programs to automatically qualify as income-eligible for the purpose of receiving the Washington College grant</a:t>
            </a:r>
          </a:p>
          <a:p>
            <a:r>
              <a:rPr lang="en-US" dirty="0"/>
              <a:t>SSB 5670 - Providing summer running start for rising juniors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47203-87F6-3A64-F6D6-3C40F9AF8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87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C891-796B-16CB-3081-6E26DB6CC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Legislative Session policy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A9611-A1ED-5F61-CDB3-E2E38955B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ESB 6296 - Establishing a retail industry workgroup</a:t>
            </a:r>
          </a:p>
          <a:p>
            <a:r>
              <a:rPr lang="en-US" dirty="0"/>
              <a:t>HB 1146 - Notifying high school students and their families about available dual credit programs and any available financial assistance</a:t>
            </a:r>
          </a:p>
          <a:p>
            <a:r>
              <a:rPr lang="en-US" dirty="0"/>
              <a:t>SHB 2019 - Establishing a Native American apprentice assistance program</a:t>
            </a:r>
          </a:p>
          <a:p>
            <a:r>
              <a:rPr lang="en-US" dirty="0"/>
              <a:t>SB 5904 - Extending the terms of eligibility for financial aid programs</a:t>
            </a:r>
          </a:p>
          <a:p>
            <a:r>
              <a:rPr lang="en-US" dirty="0"/>
              <a:t>HB 1943 - Modifying the Washington national guard postsecondary education grant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47203-87F6-3A64-F6D6-3C40F9AF8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10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713D-030E-F0A1-A0B5-48B8A154F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3" y="1388104"/>
            <a:ext cx="11115967" cy="797070"/>
          </a:xfrm>
        </p:spPr>
        <p:txBody>
          <a:bodyPr/>
          <a:lstStyle/>
          <a:p>
            <a:r>
              <a:rPr lang="en-US" dirty="0"/>
              <a:t>2025 legislative session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45BBC-2C19-16DE-8D3D-59CDAE70A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2177030"/>
            <a:ext cx="11115967" cy="3757046"/>
          </a:xfrm>
        </p:spPr>
        <p:txBody>
          <a:bodyPr/>
          <a:lstStyle/>
          <a:p>
            <a:r>
              <a:rPr lang="en-US" dirty="0"/>
              <a:t>Colleges are engaging via a survey distributed to presidents</a:t>
            </a:r>
          </a:p>
          <a:p>
            <a:r>
              <a:rPr lang="en-US" dirty="0"/>
              <a:t>Presidents are encouraged to gather input from their leadership teams, boards of trustees, faculty, staff, and students</a:t>
            </a:r>
          </a:p>
          <a:p>
            <a:r>
              <a:rPr lang="en-US" dirty="0"/>
              <a:t>Initial high priority areas:</a:t>
            </a:r>
          </a:p>
          <a:p>
            <a:pPr lvl="1"/>
            <a:r>
              <a:rPr lang="en-US" dirty="0"/>
              <a:t>Faculty and Staff compensation </a:t>
            </a:r>
          </a:p>
          <a:p>
            <a:pPr lvl="1"/>
            <a:r>
              <a:rPr lang="en-US" dirty="0"/>
              <a:t>Student services (mental health, basic needs, access to technology) </a:t>
            </a:r>
          </a:p>
          <a:p>
            <a:pPr lvl="1"/>
            <a:r>
              <a:rPr lang="en-US" dirty="0"/>
              <a:t>DEI funding and policies</a:t>
            </a:r>
          </a:p>
          <a:p>
            <a:pPr lvl="1"/>
            <a:r>
              <a:rPr lang="en-US" dirty="0"/>
              <a:t>Basic Education for Adults (IBEST, HS 21+) </a:t>
            </a:r>
          </a:p>
          <a:p>
            <a:pPr lvl="1"/>
            <a:r>
              <a:rPr lang="en-US" dirty="0"/>
              <a:t>Workforce education programs </a:t>
            </a:r>
          </a:p>
          <a:p>
            <a:pPr lvl="1"/>
            <a:r>
              <a:rPr lang="en-US" dirty="0"/>
              <a:t>College IT and Cybersecurity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AE20F-FD7B-8701-A732-6E7EF678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FAB1B-A8A6-B64A-E8A1-884B321B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Winter enrollment – sneak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C5925-BEC8-8D17-7DBB-B78A78199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things are looking up!</a:t>
            </a:r>
          </a:p>
          <a:p>
            <a:pPr lvl="1"/>
            <a:r>
              <a:rPr lang="en-US" dirty="0"/>
              <a:t>Winter 2024 – up 11% overall (133,118 FTES) compared to Winter 2023</a:t>
            </a:r>
          </a:p>
          <a:p>
            <a:pPr lvl="2"/>
            <a:r>
              <a:rPr lang="en-US" dirty="0"/>
              <a:t>8% increase in state funded (88,550 FTES)</a:t>
            </a:r>
          </a:p>
          <a:p>
            <a:pPr lvl="2"/>
            <a:r>
              <a:rPr lang="en-US" dirty="0"/>
              <a:t>20% increase in contract-funded enrollments (42,951 FTES)</a:t>
            </a:r>
          </a:p>
          <a:p>
            <a:pPr lvl="2"/>
            <a:r>
              <a:rPr lang="en-US" dirty="0"/>
              <a:t>4% increase in self-funded enrollments (1,617 FTES) </a:t>
            </a:r>
          </a:p>
          <a:p>
            <a:r>
              <a:rPr lang="en-US" dirty="0"/>
              <a:t>Applied Baccalaureate – up 7% (317 FTES)</a:t>
            </a:r>
          </a:p>
          <a:p>
            <a:r>
              <a:rPr lang="en-US" dirty="0"/>
              <a:t>Basic Education for Adults – up 9% (1,156 FTES)</a:t>
            </a:r>
          </a:p>
          <a:p>
            <a:pPr lvl="1"/>
            <a:r>
              <a:rPr lang="en-US" dirty="0"/>
              <a:t>IBEST – up 23% (560 FTES)</a:t>
            </a:r>
          </a:p>
          <a:p>
            <a:r>
              <a:rPr lang="en-US" dirty="0"/>
              <a:t>Running Start – up 18% (3,836 FTES)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188F2-62D1-0283-29A1-E38FD07E6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78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94E83DB4-F27B-C984-EF48-17BFE6777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7721" y="1496041"/>
            <a:ext cx="5171504" cy="447059"/>
          </a:xfrm>
        </p:spPr>
        <p:txBody>
          <a:bodyPr>
            <a:normAutofit fontScale="90000"/>
          </a:bodyPr>
          <a:lstStyle/>
          <a:p>
            <a:r>
              <a:rPr lang="en-US" dirty="0"/>
              <a:t>Enrollment trends</a:t>
            </a:r>
          </a:p>
        </p:txBody>
      </p:sp>
      <p:pic>
        <p:nvPicPr>
          <p:cNvPr id="25" name="Content Placeholder 24" descr="A line graph with different colored lines&#10;&#10;Description automatically generated">
            <a:extLst>
              <a:ext uri="{FF2B5EF4-FFF2-40B4-BE49-F238E27FC236}">
                <a16:creationId xmlns:a16="http://schemas.microsoft.com/office/drawing/2014/main" id="{DEA6FC15-D1FF-75F7-9FE1-C908C81EF3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122" y="2067033"/>
            <a:ext cx="7967610" cy="3837597"/>
          </a:xfrm>
          <a:noFill/>
        </p:spPr>
      </p:pic>
    </p:spTree>
    <p:extLst>
      <p:ext uri="{BB962C8B-B14F-4D97-AF65-F5344CB8AC3E}">
        <p14:creationId xmlns:p14="http://schemas.microsoft.com/office/powerpoint/2010/main" val="324659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ontent_x0020_Owner xmlns="d9922a8a-c8e9-487d-95d2-c6b1c2450a72">
      <UserInfo>
        <DisplayName>Katie Rose</DisplayName>
        <AccountId>85</AccountId>
        <AccountType/>
      </UserInfo>
    </Content_x0020_Owner>
    <IconOverlay xmlns="d9922a8a-c8e9-487d-95d2-c6b1c2450a72" xsi:nil="true"/>
    <Menu_x0020_Group xmlns="d9922a8a-c8e9-487d-95d2-c6b1c2450a72">Publications &amp; Printing</Menu_x0020_Group>
    <Category xmlns="d9922a8a-c8e9-487d-95d2-c6b1c2450a72">SBCTC Templates</Category>
    <_dlc_DocId xmlns="03e82ba2-b1c2-49ab-af23-43782fb35cbc">Z7X6SQ3F62JH-64-82</_dlc_DocId>
    <_dlc_DocIdUrl xmlns="03e82ba2-b1c2-49ab-af23-43782fb35cbc">
      <Url>https://portal.sbctc.edu/sites/Intranet/publications/_layouts/15/DocIdRedir.aspx?ID=Z7X6SQ3F62JH-64-82</Url>
      <Description>Z7X6SQ3F62JH-64-82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48E665ECF7842A8E9F6A6D42CD1A8" ma:contentTypeVersion="512" ma:contentTypeDescription="Create a new document." ma:contentTypeScope="" ma:versionID="b2f5aace42db6ffc25899c9760a2145e">
  <xsd:schema xmlns:xsd="http://www.w3.org/2001/XMLSchema" xmlns:xs="http://www.w3.org/2001/XMLSchema" xmlns:p="http://schemas.microsoft.com/office/2006/metadata/properties" xmlns:ns1="http://schemas.microsoft.com/sharepoint/v3" xmlns:ns2="d9922a8a-c8e9-487d-95d2-c6b1c2450a72" xmlns:ns3="03e82ba2-b1c2-49ab-af23-43782fb35cbc" targetNamespace="http://schemas.microsoft.com/office/2006/metadata/properties" ma:root="true" ma:fieldsID="3bdb47f55d4bbc6b9ca2f98c66e7a660" ns1:_="" ns2:_="" ns3:_="">
    <xsd:import namespace="http://schemas.microsoft.com/sharepoint/v3"/>
    <xsd:import namespace="d9922a8a-c8e9-487d-95d2-c6b1c2450a72"/>
    <xsd:import namespace="03e82ba2-b1c2-49ab-af23-43782fb35cbc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3:_dlc_DocId" minOccurs="0"/>
                <xsd:element ref="ns3:_dlc_DocIdUrl" minOccurs="0"/>
                <xsd:element ref="ns3:_dlc_DocIdPersistId" minOccurs="0"/>
                <xsd:element ref="ns2:IconOverlay" minOccurs="0"/>
                <xsd:element ref="ns1:PublishingExpirationDate" minOccurs="0"/>
                <xsd:element ref="ns1:PublishingStartDat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PublishingStartDate" ma:index="1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22a8a-c8e9-487d-95d2-c6b1c2450a72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 ma:readOnly="false">
      <xsd:simpleType>
        <xsd:restriction base="dms:Choice">
          <xsd:enumeration value="Business Cards"/>
          <xsd:enumeration value="Name Badges"/>
          <xsd:enumeration value="Logos"/>
          <xsd:enumeration value="SBCTC Templates"/>
          <xsd:enumeration value="Style Guide"/>
          <xsd:enumeration value="Zoom Backgrounds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onOverlay" ma:index="14" nillable="true" ma:displayName="IconOverlay" ma:internalName="IconOverlay" ma:readOnly="false">
      <xsd:simpleType>
        <xsd:restriction base="dms:Text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2ba2-b1c2-49ab-af23-43782fb35cbc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0AE09F-FE1C-4F96-9741-C0A4360B138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597DA96-9767-4695-BBFA-98B102DDD4F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9922a8a-c8e9-487d-95d2-c6b1c2450a72"/>
    <ds:schemaRef ds:uri="03e82ba2-b1c2-49ab-af23-43782fb35cbc"/>
  </ds:schemaRefs>
</ds:datastoreItem>
</file>

<file path=customXml/itemProps3.xml><?xml version="1.0" encoding="utf-8"?>
<ds:datastoreItem xmlns:ds="http://schemas.openxmlformats.org/officeDocument/2006/customXml" ds:itemID="{CA6FF50B-0A89-49C3-8D41-A6FE15C6A07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31116B9-BA68-4984-923C-8B6CEF6B12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922a8a-c8e9-487d-95d2-c6b1c2450a72"/>
    <ds:schemaRef ds:uri="03e82ba2-b1c2-49ab-af23-43782fb35c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592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State Board for community  and technical college</vt:lpstr>
      <vt:lpstr>SBCTC is Moving! </vt:lpstr>
      <vt:lpstr>2024 Legislative Session operating highlights</vt:lpstr>
      <vt:lpstr>2024 Legislative Session capital highlights</vt:lpstr>
      <vt:lpstr>2024 Legislative Session policy items</vt:lpstr>
      <vt:lpstr>2024 Legislative Session policy items</vt:lpstr>
      <vt:lpstr>2025 legislative session planning</vt:lpstr>
      <vt:lpstr>Winter enrollment – sneak peak</vt:lpstr>
      <vt:lpstr>Enrollment trends</vt:lpstr>
      <vt:lpstr>More Hot topics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template--widescreen version</dc:title>
  <dc:creator>Katie Rose</dc:creator>
  <cp:lastModifiedBy>Valerie Sundby</cp:lastModifiedBy>
  <cp:revision>116</cp:revision>
  <dcterms:created xsi:type="dcterms:W3CDTF">2019-07-26T22:41:21Z</dcterms:created>
  <dcterms:modified xsi:type="dcterms:W3CDTF">2024-04-16T15:56:24Z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ef3cf2c2-af2b-4e75-83f3-94f0749296ae</vt:lpwstr>
  </property>
</Properties>
</file>