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65" r:id="rId2"/>
    <p:sldId id="278" r:id="rId3"/>
    <p:sldId id="275" r:id="rId4"/>
    <p:sldId id="276" r:id="rId5"/>
    <p:sldId id="283" r:id="rId6"/>
    <p:sldId id="284" r:id="rId7"/>
    <p:sldId id="256" r:id="rId8"/>
    <p:sldId id="257" r:id="rId9"/>
    <p:sldId id="258" r:id="rId10"/>
    <p:sldId id="260" r:id="rId11"/>
    <p:sldId id="261" r:id="rId12"/>
    <p:sldId id="262" r:id="rId13"/>
    <p:sldId id="263" r:id="rId14"/>
    <p:sldId id="264" r:id="rId15"/>
    <p:sldId id="285" r:id="rId16"/>
    <p:sldId id="266" r:id="rId17"/>
    <p:sldId id="267" r:id="rId18"/>
    <p:sldId id="268" r:id="rId19"/>
    <p:sldId id="271" r:id="rId20"/>
    <p:sldId id="272" r:id="rId21"/>
    <p:sldId id="273" r:id="rId22"/>
    <p:sldId id="286" r:id="rId23"/>
    <p:sldId id="287" r:id="rId24"/>
    <p:sldId id="277" r:id="rId25"/>
    <p:sldId id="288" r:id="rId26"/>
    <p:sldId id="289"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DEF1C-00A3-42CB-A1DF-D2B0E504F1BE}" v="4" dt="2021-11-17T12:32:56.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C18C9-A5E7-0046-ACEA-ADC1639E3F1B}"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B90A0587-11C9-7141-AA35-872D191B0655}">
      <dgm:prSet custT="1"/>
      <dgm:spPr/>
      <dgm:t>
        <a:bodyPr/>
        <a:lstStyle/>
        <a:p>
          <a:pPr rtl="0"/>
          <a:r>
            <a:rPr lang="en-US" sz="1200" dirty="0"/>
            <a:t>2. Identify &amp; share promising practices in high-quality CCB degree programs</a:t>
          </a:r>
        </a:p>
      </dgm:t>
    </dgm:pt>
    <dgm:pt modelId="{3B209455-D25E-154D-8F9C-8F8DDD2A3838}" type="parTrans" cxnId="{D7BB781D-E7F0-4143-9CF2-6FE3628A934A}">
      <dgm:prSet/>
      <dgm:spPr/>
      <dgm:t>
        <a:bodyPr/>
        <a:lstStyle/>
        <a:p>
          <a:endParaRPr lang="en-US" sz="1200"/>
        </a:p>
      </dgm:t>
    </dgm:pt>
    <dgm:pt modelId="{BAFCE454-9D9A-3B49-B9EB-E4148BDE1EAC}" type="sibTrans" cxnId="{D7BB781D-E7F0-4143-9CF2-6FE3628A934A}">
      <dgm:prSet/>
      <dgm:spPr/>
      <dgm:t>
        <a:bodyPr/>
        <a:lstStyle/>
        <a:p>
          <a:endParaRPr lang="en-US" sz="1200"/>
        </a:p>
      </dgm:t>
    </dgm:pt>
    <dgm:pt modelId="{5A3304D9-24F5-EF46-B86B-6EB38C593BEE}">
      <dgm:prSet custT="1"/>
      <dgm:spPr/>
      <dgm:t>
        <a:bodyPr/>
        <a:lstStyle/>
        <a:p>
          <a:pPr rtl="0"/>
          <a:r>
            <a:rPr lang="en-US" sz="1200" dirty="0"/>
            <a:t>3. Disseminate &amp; promote CCB degrees to help scale-up high-quality programs and practices </a:t>
          </a:r>
        </a:p>
      </dgm:t>
    </dgm:pt>
    <dgm:pt modelId="{BB213E87-7510-634B-89B3-5B1CC04D6A6F}" type="parTrans" cxnId="{82DF95FF-6C5F-2A4D-AF24-41567BDD0053}">
      <dgm:prSet/>
      <dgm:spPr/>
      <dgm:t>
        <a:bodyPr/>
        <a:lstStyle/>
        <a:p>
          <a:endParaRPr lang="en-US" sz="1200"/>
        </a:p>
      </dgm:t>
    </dgm:pt>
    <dgm:pt modelId="{D291236D-1CEA-B34B-B548-1670E18FDC79}" type="sibTrans" cxnId="{82DF95FF-6C5F-2A4D-AF24-41567BDD0053}">
      <dgm:prSet/>
      <dgm:spPr/>
      <dgm:t>
        <a:bodyPr/>
        <a:lstStyle/>
        <a:p>
          <a:endParaRPr lang="en-US" sz="1200"/>
        </a:p>
      </dgm:t>
    </dgm:pt>
    <dgm:pt modelId="{0452F075-25E1-344D-83DC-88CAA882A7C4}">
      <dgm:prSet custT="1"/>
      <dgm:spPr/>
      <dgm:t>
        <a:bodyPr/>
        <a:lstStyle/>
        <a:p>
          <a:pPr rtl="0"/>
          <a:r>
            <a:rPr lang="en-US" sz="1200" dirty="0"/>
            <a:t>1. Inventory all CCB-conferring states, institutions and degree programs in the United States</a:t>
          </a:r>
        </a:p>
      </dgm:t>
    </dgm:pt>
    <dgm:pt modelId="{3C409DE5-1F7A-2F42-B230-DD9298234D9A}" type="parTrans" cxnId="{37F4A776-0E5C-D645-A032-4B40E518879D}">
      <dgm:prSet/>
      <dgm:spPr/>
      <dgm:t>
        <a:bodyPr/>
        <a:lstStyle/>
        <a:p>
          <a:endParaRPr lang="en-US" sz="1200"/>
        </a:p>
      </dgm:t>
    </dgm:pt>
    <dgm:pt modelId="{3048B4A7-C6C1-4E42-9AB2-9F91BE885DC4}" type="sibTrans" cxnId="{37F4A776-0E5C-D645-A032-4B40E518879D}">
      <dgm:prSet/>
      <dgm:spPr/>
      <dgm:t>
        <a:bodyPr/>
        <a:lstStyle/>
        <a:p>
          <a:endParaRPr lang="en-US" sz="1200"/>
        </a:p>
      </dgm:t>
    </dgm:pt>
    <dgm:pt modelId="{F76B1E70-9C1B-0C4D-AA8F-44B7C0F1480B}" type="pres">
      <dgm:prSet presAssocID="{A68C18C9-A5E7-0046-ACEA-ADC1639E3F1B}" presName="compositeShape" presStyleCnt="0">
        <dgm:presLayoutVars>
          <dgm:chMax val="7"/>
          <dgm:dir/>
          <dgm:resizeHandles val="exact"/>
        </dgm:presLayoutVars>
      </dgm:prSet>
      <dgm:spPr/>
    </dgm:pt>
    <dgm:pt modelId="{D5CAD5A7-84DA-4D4B-A888-91DAAC2EAF4C}" type="pres">
      <dgm:prSet presAssocID="{A68C18C9-A5E7-0046-ACEA-ADC1639E3F1B}" presName="wedge1" presStyleLbl="node1" presStyleIdx="0" presStyleCnt="3"/>
      <dgm:spPr/>
    </dgm:pt>
    <dgm:pt modelId="{479CF04D-8642-9F43-8A5B-859826F90D66}" type="pres">
      <dgm:prSet presAssocID="{A68C18C9-A5E7-0046-ACEA-ADC1639E3F1B}" presName="dummy1a" presStyleCnt="0"/>
      <dgm:spPr/>
    </dgm:pt>
    <dgm:pt modelId="{247F169C-E243-4D4C-803F-CEE5D0C91BC4}" type="pres">
      <dgm:prSet presAssocID="{A68C18C9-A5E7-0046-ACEA-ADC1639E3F1B}" presName="dummy1b" presStyleCnt="0"/>
      <dgm:spPr/>
    </dgm:pt>
    <dgm:pt modelId="{775E38F3-11ED-844D-AFA1-8384DB207911}" type="pres">
      <dgm:prSet presAssocID="{A68C18C9-A5E7-0046-ACEA-ADC1639E3F1B}" presName="wedge1Tx" presStyleLbl="node1" presStyleIdx="0" presStyleCnt="3">
        <dgm:presLayoutVars>
          <dgm:chMax val="0"/>
          <dgm:chPref val="0"/>
          <dgm:bulletEnabled val="1"/>
        </dgm:presLayoutVars>
      </dgm:prSet>
      <dgm:spPr/>
    </dgm:pt>
    <dgm:pt modelId="{0F31BB96-A830-6844-B2D6-2F69014684C3}" type="pres">
      <dgm:prSet presAssocID="{A68C18C9-A5E7-0046-ACEA-ADC1639E3F1B}" presName="wedge2" presStyleLbl="node1" presStyleIdx="1" presStyleCnt="3"/>
      <dgm:spPr/>
    </dgm:pt>
    <dgm:pt modelId="{5E9D9E8B-D439-F342-B831-DAE3ECF16A2A}" type="pres">
      <dgm:prSet presAssocID="{A68C18C9-A5E7-0046-ACEA-ADC1639E3F1B}" presName="dummy2a" presStyleCnt="0"/>
      <dgm:spPr/>
    </dgm:pt>
    <dgm:pt modelId="{3B632BBA-B43E-774A-9BD7-7C691BD283B7}" type="pres">
      <dgm:prSet presAssocID="{A68C18C9-A5E7-0046-ACEA-ADC1639E3F1B}" presName="dummy2b" presStyleCnt="0"/>
      <dgm:spPr/>
    </dgm:pt>
    <dgm:pt modelId="{C124B9E3-BAC6-E544-8554-0F41BFD2D196}" type="pres">
      <dgm:prSet presAssocID="{A68C18C9-A5E7-0046-ACEA-ADC1639E3F1B}" presName="wedge2Tx" presStyleLbl="node1" presStyleIdx="1" presStyleCnt="3">
        <dgm:presLayoutVars>
          <dgm:chMax val="0"/>
          <dgm:chPref val="0"/>
          <dgm:bulletEnabled val="1"/>
        </dgm:presLayoutVars>
      </dgm:prSet>
      <dgm:spPr/>
    </dgm:pt>
    <dgm:pt modelId="{F940C1F3-F66A-AA4E-A94C-460619850822}" type="pres">
      <dgm:prSet presAssocID="{A68C18C9-A5E7-0046-ACEA-ADC1639E3F1B}" presName="wedge3" presStyleLbl="node1" presStyleIdx="2" presStyleCnt="3"/>
      <dgm:spPr/>
    </dgm:pt>
    <dgm:pt modelId="{68A568EB-131C-6940-95F6-DE8D4B88BD2D}" type="pres">
      <dgm:prSet presAssocID="{A68C18C9-A5E7-0046-ACEA-ADC1639E3F1B}" presName="dummy3a" presStyleCnt="0"/>
      <dgm:spPr/>
    </dgm:pt>
    <dgm:pt modelId="{D9149975-AADF-264C-A534-974724881388}" type="pres">
      <dgm:prSet presAssocID="{A68C18C9-A5E7-0046-ACEA-ADC1639E3F1B}" presName="dummy3b" presStyleCnt="0"/>
      <dgm:spPr/>
    </dgm:pt>
    <dgm:pt modelId="{D087B0A8-5CFE-D048-937F-B78742967E70}" type="pres">
      <dgm:prSet presAssocID="{A68C18C9-A5E7-0046-ACEA-ADC1639E3F1B}" presName="wedge3Tx" presStyleLbl="node1" presStyleIdx="2" presStyleCnt="3">
        <dgm:presLayoutVars>
          <dgm:chMax val="0"/>
          <dgm:chPref val="0"/>
          <dgm:bulletEnabled val="1"/>
        </dgm:presLayoutVars>
      </dgm:prSet>
      <dgm:spPr/>
    </dgm:pt>
    <dgm:pt modelId="{E4C5F4B4-CB27-884B-8856-157A700D6928}" type="pres">
      <dgm:prSet presAssocID="{BAFCE454-9D9A-3B49-B9EB-E4148BDE1EAC}" presName="arrowWedge1" presStyleLbl="fgSibTrans2D1" presStyleIdx="0" presStyleCnt="3"/>
      <dgm:spPr/>
    </dgm:pt>
    <dgm:pt modelId="{605947EA-787C-2945-B7D7-AC8602A00A29}" type="pres">
      <dgm:prSet presAssocID="{D291236D-1CEA-B34B-B548-1670E18FDC79}" presName="arrowWedge2" presStyleLbl="fgSibTrans2D1" presStyleIdx="1" presStyleCnt="3"/>
      <dgm:spPr/>
    </dgm:pt>
    <dgm:pt modelId="{E887083B-BFCB-094E-9444-D92DEC483B5F}" type="pres">
      <dgm:prSet presAssocID="{3048B4A7-C6C1-4E42-9AB2-9F91BE885DC4}" presName="arrowWedge3" presStyleLbl="fgSibTrans2D1" presStyleIdx="2" presStyleCnt="3"/>
      <dgm:spPr/>
    </dgm:pt>
  </dgm:ptLst>
  <dgm:cxnLst>
    <dgm:cxn modelId="{D7BB781D-E7F0-4143-9CF2-6FE3628A934A}" srcId="{A68C18C9-A5E7-0046-ACEA-ADC1639E3F1B}" destId="{B90A0587-11C9-7141-AA35-872D191B0655}" srcOrd="0" destOrd="0" parTransId="{3B209455-D25E-154D-8F9C-8F8DDD2A3838}" sibTransId="{BAFCE454-9D9A-3B49-B9EB-E4148BDE1EAC}"/>
    <dgm:cxn modelId="{B0591440-BCDB-384D-8502-A288773B7A2F}" type="presOf" srcId="{0452F075-25E1-344D-83DC-88CAA882A7C4}" destId="{D087B0A8-5CFE-D048-937F-B78742967E70}" srcOrd="1" destOrd="0" presId="urn:microsoft.com/office/officeart/2005/8/layout/cycle8"/>
    <dgm:cxn modelId="{4C52514E-81FE-F34F-9C00-6A2B278947B7}" type="presOf" srcId="{0452F075-25E1-344D-83DC-88CAA882A7C4}" destId="{F940C1F3-F66A-AA4E-A94C-460619850822}" srcOrd="0" destOrd="0" presId="urn:microsoft.com/office/officeart/2005/8/layout/cycle8"/>
    <dgm:cxn modelId="{37F4A776-0E5C-D645-A032-4B40E518879D}" srcId="{A68C18C9-A5E7-0046-ACEA-ADC1639E3F1B}" destId="{0452F075-25E1-344D-83DC-88CAA882A7C4}" srcOrd="2" destOrd="0" parTransId="{3C409DE5-1F7A-2F42-B230-DD9298234D9A}" sibTransId="{3048B4A7-C6C1-4E42-9AB2-9F91BE885DC4}"/>
    <dgm:cxn modelId="{A97B6257-2DCD-204F-8F07-B794DAA4F0CA}" type="presOf" srcId="{A68C18C9-A5E7-0046-ACEA-ADC1639E3F1B}" destId="{F76B1E70-9C1B-0C4D-AA8F-44B7C0F1480B}" srcOrd="0" destOrd="0" presId="urn:microsoft.com/office/officeart/2005/8/layout/cycle8"/>
    <dgm:cxn modelId="{3F5EAE9E-C03F-7B4F-9655-2D2D3389229D}" type="presOf" srcId="{5A3304D9-24F5-EF46-B86B-6EB38C593BEE}" destId="{C124B9E3-BAC6-E544-8554-0F41BFD2D196}" srcOrd="1" destOrd="0" presId="urn:microsoft.com/office/officeart/2005/8/layout/cycle8"/>
    <dgm:cxn modelId="{3CFFE2B7-7D4B-0D4A-B5D1-C4B14F2AD4B8}" type="presOf" srcId="{B90A0587-11C9-7141-AA35-872D191B0655}" destId="{775E38F3-11ED-844D-AFA1-8384DB207911}" srcOrd="1" destOrd="0" presId="urn:microsoft.com/office/officeart/2005/8/layout/cycle8"/>
    <dgm:cxn modelId="{7B201DB8-2A65-B645-82C9-78B5D7BDCE87}" type="presOf" srcId="{5A3304D9-24F5-EF46-B86B-6EB38C593BEE}" destId="{0F31BB96-A830-6844-B2D6-2F69014684C3}" srcOrd="0" destOrd="0" presId="urn:microsoft.com/office/officeart/2005/8/layout/cycle8"/>
    <dgm:cxn modelId="{001253C6-F16E-8444-99CE-4F0991F023AF}" type="presOf" srcId="{B90A0587-11C9-7141-AA35-872D191B0655}" destId="{D5CAD5A7-84DA-4D4B-A888-91DAAC2EAF4C}" srcOrd="0" destOrd="0" presId="urn:microsoft.com/office/officeart/2005/8/layout/cycle8"/>
    <dgm:cxn modelId="{82DF95FF-6C5F-2A4D-AF24-41567BDD0053}" srcId="{A68C18C9-A5E7-0046-ACEA-ADC1639E3F1B}" destId="{5A3304D9-24F5-EF46-B86B-6EB38C593BEE}" srcOrd="1" destOrd="0" parTransId="{BB213E87-7510-634B-89B3-5B1CC04D6A6F}" sibTransId="{D291236D-1CEA-B34B-B548-1670E18FDC79}"/>
    <dgm:cxn modelId="{EB2A63AB-9875-8647-987E-D9360C700750}" type="presParOf" srcId="{F76B1E70-9C1B-0C4D-AA8F-44B7C0F1480B}" destId="{D5CAD5A7-84DA-4D4B-A888-91DAAC2EAF4C}" srcOrd="0" destOrd="0" presId="urn:microsoft.com/office/officeart/2005/8/layout/cycle8"/>
    <dgm:cxn modelId="{530E2352-F56C-7E48-B0AA-80382702552A}" type="presParOf" srcId="{F76B1E70-9C1B-0C4D-AA8F-44B7C0F1480B}" destId="{479CF04D-8642-9F43-8A5B-859826F90D66}" srcOrd="1" destOrd="0" presId="urn:microsoft.com/office/officeart/2005/8/layout/cycle8"/>
    <dgm:cxn modelId="{A891EBF0-B722-C246-A6F8-E7CD8935A1D4}" type="presParOf" srcId="{F76B1E70-9C1B-0C4D-AA8F-44B7C0F1480B}" destId="{247F169C-E243-4D4C-803F-CEE5D0C91BC4}" srcOrd="2" destOrd="0" presId="urn:microsoft.com/office/officeart/2005/8/layout/cycle8"/>
    <dgm:cxn modelId="{B95218AB-157D-3745-B14B-1E5DC7B61301}" type="presParOf" srcId="{F76B1E70-9C1B-0C4D-AA8F-44B7C0F1480B}" destId="{775E38F3-11ED-844D-AFA1-8384DB207911}" srcOrd="3" destOrd="0" presId="urn:microsoft.com/office/officeart/2005/8/layout/cycle8"/>
    <dgm:cxn modelId="{FA48E8C7-C6D5-3F48-9AF3-0C8D00318FE1}" type="presParOf" srcId="{F76B1E70-9C1B-0C4D-AA8F-44B7C0F1480B}" destId="{0F31BB96-A830-6844-B2D6-2F69014684C3}" srcOrd="4" destOrd="0" presId="urn:microsoft.com/office/officeart/2005/8/layout/cycle8"/>
    <dgm:cxn modelId="{8CAEBB7D-6441-5441-BEE6-2F7700309D54}" type="presParOf" srcId="{F76B1E70-9C1B-0C4D-AA8F-44B7C0F1480B}" destId="{5E9D9E8B-D439-F342-B831-DAE3ECF16A2A}" srcOrd="5" destOrd="0" presId="urn:microsoft.com/office/officeart/2005/8/layout/cycle8"/>
    <dgm:cxn modelId="{85539C2F-737F-5641-855B-CA101B244FEB}" type="presParOf" srcId="{F76B1E70-9C1B-0C4D-AA8F-44B7C0F1480B}" destId="{3B632BBA-B43E-774A-9BD7-7C691BD283B7}" srcOrd="6" destOrd="0" presId="urn:microsoft.com/office/officeart/2005/8/layout/cycle8"/>
    <dgm:cxn modelId="{A4ED49E1-BDA7-3240-A8AA-609AFEB7FC2A}" type="presParOf" srcId="{F76B1E70-9C1B-0C4D-AA8F-44B7C0F1480B}" destId="{C124B9E3-BAC6-E544-8554-0F41BFD2D196}" srcOrd="7" destOrd="0" presId="urn:microsoft.com/office/officeart/2005/8/layout/cycle8"/>
    <dgm:cxn modelId="{61DA2F66-50DF-CF46-A9B2-03C4CC89D0B4}" type="presParOf" srcId="{F76B1E70-9C1B-0C4D-AA8F-44B7C0F1480B}" destId="{F940C1F3-F66A-AA4E-A94C-460619850822}" srcOrd="8" destOrd="0" presId="urn:microsoft.com/office/officeart/2005/8/layout/cycle8"/>
    <dgm:cxn modelId="{E7BE7A52-DA78-EB46-AED6-9E413374132A}" type="presParOf" srcId="{F76B1E70-9C1B-0C4D-AA8F-44B7C0F1480B}" destId="{68A568EB-131C-6940-95F6-DE8D4B88BD2D}" srcOrd="9" destOrd="0" presId="urn:microsoft.com/office/officeart/2005/8/layout/cycle8"/>
    <dgm:cxn modelId="{4DACC6C5-56DE-954F-AA30-C8DF232AFF25}" type="presParOf" srcId="{F76B1E70-9C1B-0C4D-AA8F-44B7C0F1480B}" destId="{D9149975-AADF-264C-A534-974724881388}" srcOrd="10" destOrd="0" presId="urn:microsoft.com/office/officeart/2005/8/layout/cycle8"/>
    <dgm:cxn modelId="{AB8C33A0-4E93-F14A-8C14-4316FF6AF3E3}" type="presParOf" srcId="{F76B1E70-9C1B-0C4D-AA8F-44B7C0F1480B}" destId="{D087B0A8-5CFE-D048-937F-B78742967E70}" srcOrd="11" destOrd="0" presId="urn:microsoft.com/office/officeart/2005/8/layout/cycle8"/>
    <dgm:cxn modelId="{5DEBBE4A-DEC7-1D4C-8A16-357A0195A86C}" type="presParOf" srcId="{F76B1E70-9C1B-0C4D-AA8F-44B7C0F1480B}" destId="{E4C5F4B4-CB27-884B-8856-157A700D6928}" srcOrd="12" destOrd="0" presId="urn:microsoft.com/office/officeart/2005/8/layout/cycle8"/>
    <dgm:cxn modelId="{16C59584-A351-334B-83CF-7660D9493599}" type="presParOf" srcId="{F76B1E70-9C1B-0C4D-AA8F-44B7C0F1480B}" destId="{605947EA-787C-2945-B7D7-AC8602A00A29}" srcOrd="13" destOrd="0" presId="urn:microsoft.com/office/officeart/2005/8/layout/cycle8"/>
    <dgm:cxn modelId="{99C275B5-DC52-5348-920C-F0CC776720A0}" type="presParOf" srcId="{F76B1E70-9C1B-0C4D-AA8F-44B7C0F1480B}" destId="{E887083B-BFCB-094E-9444-D92DEC483B5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AD5A7-84DA-4D4B-A888-91DAAC2EAF4C}">
      <dsp:nvSpPr>
        <dsp:cNvPr id="0" name=""/>
        <dsp:cNvSpPr/>
      </dsp:nvSpPr>
      <dsp:spPr>
        <a:xfrm>
          <a:off x="2815871" y="266517"/>
          <a:ext cx="3444228" cy="3444228"/>
        </a:xfrm>
        <a:prstGeom prst="pie">
          <a:avLst>
            <a:gd name="adj1" fmla="val 16200000"/>
            <a:gd name="adj2" fmla="val 18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2. Identify &amp; share promising practices in high-quality CCB degree programs</a:t>
          </a:r>
        </a:p>
      </dsp:txBody>
      <dsp:txXfrm>
        <a:off x="4631062" y="996366"/>
        <a:ext cx="1230081" cy="1025068"/>
      </dsp:txXfrm>
    </dsp:sp>
    <dsp:sp modelId="{0F31BB96-A830-6844-B2D6-2F69014684C3}">
      <dsp:nvSpPr>
        <dsp:cNvPr id="0" name=""/>
        <dsp:cNvSpPr/>
      </dsp:nvSpPr>
      <dsp:spPr>
        <a:xfrm>
          <a:off x="2744937" y="389525"/>
          <a:ext cx="3444228" cy="3444228"/>
        </a:xfrm>
        <a:prstGeom prst="pie">
          <a:avLst>
            <a:gd name="adj1" fmla="val 1800000"/>
            <a:gd name="adj2" fmla="val 90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3. Disseminate &amp; promote CCB degrees to help scale-up high-quality programs and practices </a:t>
          </a:r>
        </a:p>
      </dsp:txBody>
      <dsp:txXfrm>
        <a:off x="3564991" y="2624174"/>
        <a:ext cx="1845122" cy="902059"/>
      </dsp:txXfrm>
    </dsp:sp>
    <dsp:sp modelId="{F940C1F3-F66A-AA4E-A94C-460619850822}">
      <dsp:nvSpPr>
        <dsp:cNvPr id="0" name=""/>
        <dsp:cNvSpPr/>
      </dsp:nvSpPr>
      <dsp:spPr>
        <a:xfrm>
          <a:off x="2674002" y="266517"/>
          <a:ext cx="3444228" cy="3444228"/>
        </a:xfrm>
        <a:prstGeom prst="pie">
          <a:avLst>
            <a:gd name="adj1" fmla="val 90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1. Inventory all CCB-conferring states, institutions and degree programs in the United States</a:t>
          </a:r>
        </a:p>
      </dsp:txBody>
      <dsp:txXfrm>
        <a:off x="3072959" y="996366"/>
        <a:ext cx="1230081" cy="1025068"/>
      </dsp:txXfrm>
    </dsp:sp>
    <dsp:sp modelId="{E4C5F4B4-CB27-884B-8856-157A700D6928}">
      <dsp:nvSpPr>
        <dsp:cNvPr id="0" name=""/>
        <dsp:cNvSpPr/>
      </dsp:nvSpPr>
      <dsp:spPr>
        <a:xfrm>
          <a:off x="2602942" y="53303"/>
          <a:ext cx="3870656" cy="387065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5947EA-787C-2945-B7D7-AC8602A00A29}">
      <dsp:nvSpPr>
        <dsp:cNvPr id="0" name=""/>
        <dsp:cNvSpPr/>
      </dsp:nvSpPr>
      <dsp:spPr>
        <a:xfrm>
          <a:off x="2531723" y="176093"/>
          <a:ext cx="3870656" cy="387065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87083B-BFCB-094E-9444-D92DEC483B5F}">
      <dsp:nvSpPr>
        <dsp:cNvPr id="0" name=""/>
        <dsp:cNvSpPr/>
      </dsp:nvSpPr>
      <dsp:spPr>
        <a:xfrm>
          <a:off x="2460504" y="53303"/>
          <a:ext cx="3870656" cy="387065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578729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ANGELA</a:t>
            </a:r>
            <a:endParaRPr/>
          </a:p>
        </p:txBody>
      </p:sp>
      <p:sp>
        <p:nvSpPr>
          <p:cNvPr id="365" name="Google Shape;3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72e2bf8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72e2bf8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0e939c41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0e939c41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072e2bf8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072e2bf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BBE98C0-FC16-8644-A1B9-45D89599E679}" type="slidenum">
              <a:rPr lang="en-US" smtClean="0"/>
              <a:t>16</a:t>
            </a:fld>
            <a:endParaRPr lang="en-US"/>
          </a:p>
        </p:txBody>
      </p:sp>
    </p:spTree>
    <p:extLst>
      <p:ext uri="{BB962C8B-B14F-4D97-AF65-F5344CB8AC3E}">
        <p14:creationId xmlns:p14="http://schemas.microsoft.com/office/powerpoint/2010/main" val="115965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ANGELA</a:t>
            </a:r>
            <a:endParaRPr/>
          </a:p>
        </p:txBody>
      </p:sp>
      <p:sp>
        <p:nvSpPr>
          <p:cNvPr id="397" name="Google Shape;3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ANGELA</a:t>
            </a:r>
            <a:endParaRPr/>
          </a:p>
        </p:txBody>
      </p:sp>
      <p:sp>
        <p:nvSpPr>
          <p:cNvPr id="375" name="Google Shape;3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economic downturn in 2008-8, the WFH economy</a:t>
            </a:r>
            <a:endParaRPr/>
          </a:p>
        </p:txBody>
      </p:sp>
      <p:sp>
        <p:nvSpPr>
          <p:cNvPr id="383" name="Google Shape;3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ANGELA</a:t>
            </a:r>
            <a:endParaRPr/>
          </a:p>
        </p:txBody>
      </p:sp>
      <p:sp>
        <p:nvSpPr>
          <p:cNvPr id="441" name="Google Shape;4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072e2bf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072e2bf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072e2bf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072e2bf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0e939c4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0e939c4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072e2bf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0072e2bf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6795247" y="4817689"/>
            <a:ext cx="2133600" cy="273844"/>
          </a:xfrm>
          <a:prstGeom prst="rect">
            <a:avLst/>
          </a:prstGeom>
        </p:spPr>
        <p:txBody>
          <a:bodyPr/>
          <a:lstStyle/>
          <a:p>
            <a:fld id="{834796F7-A83C-E74B-AAA5-C025AB38DCBC}" type="datetimeFigureOut">
              <a:rPr lang="en-US" smtClean="0"/>
              <a:t>11/18/2021</a:t>
            </a:fld>
            <a:endParaRPr lang="en-US"/>
          </a:p>
        </p:txBody>
      </p:sp>
      <p:sp>
        <p:nvSpPr>
          <p:cNvPr id="5" name="Footer Placeholder 4"/>
          <p:cNvSpPr>
            <a:spLocks noGrp="1"/>
          </p:cNvSpPr>
          <p:nvPr>
            <p:ph type="ftr" sz="quarter" idx="11"/>
          </p:nvPr>
        </p:nvSpPr>
        <p:spPr>
          <a:xfrm>
            <a:off x="201706" y="4817689"/>
            <a:ext cx="6122894"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9D5CDB-2146-3C4C-8F6C-ED7A03A52E1A}" type="slidenum">
              <a:rPr lang="en-US" smtClean="0"/>
              <a:t>‹#›</a:t>
            </a:fld>
            <a:endParaRPr lang="en-US"/>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15024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457200" y="1200153"/>
            <a:ext cx="8229600" cy="3394472"/>
          </a:xfrm>
          <a:prstGeom prst="rect">
            <a:avLst/>
          </a:prstGeom>
          <a:noFill/>
          <a:ln>
            <a:noFill/>
          </a:ln>
        </p:spPr>
        <p:txBody>
          <a:bodyPr spcFirstLastPara="1" wrap="square" lIns="91425" tIns="45700" rIns="91425" bIns="45700" anchor="t" anchorCtr="0">
            <a:norm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29" name="Google Shape;29;p29"/>
          <p:cNvSpPr txBox="1">
            <a:spLocks noGrp="1"/>
          </p:cNvSpPr>
          <p:nvPr>
            <p:ph type="dt" idx="10"/>
          </p:nvPr>
        </p:nvSpPr>
        <p:spPr>
          <a:xfrm>
            <a:off x="457200" y="4767265"/>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ftr" idx="11"/>
          </p:nvPr>
        </p:nvSpPr>
        <p:spPr>
          <a:xfrm>
            <a:off x="3124200" y="4767265"/>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6553200" y="4767265"/>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788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urveymonkey.com/r/CCB-Practice-Nomination"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ccbd.org/"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ccbd.org/" TargetMode="External"/><Relationship Id="rId2" Type="http://schemas.openxmlformats.org/officeDocument/2006/relationships/hyperlink" Target="mailto:akersenbroack@ccbda.org" TargetMode="External"/><Relationship Id="rId1" Type="http://schemas.openxmlformats.org/officeDocument/2006/relationships/slideLayout" Target="../slideLayouts/slideLayout13.xml"/><Relationship Id="rId4" Type="http://schemas.openxmlformats.org/officeDocument/2006/relationships/hyperlink" Target="mailto:Bragg.Associates.Inc@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t>Update on CCBA &amp; the National Landscape for Community College Baccalaureate Degrees</a:t>
            </a:r>
          </a:p>
        </p:txBody>
      </p:sp>
      <p:sp>
        <p:nvSpPr>
          <p:cNvPr id="5" name="Subtitle 4"/>
          <p:cNvSpPr>
            <a:spLocks noGrp="1"/>
          </p:cNvSpPr>
          <p:nvPr>
            <p:ph type="subTitle" idx="1"/>
          </p:nvPr>
        </p:nvSpPr>
        <p:spPr>
          <a:xfrm>
            <a:off x="293024" y="3058263"/>
            <a:ext cx="8520600" cy="1442698"/>
          </a:xfrm>
        </p:spPr>
        <p:txBody>
          <a:bodyPr>
            <a:normAutofit fontScale="85000" lnSpcReduction="20000"/>
          </a:bodyPr>
          <a:lstStyle/>
          <a:p>
            <a:r>
              <a:rPr lang="en-US" dirty="0"/>
              <a:t>November 17, 2021</a:t>
            </a:r>
          </a:p>
          <a:p>
            <a:endParaRPr lang="en-US" dirty="0"/>
          </a:p>
          <a:p>
            <a:r>
              <a:rPr lang="en-US" dirty="0"/>
              <a:t>Angela Kersenbrock, CCBA President</a:t>
            </a:r>
          </a:p>
          <a:p>
            <a:r>
              <a:rPr lang="en-US" dirty="0"/>
              <a:t>Debra Bragg, Bragg &amp; Associates, Inc.</a:t>
            </a:r>
          </a:p>
        </p:txBody>
      </p:sp>
    </p:spTree>
    <p:extLst>
      <p:ext uri="{BB962C8B-B14F-4D97-AF65-F5344CB8AC3E}">
        <p14:creationId xmlns:p14="http://schemas.microsoft.com/office/powerpoint/2010/main" val="2488039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222350" y="383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 Implementation in Last 5 Years</a:t>
            </a:r>
            <a:endParaRPr b="1"/>
          </a:p>
        </p:txBody>
      </p:sp>
      <p:pic>
        <p:nvPicPr>
          <p:cNvPr id="78" name="Google Shape;78;p17"/>
          <p:cNvPicPr preferRelativeResize="0"/>
          <p:nvPr/>
        </p:nvPicPr>
        <p:blipFill>
          <a:blip r:embed="rId3">
            <a:alphaModFix/>
          </a:blip>
          <a:stretch>
            <a:fillRect/>
          </a:stretch>
        </p:blipFill>
        <p:spPr>
          <a:xfrm>
            <a:off x="1211725" y="1083350"/>
            <a:ext cx="7135301" cy="3762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185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CCB Programs by Type of Degree</a:t>
            </a:r>
            <a:endParaRPr b="1"/>
          </a:p>
          <a:p>
            <a:pPr marL="0" lvl="0" indent="0" algn="l" rtl="0">
              <a:spcBef>
                <a:spcPts val="0"/>
              </a:spcBef>
              <a:spcAft>
                <a:spcPts val="0"/>
              </a:spcAft>
              <a:buNone/>
            </a:pPr>
            <a:endParaRPr/>
          </a:p>
        </p:txBody>
      </p:sp>
      <p:pic>
        <p:nvPicPr>
          <p:cNvPr id="84" name="Google Shape;84;p18" title="Chart"/>
          <p:cNvPicPr preferRelativeResize="0"/>
          <p:nvPr/>
        </p:nvPicPr>
        <p:blipFill>
          <a:blip r:embed="rId3">
            <a:alphaModFix/>
          </a:blip>
          <a:stretch>
            <a:fillRect/>
          </a:stretch>
        </p:blipFill>
        <p:spPr>
          <a:xfrm>
            <a:off x="1101350" y="757950"/>
            <a:ext cx="6941301" cy="4292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70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Calibri"/>
                <a:ea typeface="Calibri"/>
                <a:cs typeface="Calibri"/>
                <a:sym typeface="Calibri"/>
              </a:rPr>
              <a:t>CCB Programs by CIP Code</a:t>
            </a:r>
            <a:endParaRPr b="1">
              <a:latin typeface="Calibri"/>
              <a:ea typeface="Calibri"/>
              <a:cs typeface="Calibri"/>
              <a:sym typeface="Calibri"/>
            </a:endParaRPr>
          </a:p>
        </p:txBody>
      </p:sp>
      <p:pic>
        <p:nvPicPr>
          <p:cNvPr id="90" name="Google Shape;90;p19" title="Chart"/>
          <p:cNvPicPr preferRelativeResize="0"/>
          <p:nvPr/>
        </p:nvPicPr>
        <p:blipFill>
          <a:blip r:embed="rId3">
            <a:alphaModFix/>
          </a:blip>
          <a:stretch>
            <a:fillRect/>
          </a:stretch>
        </p:blipFill>
        <p:spPr>
          <a:xfrm>
            <a:off x="0" y="569451"/>
            <a:ext cx="9081774" cy="44216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New CCB Programs in Last Five Years</a:t>
            </a:r>
            <a:endParaRPr b="1"/>
          </a:p>
        </p:txBody>
      </p:sp>
      <p:pic>
        <p:nvPicPr>
          <p:cNvPr id="96" name="Google Shape;96;p20"/>
          <p:cNvPicPr preferRelativeResize="0"/>
          <p:nvPr/>
        </p:nvPicPr>
        <p:blipFill>
          <a:blip r:embed="rId3">
            <a:alphaModFix/>
          </a:blip>
          <a:stretch>
            <a:fillRect/>
          </a:stretch>
        </p:blipFill>
        <p:spPr>
          <a:xfrm>
            <a:off x="1365650" y="1093550"/>
            <a:ext cx="6930325" cy="3527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185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Calibri"/>
                <a:ea typeface="Calibri"/>
                <a:cs typeface="Calibri"/>
                <a:sym typeface="Calibri"/>
              </a:rPr>
              <a:t>CCB Programs in High-conferring States</a:t>
            </a:r>
            <a:endParaRPr b="1">
              <a:latin typeface="Calibri"/>
              <a:ea typeface="Calibri"/>
              <a:cs typeface="Calibri"/>
              <a:sym typeface="Calibri"/>
            </a:endParaRPr>
          </a:p>
        </p:txBody>
      </p:sp>
      <p:pic>
        <p:nvPicPr>
          <p:cNvPr id="102" name="Google Shape;102;p21" title="Chart"/>
          <p:cNvPicPr preferRelativeResize="0"/>
          <p:nvPr/>
        </p:nvPicPr>
        <p:blipFill>
          <a:blip r:embed="rId3">
            <a:alphaModFix/>
          </a:blip>
          <a:stretch>
            <a:fillRect/>
          </a:stretch>
        </p:blipFill>
        <p:spPr>
          <a:xfrm>
            <a:off x="1081512" y="757950"/>
            <a:ext cx="6980973" cy="431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CCB Promising Practices Project</a:t>
            </a:r>
          </a:p>
        </p:txBody>
      </p:sp>
    </p:spTree>
    <p:extLst>
      <p:ext uri="{BB962C8B-B14F-4D97-AF65-F5344CB8AC3E}">
        <p14:creationId xmlns:p14="http://schemas.microsoft.com/office/powerpoint/2010/main" val="185823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CCBA/ECMC Project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949596"/>
              </p:ext>
            </p:extLst>
          </p:nvPr>
        </p:nvGraphicFramePr>
        <p:xfrm>
          <a:off x="-193752" y="903997"/>
          <a:ext cx="8934103" cy="410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99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Promising Practices Project Activities: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Form a national advisory panel to help identify and describe promising practices</a:t>
            </a:r>
          </a:p>
          <a:p>
            <a:pPr marL="457200" indent="-457200">
              <a:buFont typeface="+mj-lt"/>
              <a:buAutoNum type="arabicPeriod"/>
            </a:pPr>
            <a:r>
              <a:rPr lang="en-US" dirty="0"/>
              <a:t>Advisory panel suggest data collection methods to identify promising practices (i.e., online surveys, websites, interviews and other strategies)</a:t>
            </a:r>
          </a:p>
          <a:p>
            <a:pPr marL="457200" indent="-457200">
              <a:buFont typeface="+mj-lt"/>
              <a:buAutoNum type="arabicPeriod"/>
            </a:pPr>
            <a:r>
              <a:rPr lang="en-US" dirty="0"/>
              <a:t>Advisory panel nominate and recommend promising practices of greatest interest and need to the evolving CCB field</a:t>
            </a:r>
          </a:p>
          <a:p>
            <a:pPr marL="457200" indent="-457200">
              <a:buFont typeface="+mj-lt"/>
              <a:buAutoNum type="arabicPeriod"/>
            </a:pPr>
            <a:r>
              <a:rPr lang="en-US" dirty="0"/>
              <a:t>Advisory panel recommend dissemination, publication and other strategies to promote promising practices</a:t>
            </a:r>
          </a:p>
        </p:txBody>
      </p:sp>
    </p:spTree>
    <p:extLst>
      <p:ext uri="{BB962C8B-B14F-4D97-AF65-F5344CB8AC3E}">
        <p14:creationId xmlns:p14="http://schemas.microsoft.com/office/powerpoint/2010/main" val="420308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Promising Practices are…</a:t>
            </a:r>
          </a:p>
        </p:txBody>
      </p:sp>
      <p:sp>
        <p:nvSpPr>
          <p:cNvPr id="3" name="Content Placeholder 2"/>
          <p:cNvSpPr>
            <a:spLocks noGrp="1"/>
          </p:cNvSpPr>
          <p:nvPr>
            <p:ph idx="1"/>
          </p:nvPr>
        </p:nvSpPr>
        <p:spPr>
          <a:xfrm>
            <a:off x="498475" y="1184771"/>
            <a:ext cx="7457590" cy="3625785"/>
          </a:xfrm>
        </p:spPr>
        <p:txBody>
          <a:bodyPr>
            <a:normAutofit fontScale="92500" lnSpcReduction="20000"/>
          </a:bodyPr>
          <a:lstStyle/>
          <a:p>
            <a:pPr marL="0" indent="0">
              <a:buNone/>
            </a:pPr>
            <a:r>
              <a:rPr lang="en-US" dirty="0"/>
              <a:t>key to making innovative, workforce-focused CCB programs succeed. They are critical ingredients to high-quality CCB programs that produce equitable education, employment, and life outcomes for students and graduates. Promising practices demonstrate what works in a real-world setting; they may be rooted in practical experience and also in evidence such as qualitative and quantitative data gathered by program faculty and staff. </a:t>
            </a:r>
          </a:p>
          <a:p>
            <a:pPr marL="0" indent="0">
              <a:buNone/>
            </a:pPr>
            <a:endParaRPr lang="en-US" dirty="0"/>
          </a:p>
          <a:p>
            <a:pPr marL="0" indent="0">
              <a:buNone/>
            </a:pPr>
            <a:r>
              <a:rPr lang="en-US" dirty="0"/>
              <a:t>Examples of promising practices are wide ranging and may include recruitment of underserved students, cohort models, online or hybrid delivery, retention specialists/navigators, total ~$10,000 tuition, and employer tuition reimbursement and hiring commitments. </a:t>
            </a:r>
          </a:p>
          <a:p>
            <a:pPr marL="0" indent="0">
              <a:buNone/>
            </a:pPr>
            <a:r>
              <a:rPr lang="en-US" dirty="0"/>
              <a:t>Many more promising practices exist, and it is our goal to find them, document them, and share them nationwide. </a:t>
            </a:r>
          </a:p>
        </p:txBody>
      </p:sp>
    </p:spTree>
    <p:extLst>
      <p:ext uri="{BB962C8B-B14F-4D97-AF65-F5344CB8AC3E}">
        <p14:creationId xmlns:p14="http://schemas.microsoft.com/office/powerpoint/2010/main" val="17072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Promising Practices Nominated by Advisory Panel</a:t>
            </a:r>
          </a:p>
        </p:txBody>
      </p:sp>
      <p:sp>
        <p:nvSpPr>
          <p:cNvPr id="3" name="Content Placeholder 2"/>
          <p:cNvSpPr>
            <a:spLocks noGrp="1"/>
          </p:cNvSpPr>
          <p:nvPr>
            <p:ph idx="1"/>
          </p:nvPr>
        </p:nvSpPr>
        <p:spPr>
          <a:xfrm>
            <a:off x="297101" y="1429812"/>
            <a:ext cx="8013503" cy="3416400"/>
          </a:xfrm>
        </p:spPr>
        <p:txBody>
          <a:bodyPr>
            <a:normAutofit lnSpcReduction="10000"/>
          </a:bodyPr>
          <a:lstStyle/>
          <a:p>
            <a:pPr>
              <a:spcBef>
                <a:spcPts val="600"/>
              </a:spcBef>
            </a:pPr>
            <a:r>
              <a:rPr lang="en-US" dirty="0"/>
              <a:t>Fully transfer 60 credits of associates degree to ensure students need only 60 credits to complete the BAS</a:t>
            </a:r>
          </a:p>
          <a:p>
            <a:pPr>
              <a:spcBef>
                <a:spcPts val="600"/>
              </a:spcBef>
            </a:pPr>
            <a:r>
              <a:rPr lang="en-US" dirty="0"/>
              <a:t>Partnering students with industry mentors – “last mile” intervention that included the career search process</a:t>
            </a:r>
          </a:p>
          <a:p>
            <a:pPr>
              <a:spcBef>
                <a:spcPts val="600"/>
              </a:spcBef>
            </a:pPr>
            <a:r>
              <a:rPr lang="en-US" dirty="0"/>
              <a:t>Paid industry capstone project that enables students to document work experience on resumes and may also lead students to secure internships and employment</a:t>
            </a:r>
          </a:p>
          <a:p>
            <a:pPr>
              <a:spcBef>
                <a:spcPts val="600"/>
              </a:spcBef>
            </a:pPr>
            <a:r>
              <a:rPr lang="en-US" dirty="0"/>
              <a:t>Competency-based education (CBE), extended apprenticeships, and prior learning assessment (PLA) that are linked and may involve other practices</a:t>
            </a:r>
          </a:p>
          <a:p>
            <a:pPr>
              <a:spcBef>
                <a:spcPts val="600"/>
              </a:spcBef>
            </a:pPr>
            <a:endParaRPr lang="en-US" dirty="0"/>
          </a:p>
        </p:txBody>
      </p:sp>
    </p:spTree>
    <p:extLst>
      <p:ext uri="{BB962C8B-B14F-4D97-AF65-F5344CB8AC3E}">
        <p14:creationId xmlns:p14="http://schemas.microsoft.com/office/powerpoint/2010/main" val="291144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
          <p:cNvSpPr/>
          <p:nvPr/>
        </p:nvSpPr>
        <p:spPr>
          <a:xfrm>
            <a:off x="2738" y="1027"/>
            <a:ext cx="9140577" cy="1170377"/>
          </a:xfrm>
          <a:prstGeom prst="rect">
            <a:avLst/>
          </a:prstGeom>
          <a:solidFill>
            <a:schemeClr val="accent1"/>
          </a:solidFill>
          <a:ln>
            <a:noFill/>
          </a:ln>
        </p:spPr>
        <p:txBody>
          <a:bodyPr spcFirstLastPara="1" wrap="square" lIns="68569" tIns="34275" rIns="68569" bIns="34275" anchor="ctr" anchorCtr="0">
            <a:noAutofit/>
          </a:bodyPr>
          <a:lstStyle/>
          <a:p>
            <a:pPr algn="ctr">
              <a:buSzPts val="1400"/>
            </a:pPr>
            <a:endParaRPr sz="1050">
              <a:solidFill>
                <a:srgbClr val="FFC000"/>
              </a:solidFill>
            </a:endParaRPr>
          </a:p>
        </p:txBody>
      </p:sp>
      <p:sp>
        <p:nvSpPr>
          <p:cNvPr id="368" name="Google Shape;368;p2"/>
          <p:cNvSpPr txBox="1">
            <a:spLocks noGrp="1"/>
          </p:cNvSpPr>
          <p:nvPr>
            <p:ph type="title"/>
          </p:nvPr>
        </p:nvSpPr>
        <p:spPr>
          <a:xfrm>
            <a:off x="388620" y="20606"/>
            <a:ext cx="8389620" cy="1126259"/>
          </a:xfrm>
          <a:prstGeom prst="rect">
            <a:avLst/>
          </a:prstGeom>
          <a:noFill/>
          <a:ln>
            <a:noFill/>
          </a:ln>
        </p:spPr>
        <p:txBody>
          <a:bodyPr spcFirstLastPara="1" wrap="square" lIns="68569" tIns="34275" rIns="68569" bIns="34275" anchor="ctr" anchorCtr="0">
            <a:noAutofit/>
          </a:bodyPr>
          <a:lstStyle/>
          <a:p>
            <a:pPr>
              <a:buClr>
                <a:schemeClr val="lt1"/>
              </a:buClr>
              <a:buSzPts val="4400"/>
            </a:pPr>
            <a:r>
              <a:rPr lang="en-US" b="1">
                <a:solidFill>
                  <a:schemeClr val="lt1"/>
                </a:solidFill>
                <a:latin typeface="Calibri"/>
                <a:ea typeface="Calibri"/>
                <a:cs typeface="Calibri"/>
                <a:sym typeface="Calibri"/>
              </a:rPr>
              <a:t>The Community College </a:t>
            </a:r>
            <a:br>
              <a:rPr lang="en-US" b="1">
                <a:solidFill>
                  <a:schemeClr val="lt1"/>
                </a:solidFill>
                <a:latin typeface="Calibri"/>
                <a:ea typeface="Calibri"/>
                <a:cs typeface="Calibri"/>
                <a:sym typeface="Calibri"/>
              </a:rPr>
            </a:br>
            <a:r>
              <a:rPr lang="en-US" b="1">
                <a:solidFill>
                  <a:srgbClr val="E2CB4C"/>
                </a:solidFill>
                <a:latin typeface="Calibri"/>
                <a:ea typeface="Calibri"/>
                <a:cs typeface="Calibri"/>
                <a:sym typeface="Calibri"/>
              </a:rPr>
              <a:t>Baccalaureate </a:t>
            </a:r>
            <a:r>
              <a:rPr lang="en-US" b="1">
                <a:solidFill>
                  <a:schemeClr val="lt1"/>
                </a:solidFill>
                <a:latin typeface="Calibri"/>
                <a:ea typeface="Calibri"/>
                <a:cs typeface="Calibri"/>
                <a:sym typeface="Calibri"/>
              </a:rPr>
              <a:t>Association</a:t>
            </a:r>
            <a:endParaRPr/>
          </a:p>
        </p:txBody>
      </p:sp>
      <p:sp>
        <p:nvSpPr>
          <p:cNvPr id="369" name="Google Shape;369;p2"/>
          <p:cNvSpPr txBox="1">
            <a:spLocks noGrp="1"/>
          </p:cNvSpPr>
          <p:nvPr>
            <p:ph type="body" idx="1"/>
          </p:nvPr>
        </p:nvSpPr>
        <p:spPr>
          <a:xfrm>
            <a:off x="2256168" y="1277928"/>
            <a:ext cx="6708080" cy="3527550"/>
          </a:xfrm>
          <a:prstGeom prst="rect">
            <a:avLst/>
          </a:prstGeom>
          <a:noFill/>
          <a:ln>
            <a:noFill/>
          </a:ln>
        </p:spPr>
        <p:txBody>
          <a:bodyPr spcFirstLastPara="1" wrap="square" lIns="68569" tIns="34275" rIns="68569" bIns="34275" anchor="t" anchorCtr="0">
            <a:noAutofit/>
          </a:bodyPr>
          <a:lstStyle/>
          <a:p>
            <a:pPr marL="0" indent="0">
              <a:lnSpc>
                <a:spcPct val="130000"/>
              </a:lnSpc>
              <a:spcBef>
                <a:spcPts val="0"/>
              </a:spcBef>
              <a:buClr>
                <a:schemeClr val="accent1"/>
              </a:buClr>
              <a:buSzPts val="3200"/>
              <a:buNone/>
            </a:pPr>
            <a:r>
              <a:rPr lang="en-US" sz="2700" b="1" dirty="0">
                <a:solidFill>
                  <a:schemeClr val="accent1"/>
                </a:solidFill>
              </a:rPr>
              <a:t>The only organization</a:t>
            </a:r>
            <a:r>
              <a:rPr lang="en-US" sz="2700" b="1" dirty="0"/>
              <a:t> </a:t>
            </a:r>
            <a:r>
              <a:rPr lang="en-US" dirty="0"/>
              <a:t>promoting better access to baccalaureate degrees on community college campuses, the CCBA serves as a resource for information on various models for accomplishing this purpose.</a:t>
            </a:r>
            <a:endParaRPr dirty="0"/>
          </a:p>
          <a:p>
            <a:pPr marL="0" indent="0">
              <a:lnSpc>
                <a:spcPct val="130000"/>
              </a:lnSpc>
              <a:spcBef>
                <a:spcPts val="0"/>
              </a:spcBef>
              <a:buClr>
                <a:schemeClr val="accent1"/>
              </a:buClr>
              <a:buSzPts val="3200"/>
              <a:buNone/>
            </a:pPr>
            <a:endParaRPr dirty="0"/>
          </a:p>
          <a:p>
            <a:pPr marL="0" indent="0">
              <a:lnSpc>
                <a:spcPct val="130000"/>
              </a:lnSpc>
              <a:spcBef>
                <a:spcPts val="0"/>
              </a:spcBef>
              <a:buClr>
                <a:schemeClr val="accent1"/>
              </a:buClr>
              <a:buSzPts val="3200"/>
              <a:buNone/>
            </a:pPr>
            <a:r>
              <a:rPr lang="en-US" dirty="0"/>
              <a:t>The CCBA is leading the national community college baccalaureate movement to ensure students in every community have direct access to high-value baccalaureate degrees as a means of closing the country’s racial, ethnic and economic gaps.</a:t>
            </a:r>
            <a:endParaRPr dirty="0"/>
          </a:p>
        </p:txBody>
      </p:sp>
      <p:pic>
        <p:nvPicPr>
          <p:cNvPr id="370" name="Google Shape;370;p2" descr="A close up of a sign&#10;&#10;Description automatically generated"/>
          <p:cNvPicPr preferRelativeResize="0"/>
          <p:nvPr/>
        </p:nvPicPr>
        <p:blipFill rotWithShape="1">
          <a:blip r:embed="rId3">
            <a:alphaModFix/>
          </a:blip>
          <a:srcRect/>
          <a:stretch/>
        </p:blipFill>
        <p:spPr>
          <a:xfrm>
            <a:off x="115791" y="1647245"/>
            <a:ext cx="2071089" cy="1848993"/>
          </a:xfrm>
          <a:prstGeom prst="rect">
            <a:avLst/>
          </a:prstGeom>
          <a:noFill/>
          <a:ln>
            <a:noFill/>
          </a:ln>
        </p:spPr>
      </p:pic>
      <p:sp>
        <p:nvSpPr>
          <p:cNvPr id="371" name="Google Shape;371;p2"/>
          <p:cNvSpPr/>
          <p:nvPr/>
        </p:nvSpPr>
        <p:spPr>
          <a:xfrm>
            <a:off x="2738" y="5055550"/>
            <a:ext cx="9143999" cy="88976"/>
          </a:xfrm>
          <a:prstGeom prst="rect">
            <a:avLst/>
          </a:prstGeom>
          <a:solidFill>
            <a:srgbClr val="4A7DBA"/>
          </a:solidFill>
          <a:ln>
            <a:noFill/>
          </a:ln>
        </p:spPr>
        <p:txBody>
          <a:bodyPr spcFirstLastPara="1" wrap="square" lIns="68569" tIns="34275" rIns="68569" bIns="34275" anchor="ctr" anchorCtr="0">
            <a:noAutofit/>
          </a:bodyPr>
          <a:lstStyle/>
          <a:p>
            <a:pPr algn="ctr">
              <a:buSzPts val="1400"/>
            </a:pPr>
            <a:endParaRPr sz="105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Promising Practices (cont.)</a:t>
            </a:r>
          </a:p>
        </p:txBody>
      </p:sp>
      <p:sp>
        <p:nvSpPr>
          <p:cNvPr id="3" name="Content Placeholder 2"/>
          <p:cNvSpPr>
            <a:spLocks noGrp="1"/>
          </p:cNvSpPr>
          <p:nvPr>
            <p:ph idx="1"/>
          </p:nvPr>
        </p:nvSpPr>
        <p:spPr>
          <a:xfrm>
            <a:off x="311700" y="1152475"/>
            <a:ext cx="7790347" cy="3416400"/>
          </a:xfrm>
        </p:spPr>
        <p:txBody>
          <a:bodyPr>
            <a:normAutofit/>
          </a:bodyPr>
          <a:lstStyle/>
          <a:p>
            <a:pPr>
              <a:spcBef>
                <a:spcPts val="1200"/>
              </a:spcBef>
            </a:pPr>
            <a:r>
              <a:rPr lang="en-US" dirty="0"/>
              <a:t>“Credentials of value” to industry and professional associations specially designated to CCB programs</a:t>
            </a:r>
          </a:p>
          <a:p>
            <a:pPr>
              <a:spcBef>
                <a:spcPts val="1200"/>
              </a:spcBef>
            </a:pPr>
            <a:r>
              <a:rPr lang="en-US" dirty="0"/>
              <a:t>Capstone programs to the BAS</a:t>
            </a:r>
          </a:p>
          <a:p>
            <a:pPr>
              <a:spcBef>
                <a:spcPts val="1200"/>
              </a:spcBef>
            </a:pPr>
            <a:r>
              <a:rPr lang="en-US" dirty="0"/>
              <a:t>Capstone tour/event with graduate schools to expose graduating students to this option</a:t>
            </a:r>
          </a:p>
          <a:p>
            <a:pPr>
              <a:spcBef>
                <a:spcPts val="1200"/>
              </a:spcBef>
            </a:pPr>
            <a:r>
              <a:rPr lang="en-US" dirty="0"/>
              <a:t>BAS program development aligning non-credit and credit</a:t>
            </a:r>
          </a:p>
          <a:p>
            <a:pPr>
              <a:spcBef>
                <a:spcPts val="1200"/>
              </a:spcBef>
            </a:pPr>
            <a:r>
              <a:rPr lang="en-US" dirty="0"/>
              <a:t>Associates-degree students receive automatic admission notice to the related BS/BAS program (e.g., ADN to RN/BSN)</a:t>
            </a:r>
          </a:p>
          <a:p>
            <a:pPr marL="0" indent="0">
              <a:spcBef>
                <a:spcPts val="1200"/>
              </a:spcBef>
              <a:buNone/>
            </a:pPr>
            <a:endParaRPr lang="en-US" dirty="0"/>
          </a:p>
        </p:txBody>
      </p:sp>
    </p:spTree>
    <p:extLst>
      <p:ext uri="{BB962C8B-B14F-4D97-AF65-F5344CB8AC3E}">
        <p14:creationId xmlns:p14="http://schemas.microsoft.com/office/powerpoint/2010/main" val="298080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Promising Practices (cont.)</a:t>
            </a:r>
          </a:p>
        </p:txBody>
      </p:sp>
      <p:sp>
        <p:nvSpPr>
          <p:cNvPr id="3" name="Content Placeholder 2"/>
          <p:cNvSpPr>
            <a:spLocks noGrp="1"/>
          </p:cNvSpPr>
          <p:nvPr>
            <p:ph idx="1"/>
          </p:nvPr>
        </p:nvSpPr>
        <p:spPr/>
        <p:txBody>
          <a:bodyPr/>
          <a:lstStyle/>
          <a:p>
            <a:pPr>
              <a:spcBef>
                <a:spcPts val="1200"/>
              </a:spcBef>
            </a:pPr>
            <a:r>
              <a:rPr lang="en-US" dirty="0"/>
              <a:t>360 equity from entry requirement to instruction</a:t>
            </a:r>
          </a:p>
          <a:p>
            <a:pPr>
              <a:spcBef>
                <a:spcPts val="1200"/>
              </a:spcBef>
            </a:pPr>
            <a:r>
              <a:rPr lang="en-US" dirty="0"/>
              <a:t>CCB Navigator to keep students on track and progressing to bachelor’s degree completion</a:t>
            </a:r>
          </a:p>
          <a:p>
            <a:pPr>
              <a:spcBef>
                <a:spcPts val="1200"/>
              </a:spcBef>
            </a:pPr>
            <a:r>
              <a:rPr lang="en-US" dirty="0"/>
              <a:t>Peer mentors (upper classman/woman who help with orientation) and faculty advisors who are faculty within the program who keep students on track to complete program requirements)</a:t>
            </a:r>
          </a:p>
          <a:p>
            <a:pPr>
              <a:spcBef>
                <a:spcPts val="1200"/>
              </a:spcBef>
            </a:pPr>
            <a:r>
              <a:rPr lang="en-US" dirty="0"/>
              <a:t>$10,000 degree tuition</a:t>
            </a:r>
          </a:p>
        </p:txBody>
      </p:sp>
    </p:spTree>
    <p:extLst>
      <p:ext uri="{BB962C8B-B14F-4D97-AF65-F5344CB8AC3E}">
        <p14:creationId xmlns:p14="http://schemas.microsoft.com/office/powerpoint/2010/main" val="424426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40" y="762554"/>
            <a:ext cx="8253359" cy="572700"/>
          </a:xfrm>
        </p:spPr>
        <p:txBody>
          <a:bodyPr>
            <a:normAutofit fontScale="90000"/>
          </a:bodyPr>
          <a:lstStyle/>
          <a:p>
            <a:r>
              <a:rPr lang="en-US" b="1" dirty="0"/>
              <a:t>Link to Nominate CCB Promising Practices </a:t>
            </a:r>
          </a:p>
        </p:txBody>
      </p:sp>
      <p:sp>
        <p:nvSpPr>
          <p:cNvPr id="3" name="Content Placeholder 2"/>
          <p:cNvSpPr>
            <a:spLocks noGrp="1"/>
          </p:cNvSpPr>
          <p:nvPr>
            <p:ph idx="1"/>
          </p:nvPr>
        </p:nvSpPr>
        <p:spPr/>
        <p:txBody>
          <a:bodyPr>
            <a:normAutofit lnSpcReduction="10000"/>
          </a:bodyPr>
          <a:lstStyle/>
          <a:p>
            <a:pPr marL="114300" indent="0">
              <a:buNone/>
            </a:pPr>
            <a:endParaRPr lang="en-US" dirty="0"/>
          </a:p>
          <a:p>
            <a:pPr marL="114300" indent="0">
              <a:buNone/>
            </a:pPr>
            <a:endParaRPr lang="en-US" dirty="0"/>
          </a:p>
          <a:p>
            <a:pPr marL="114300" indent="0" algn="ctr">
              <a:buNone/>
            </a:pPr>
            <a:r>
              <a:rPr lang="en-US" sz="4000" dirty="0">
                <a:hlinkClick r:id="rId2"/>
              </a:rPr>
              <a:t>https://www.surveymonkey.com/r/CCB-Practice-Nomination</a:t>
            </a:r>
            <a:endParaRPr lang="en-US" sz="4000" dirty="0"/>
          </a:p>
          <a:p>
            <a:pPr marL="114300" indent="0" algn="ctr">
              <a:buNone/>
            </a:pPr>
            <a:endParaRPr lang="en-US" sz="4000" dirty="0"/>
          </a:p>
          <a:p>
            <a:pPr marL="114300" indent="0" algn="ctr">
              <a:buNone/>
            </a:pPr>
            <a:r>
              <a:rPr lang="en-US" sz="4000" dirty="0"/>
              <a:t>Thank you!</a:t>
            </a:r>
          </a:p>
        </p:txBody>
      </p:sp>
    </p:spTree>
    <p:extLst>
      <p:ext uri="{BB962C8B-B14F-4D97-AF65-F5344CB8AC3E}">
        <p14:creationId xmlns:p14="http://schemas.microsoft.com/office/powerpoint/2010/main" val="375569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Upcoming CCBA Webinars</a:t>
            </a:r>
          </a:p>
        </p:txBody>
      </p:sp>
      <p:sp>
        <p:nvSpPr>
          <p:cNvPr id="3" name="Text Placeholder 2"/>
          <p:cNvSpPr>
            <a:spLocks noGrp="1"/>
          </p:cNvSpPr>
          <p:nvPr>
            <p:ph type="body" idx="1"/>
          </p:nvPr>
        </p:nvSpPr>
        <p:spPr>
          <a:xfrm>
            <a:off x="457200" y="1200152"/>
            <a:ext cx="8229600" cy="3712205"/>
          </a:xfrm>
        </p:spPr>
        <p:txBody>
          <a:bodyPr>
            <a:normAutofit lnSpcReduction="10000"/>
          </a:bodyPr>
          <a:lstStyle/>
          <a:p>
            <a:pPr marL="85725" indent="0">
              <a:spcBef>
                <a:spcPts val="1470"/>
              </a:spcBef>
              <a:buNone/>
            </a:pPr>
            <a:r>
              <a:rPr lang="en-US" dirty="0"/>
              <a:t>January 20, 2022 – </a:t>
            </a:r>
            <a:r>
              <a:rPr lang="en-US" b="1" dirty="0"/>
              <a:t>Scaling Up CCB Degrees in California</a:t>
            </a:r>
          </a:p>
          <a:p>
            <a:pPr marL="85725" indent="0">
              <a:spcBef>
                <a:spcPts val="1470"/>
              </a:spcBef>
              <a:buNone/>
            </a:pPr>
            <a:r>
              <a:rPr lang="en-US" dirty="0"/>
              <a:t>March 24, 2022 – </a:t>
            </a:r>
            <a:r>
              <a:rPr lang="en-US" b="1" dirty="0"/>
              <a:t>Why &amp; How CCBs Work from Students &amp; Graduates</a:t>
            </a:r>
          </a:p>
          <a:p>
            <a:pPr marL="85725" indent="0">
              <a:spcBef>
                <a:spcPts val="1470"/>
              </a:spcBef>
              <a:buNone/>
            </a:pPr>
            <a:r>
              <a:rPr lang="en-US" dirty="0"/>
              <a:t>April 21, 2022 – </a:t>
            </a:r>
            <a:r>
              <a:rPr lang="en-US" b="1" dirty="0"/>
              <a:t>Employer Partnerships Integral to High-Quality CCB Programs</a:t>
            </a:r>
          </a:p>
          <a:p>
            <a:pPr marL="85725" indent="0">
              <a:spcBef>
                <a:spcPts val="1470"/>
              </a:spcBef>
              <a:buNone/>
            </a:pPr>
            <a:r>
              <a:rPr lang="en-US" dirty="0"/>
              <a:t>June 9, 2022 – </a:t>
            </a:r>
            <a:r>
              <a:rPr lang="en-US" b="1" dirty="0"/>
              <a:t>Key Ingredients to Equity-Centered CCB-Degree Programs</a:t>
            </a:r>
          </a:p>
          <a:p>
            <a:endParaRPr lang="en-US" dirty="0"/>
          </a:p>
          <a:p>
            <a:pPr marL="85725" indent="0" algn="ctr">
              <a:buNone/>
            </a:pPr>
            <a:r>
              <a:rPr lang="en-US" dirty="0"/>
              <a:t>All webinars are scheduled at 2pm Eastern. Check the CCBA website and monthly newsletters for more details as the dates approach.</a:t>
            </a:r>
          </a:p>
          <a:p>
            <a:endParaRPr lang="en-US" dirty="0"/>
          </a:p>
          <a:p>
            <a:pPr marL="85725" indent="0">
              <a:buNone/>
            </a:pPr>
            <a:r>
              <a:rPr lang="en-US" dirty="0"/>
              <a:t>CCBA Website:  </a:t>
            </a:r>
            <a:r>
              <a:rPr lang="en-US" dirty="0">
                <a:hlinkClick r:id="rId2"/>
              </a:rPr>
              <a:t>https://www.accbd.org/</a:t>
            </a:r>
            <a:endParaRPr lang="en-US" dirty="0"/>
          </a:p>
          <a:p>
            <a:pPr marL="85725" indent="0">
              <a:buNone/>
            </a:pPr>
            <a:r>
              <a:rPr lang="en-US" dirty="0"/>
              <a:t>CCBA Twitter:  @</a:t>
            </a:r>
            <a:r>
              <a:rPr lang="en-US" dirty="0" err="1"/>
              <a:t>CCBA_Network</a:t>
            </a:r>
            <a:endParaRPr lang="en-US" dirty="0"/>
          </a:p>
        </p:txBody>
      </p:sp>
    </p:spTree>
    <p:extLst>
      <p:ext uri="{BB962C8B-B14F-4D97-AF65-F5344CB8AC3E}">
        <p14:creationId xmlns:p14="http://schemas.microsoft.com/office/powerpoint/2010/main" val="163464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5"/>
          <p:cNvPicPr preferRelativeResize="0"/>
          <p:nvPr/>
        </p:nvPicPr>
        <p:blipFill rotWithShape="1">
          <a:blip r:embed="rId3">
            <a:alphaModFix/>
          </a:blip>
          <a:srcRect/>
          <a:stretch/>
        </p:blipFill>
        <p:spPr>
          <a:xfrm>
            <a:off x="210291" y="114300"/>
            <a:ext cx="8723415" cy="4914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Seeking Student Scholars</a:t>
            </a:r>
            <a:br>
              <a:rPr lang="en-US" b="1" dirty="0"/>
            </a:br>
            <a:r>
              <a:rPr lang="en-US" sz="2200" i="1" dirty="0"/>
              <a:t>2022 CCBA Student Scholarship Program Taking Applications</a:t>
            </a:r>
          </a:p>
        </p:txBody>
      </p:sp>
      <p:sp>
        <p:nvSpPr>
          <p:cNvPr id="3" name="Text Placeholder 2"/>
          <p:cNvSpPr>
            <a:spLocks noGrp="1"/>
          </p:cNvSpPr>
          <p:nvPr>
            <p:ph type="body" idx="1"/>
          </p:nvPr>
        </p:nvSpPr>
        <p:spPr/>
        <p:txBody>
          <a:bodyPr/>
          <a:lstStyle/>
          <a:p>
            <a:pPr marL="85725" indent="0">
              <a:buNone/>
            </a:pPr>
            <a:r>
              <a:rPr lang="en-US" dirty="0"/>
              <a:t>Current CCB students and graduates of active CCBA Institutional Member colleges are invited to apply now through December 17. Awards will be presented during Conference 2022 in Tucson, AZ (attendance is encouraged, but not required).</a:t>
            </a:r>
          </a:p>
          <a:p>
            <a:pPr marL="85725" indent="0">
              <a:buNone/>
            </a:pPr>
            <a:endParaRPr lang="en-US" dirty="0"/>
          </a:p>
          <a:p>
            <a:pPr marL="85725" indent="0">
              <a:buNone/>
            </a:pPr>
            <a:r>
              <a:rPr lang="en-US" dirty="0"/>
              <a:t>To apply, go to:</a:t>
            </a:r>
          </a:p>
          <a:p>
            <a:endParaRPr lang="en-US" dirty="0"/>
          </a:p>
          <a:p>
            <a:pPr marL="85725" indent="0" algn="ctr">
              <a:buNone/>
            </a:pPr>
            <a:r>
              <a:rPr lang="en-US" sz="2400" dirty="0"/>
              <a:t>https://</a:t>
            </a:r>
            <a:r>
              <a:rPr lang="en-US" sz="2400" dirty="0" err="1"/>
              <a:t>docs.google.com</a:t>
            </a:r>
            <a:r>
              <a:rPr lang="en-US" sz="2400" dirty="0"/>
              <a:t>/forms/d/e/1FAIpQLSck65x0yf0uzXp4VN3EL_D4qDsdkwdO59xxfJQN-TVxNEbHvQ/</a:t>
            </a:r>
            <a:r>
              <a:rPr lang="en-US" sz="2400" dirty="0" err="1"/>
              <a:t>viewform</a:t>
            </a:r>
            <a:endParaRPr lang="en-US" sz="2400" dirty="0"/>
          </a:p>
        </p:txBody>
      </p:sp>
    </p:spTree>
    <p:extLst>
      <p:ext uri="{BB962C8B-B14F-4D97-AF65-F5344CB8AC3E}">
        <p14:creationId xmlns:p14="http://schemas.microsoft.com/office/powerpoint/2010/main" val="408054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 Placeholder 2"/>
          <p:cNvSpPr>
            <a:spLocks noGrp="1"/>
          </p:cNvSpPr>
          <p:nvPr>
            <p:ph type="body" idx="1"/>
          </p:nvPr>
        </p:nvSpPr>
        <p:spPr/>
        <p:txBody>
          <a:bodyPr>
            <a:normAutofit lnSpcReduction="10000"/>
          </a:bodyPr>
          <a:lstStyle/>
          <a:p>
            <a:pPr marL="85725" indent="0">
              <a:buNone/>
            </a:pPr>
            <a:r>
              <a:rPr lang="en-US" b="1" dirty="0"/>
              <a:t>Angela Kersenbrock, President</a:t>
            </a:r>
          </a:p>
          <a:p>
            <a:pPr marL="85725" indent="0">
              <a:buNone/>
            </a:pPr>
            <a:r>
              <a:rPr lang="en-US" dirty="0"/>
              <a:t>Community College Baccalaureate Association</a:t>
            </a:r>
          </a:p>
          <a:p>
            <a:pPr marL="85725" indent="0">
              <a:buNone/>
            </a:pPr>
            <a:r>
              <a:rPr lang="en-US" dirty="0"/>
              <a:t>Email: </a:t>
            </a:r>
            <a:r>
              <a:rPr lang="en-US" dirty="0">
                <a:hlinkClick r:id="rId2"/>
              </a:rPr>
              <a:t>akersenbrock@ccbad.org</a:t>
            </a:r>
            <a:endParaRPr lang="en-US" dirty="0"/>
          </a:p>
          <a:p>
            <a:pPr marL="85725" indent="0">
              <a:buNone/>
            </a:pPr>
            <a:r>
              <a:rPr lang="en-US" dirty="0"/>
              <a:t>Website:  </a:t>
            </a:r>
            <a:r>
              <a:rPr lang="en-US" dirty="0">
                <a:hlinkClick r:id="rId3"/>
              </a:rPr>
              <a:t>https://www.accbd.org/</a:t>
            </a:r>
            <a:endParaRPr lang="en-US" dirty="0"/>
          </a:p>
          <a:p>
            <a:pPr marL="85725" indent="0">
              <a:buNone/>
            </a:pPr>
            <a:r>
              <a:rPr lang="en-US" dirty="0"/>
              <a:t>Twitter: @</a:t>
            </a:r>
            <a:r>
              <a:rPr lang="en-US" dirty="0" err="1"/>
              <a:t>CCBA_Network</a:t>
            </a:r>
            <a:endParaRPr lang="en-US" dirty="0"/>
          </a:p>
          <a:p>
            <a:pPr marL="85725" indent="0">
              <a:buNone/>
            </a:pPr>
            <a:endParaRPr lang="en-US" dirty="0"/>
          </a:p>
          <a:p>
            <a:pPr marL="85725" indent="0">
              <a:buNone/>
            </a:pPr>
            <a:r>
              <a:rPr lang="en-US" b="1" dirty="0"/>
              <a:t>Debra Bragg, President</a:t>
            </a:r>
          </a:p>
          <a:p>
            <a:pPr marL="85725" indent="0">
              <a:buNone/>
            </a:pPr>
            <a:r>
              <a:rPr lang="en-US" dirty="0"/>
              <a:t>Bragg &amp; Associates, Inc.</a:t>
            </a:r>
          </a:p>
          <a:p>
            <a:pPr marL="85725" indent="0">
              <a:buNone/>
            </a:pPr>
            <a:r>
              <a:rPr lang="en-US" dirty="0"/>
              <a:t>Email:  </a:t>
            </a:r>
            <a:r>
              <a:rPr lang="en-US" dirty="0">
                <a:hlinkClick r:id="rId4"/>
              </a:rPr>
              <a:t>Bragg.Associates.Inc@gmail.com</a:t>
            </a:r>
            <a:endParaRPr lang="en-US" dirty="0"/>
          </a:p>
          <a:p>
            <a:pPr marL="85725" indent="0">
              <a:buNone/>
            </a:pPr>
            <a:r>
              <a:rPr lang="en-US" dirty="0"/>
              <a:t>Phone:  217-377-3100</a:t>
            </a:r>
          </a:p>
          <a:p>
            <a:pPr marL="85725" indent="0">
              <a:buNone/>
            </a:pPr>
            <a:r>
              <a:rPr lang="en-US" dirty="0"/>
              <a:t>Twitter:  @</a:t>
            </a:r>
            <a:r>
              <a:rPr lang="en-US" dirty="0" err="1"/>
              <a:t>ddbragg</a:t>
            </a:r>
            <a:r>
              <a:rPr lang="en-US" dirty="0"/>
              <a:t> and @</a:t>
            </a:r>
            <a:r>
              <a:rPr lang="en-US" dirty="0" err="1"/>
              <a:t>BraggAssociates</a:t>
            </a:r>
            <a:endParaRPr lang="en-US" dirty="0"/>
          </a:p>
        </p:txBody>
      </p:sp>
    </p:spTree>
    <p:extLst>
      <p:ext uri="{BB962C8B-B14F-4D97-AF65-F5344CB8AC3E}">
        <p14:creationId xmlns:p14="http://schemas.microsoft.com/office/powerpoint/2010/main" val="72975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
          <p:cNvSpPr/>
          <p:nvPr/>
        </p:nvSpPr>
        <p:spPr>
          <a:xfrm>
            <a:off x="2738" y="1027"/>
            <a:ext cx="9140577" cy="1170377"/>
          </a:xfrm>
          <a:prstGeom prst="rect">
            <a:avLst/>
          </a:prstGeom>
          <a:solidFill>
            <a:schemeClr val="accent1"/>
          </a:solidFill>
          <a:ln>
            <a:noFill/>
          </a:ln>
        </p:spPr>
        <p:txBody>
          <a:bodyPr spcFirstLastPara="1" wrap="square" lIns="68569" tIns="34275" rIns="68569" bIns="34275" anchor="ctr" anchorCtr="0">
            <a:noAutofit/>
          </a:bodyPr>
          <a:lstStyle/>
          <a:p>
            <a:pPr algn="ctr">
              <a:buSzPts val="1400"/>
            </a:pPr>
            <a:endParaRPr sz="1050">
              <a:solidFill>
                <a:srgbClr val="FFC000"/>
              </a:solidFill>
            </a:endParaRPr>
          </a:p>
        </p:txBody>
      </p:sp>
      <p:sp>
        <p:nvSpPr>
          <p:cNvPr id="378" name="Google Shape;378;p3"/>
          <p:cNvSpPr txBox="1">
            <a:spLocks noGrp="1"/>
          </p:cNvSpPr>
          <p:nvPr>
            <p:ph type="title"/>
          </p:nvPr>
        </p:nvSpPr>
        <p:spPr>
          <a:xfrm>
            <a:off x="457200" y="205979"/>
            <a:ext cx="8229600" cy="857250"/>
          </a:xfrm>
          <a:prstGeom prst="rect">
            <a:avLst/>
          </a:prstGeom>
          <a:noFill/>
          <a:ln>
            <a:noFill/>
          </a:ln>
        </p:spPr>
        <p:txBody>
          <a:bodyPr spcFirstLastPara="1" wrap="square" lIns="68569" tIns="34275" rIns="68569" bIns="34275" anchor="ctr" anchorCtr="0">
            <a:normAutofit/>
          </a:bodyPr>
          <a:lstStyle/>
          <a:p>
            <a:pPr>
              <a:buClr>
                <a:srgbClr val="E2CB4C"/>
              </a:buClr>
              <a:buSzPts val="4400"/>
            </a:pPr>
            <a:r>
              <a:rPr lang="en-US" b="1">
                <a:solidFill>
                  <a:srgbClr val="E2CB4C"/>
                </a:solidFill>
                <a:latin typeface="Calibri"/>
                <a:ea typeface="Calibri"/>
                <a:cs typeface="Calibri"/>
                <a:sym typeface="Calibri"/>
              </a:rPr>
              <a:t>CCBA’s Purpose</a:t>
            </a:r>
            <a:endParaRPr b="1">
              <a:solidFill>
                <a:srgbClr val="E2CB4C"/>
              </a:solidFill>
            </a:endParaRPr>
          </a:p>
        </p:txBody>
      </p:sp>
      <p:sp>
        <p:nvSpPr>
          <p:cNvPr id="379" name="Google Shape;379;p3"/>
          <p:cNvSpPr txBox="1">
            <a:spLocks noGrp="1"/>
          </p:cNvSpPr>
          <p:nvPr>
            <p:ph type="body" idx="1"/>
          </p:nvPr>
        </p:nvSpPr>
        <p:spPr>
          <a:xfrm>
            <a:off x="663300" y="1859680"/>
            <a:ext cx="7817400" cy="2128950"/>
          </a:xfrm>
          <a:prstGeom prst="rect">
            <a:avLst/>
          </a:prstGeom>
          <a:noFill/>
          <a:ln>
            <a:noFill/>
          </a:ln>
        </p:spPr>
        <p:txBody>
          <a:bodyPr spcFirstLastPara="1" wrap="square" lIns="68569" tIns="34275" rIns="68569" bIns="34275" anchor="t" anchorCtr="0">
            <a:normAutofit fontScale="70000" lnSpcReduction="20000"/>
          </a:bodyPr>
          <a:lstStyle/>
          <a:p>
            <a:pPr marL="0" indent="0" algn="ctr">
              <a:lnSpc>
                <a:spcPct val="150000"/>
              </a:lnSpc>
              <a:spcBef>
                <a:spcPts val="0"/>
              </a:spcBef>
              <a:buSzPct val="83116"/>
              <a:buNone/>
            </a:pPr>
            <a:r>
              <a:rPr lang="en-US" sz="2888"/>
              <a:t>To increase the</a:t>
            </a:r>
            <a:r>
              <a:rPr lang="en-US" sz="2288"/>
              <a:t> </a:t>
            </a:r>
            <a:r>
              <a:rPr lang="en-US" sz="3600" b="1">
                <a:solidFill>
                  <a:srgbClr val="4A7DBA"/>
                </a:solidFill>
              </a:rPr>
              <a:t>opportunity for underserved, adult, and non-traditional students to attain a baccalaureate degree</a:t>
            </a:r>
            <a:r>
              <a:rPr lang="en-US" b="1">
                <a:solidFill>
                  <a:srgbClr val="4A7DBA"/>
                </a:solidFill>
              </a:rPr>
              <a:t> </a:t>
            </a:r>
            <a:r>
              <a:rPr lang="en-US" sz="2888"/>
              <a:t>in workforce occupations that offer economic security, career advancement, and upward mobility. </a:t>
            </a:r>
            <a:endParaRPr sz="2888"/>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
          <p:cNvSpPr/>
          <p:nvPr/>
        </p:nvSpPr>
        <p:spPr>
          <a:xfrm>
            <a:off x="1" y="0"/>
            <a:ext cx="9143999" cy="5143024"/>
          </a:xfrm>
          <a:prstGeom prst="rect">
            <a:avLst/>
          </a:prstGeom>
          <a:solidFill>
            <a:schemeClr val="lt1"/>
          </a:solidFill>
          <a:ln>
            <a:noFill/>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386" name="Google Shape;386;p4"/>
          <p:cNvSpPr txBox="1">
            <a:spLocks noGrp="1"/>
          </p:cNvSpPr>
          <p:nvPr>
            <p:ph type="ctrTitle"/>
          </p:nvPr>
        </p:nvSpPr>
        <p:spPr>
          <a:xfrm>
            <a:off x="660852" y="761035"/>
            <a:ext cx="3467371" cy="3058859"/>
          </a:xfrm>
          <a:prstGeom prst="rect">
            <a:avLst/>
          </a:prstGeom>
          <a:noFill/>
          <a:ln>
            <a:noFill/>
          </a:ln>
        </p:spPr>
        <p:txBody>
          <a:bodyPr spcFirstLastPara="1" wrap="square" lIns="68569" tIns="34275" rIns="68569" bIns="34275" anchor="t" anchorCtr="0">
            <a:noAutofit/>
          </a:bodyPr>
          <a:lstStyle/>
          <a:p>
            <a:pPr algn="l">
              <a:lnSpc>
                <a:spcPct val="120000"/>
              </a:lnSpc>
              <a:buSzPts val="3600"/>
            </a:pPr>
            <a:r>
              <a:rPr lang="en-US" sz="2700" i="1"/>
              <a:t>“We believe in the power of the baccalaureate degree to change the lives of our students, their families and our communities.”</a:t>
            </a:r>
            <a:endParaRPr/>
          </a:p>
        </p:txBody>
      </p:sp>
      <p:grpSp>
        <p:nvGrpSpPr>
          <p:cNvPr id="387" name="Google Shape;387;p4"/>
          <p:cNvGrpSpPr/>
          <p:nvPr/>
        </p:nvGrpSpPr>
        <p:grpSpPr>
          <a:xfrm>
            <a:off x="0" y="2365738"/>
            <a:ext cx="548641" cy="505095"/>
            <a:chOff x="3940602" y="308034"/>
            <a:chExt cx="2116791" cy="3428999"/>
          </a:xfrm>
        </p:grpSpPr>
        <p:sp>
          <p:nvSpPr>
            <p:cNvPr id="388" name="Google Shape;388;p4"/>
            <p:cNvSpPr/>
            <p:nvPr/>
          </p:nvSpPr>
          <p:spPr>
            <a:xfrm>
              <a:off x="3940602" y="308034"/>
              <a:ext cx="566743" cy="3428999"/>
            </a:xfrm>
            <a:prstGeom prst="rect">
              <a:avLst/>
            </a:prstGeom>
            <a:solidFill>
              <a:srgbClr val="E2CB4C"/>
            </a:solidFill>
            <a:ln>
              <a:noFill/>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389" name="Google Shape;389;p4"/>
            <p:cNvSpPr/>
            <p:nvPr/>
          </p:nvSpPr>
          <p:spPr>
            <a:xfrm>
              <a:off x="4715626" y="308034"/>
              <a:ext cx="566743" cy="3428999"/>
            </a:xfrm>
            <a:prstGeom prst="rect">
              <a:avLst/>
            </a:prstGeom>
            <a:solidFill>
              <a:srgbClr val="E2CB4C"/>
            </a:solidFill>
            <a:ln>
              <a:noFill/>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390" name="Google Shape;390;p4"/>
            <p:cNvSpPr/>
            <p:nvPr/>
          </p:nvSpPr>
          <p:spPr>
            <a:xfrm>
              <a:off x="5490650" y="308034"/>
              <a:ext cx="566743" cy="3428999"/>
            </a:xfrm>
            <a:prstGeom prst="rect">
              <a:avLst/>
            </a:prstGeom>
            <a:solidFill>
              <a:srgbClr val="E2CB4C"/>
            </a:solidFill>
            <a:ln>
              <a:noFill/>
            </a:ln>
          </p:spPr>
          <p:txBody>
            <a:bodyPr spcFirstLastPara="1" wrap="square" lIns="68569" tIns="34275" rIns="68569" bIns="34275" anchor="ctr" anchorCtr="0">
              <a:noAutofit/>
            </a:bodyPr>
            <a:lstStyle/>
            <a:p>
              <a:pPr algn="ctr">
                <a:buSzPts val="1400"/>
              </a:pPr>
              <a:endParaRPr sz="1050">
                <a:solidFill>
                  <a:schemeClr val="lt1"/>
                </a:solidFill>
              </a:endParaRPr>
            </a:p>
          </p:txBody>
        </p:sp>
      </p:grpSp>
      <p:sp>
        <p:nvSpPr>
          <p:cNvPr id="391" name="Google Shape;391;p4"/>
          <p:cNvSpPr/>
          <p:nvPr/>
        </p:nvSpPr>
        <p:spPr>
          <a:xfrm flipH="1">
            <a:off x="8023252" y="0"/>
            <a:ext cx="1120748" cy="5143500"/>
          </a:xfrm>
          <a:prstGeom prst="rect">
            <a:avLst/>
          </a:prstGeom>
          <a:solidFill>
            <a:srgbClr val="E2CB4C"/>
          </a:solidFill>
          <a:ln>
            <a:noFill/>
          </a:ln>
        </p:spPr>
        <p:txBody>
          <a:bodyPr spcFirstLastPara="1" wrap="square" lIns="68569" tIns="34275" rIns="68569" bIns="34275" anchor="ctr" anchorCtr="0">
            <a:noAutofit/>
          </a:bodyPr>
          <a:lstStyle/>
          <a:p>
            <a:pPr algn="ctr">
              <a:buSzPts val="1400"/>
            </a:pPr>
            <a:endParaRPr sz="1050">
              <a:solidFill>
                <a:schemeClr val="lt1"/>
              </a:solidFill>
            </a:endParaRPr>
          </a:p>
        </p:txBody>
      </p:sp>
      <p:sp>
        <p:nvSpPr>
          <p:cNvPr id="392" name="Google Shape;392;p4"/>
          <p:cNvSpPr/>
          <p:nvPr/>
        </p:nvSpPr>
        <p:spPr>
          <a:xfrm>
            <a:off x="4264357" y="293914"/>
            <a:ext cx="4507025" cy="4512809"/>
          </a:xfrm>
          <a:prstGeom prst="rect">
            <a:avLst/>
          </a:prstGeom>
          <a:solidFill>
            <a:schemeClr val="lt1"/>
          </a:solidFill>
          <a:ln>
            <a:noFill/>
          </a:ln>
          <a:effectLst>
            <a:outerShdw blurRad="139700" dist="127000" dir="5400000" algn="t" rotWithShape="0">
              <a:srgbClr val="000000">
                <a:alpha val="13725"/>
              </a:srgbClr>
            </a:outerShdw>
          </a:effectLst>
        </p:spPr>
        <p:txBody>
          <a:bodyPr spcFirstLastPara="1" wrap="square" lIns="68569" tIns="34275" rIns="68569" bIns="34275" anchor="ctr" anchorCtr="0">
            <a:noAutofit/>
          </a:bodyPr>
          <a:lstStyle/>
          <a:p>
            <a:pPr algn="ctr">
              <a:buSzPts val="1400"/>
            </a:pPr>
            <a:endParaRPr sz="1050">
              <a:solidFill>
                <a:schemeClr val="lt1"/>
              </a:solidFill>
            </a:endParaRPr>
          </a:p>
        </p:txBody>
      </p:sp>
      <p:pic>
        <p:nvPicPr>
          <p:cNvPr id="393" name="Google Shape;393;p4" descr="Two people sitting at a table using a computer&#10;&#10;Description automatically generated"/>
          <p:cNvPicPr preferRelativeResize="0"/>
          <p:nvPr/>
        </p:nvPicPr>
        <p:blipFill rotWithShape="1">
          <a:blip r:embed="rId3">
            <a:alphaModFix/>
          </a:blip>
          <a:srcRect l="20701" r="13392" b="89"/>
          <a:stretch/>
        </p:blipFill>
        <p:spPr>
          <a:xfrm>
            <a:off x="4373593" y="348880"/>
            <a:ext cx="4350638" cy="44037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
          <p:cNvSpPr/>
          <p:nvPr/>
        </p:nvSpPr>
        <p:spPr>
          <a:xfrm>
            <a:off x="2738" y="1027"/>
            <a:ext cx="9140577" cy="1170377"/>
          </a:xfrm>
          <a:prstGeom prst="rect">
            <a:avLst/>
          </a:prstGeom>
          <a:solidFill>
            <a:schemeClr val="accent1"/>
          </a:solidFill>
          <a:ln>
            <a:noFill/>
          </a:ln>
        </p:spPr>
        <p:txBody>
          <a:bodyPr spcFirstLastPara="1" wrap="square" lIns="68569" tIns="34275" rIns="68569" bIns="34275" anchor="ctr" anchorCtr="0">
            <a:noAutofit/>
          </a:bodyPr>
          <a:lstStyle/>
          <a:p>
            <a:pPr algn="ctr">
              <a:buSzPts val="1400"/>
            </a:pPr>
            <a:endParaRPr sz="1050">
              <a:solidFill>
                <a:srgbClr val="FFC000"/>
              </a:solidFill>
            </a:endParaRPr>
          </a:p>
        </p:txBody>
      </p:sp>
      <p:sp>
        <p:nvSpPr>
          <p:cNvPr id="444" name="Google Shape;444;p6"/>
          <p:cNvSpPr txBox="1">
            <a:spLocks noGrp="1"/>
          </p:cNvSpPr>
          <p:nvPr>
            <p:ph type="title"/>
          </p:nvPr>
        </p:nvSpPr>
        <p:spPr>
          <a:xfrm>
            <a:off x="457200" y="205979"/>
            <a:ext cx="8229600" cy="857250"/>
          </a:xfrm>
          <a:prstGeom prst="rect">
            <a:avLst/>
          </a:prstGeom>
          <a:noFill/>
          <a:ln>
            <a:noFill/>
          </a:ln>
        </p:spPr>
        <p:txBody>
          <a:bodyPr spcFirstLastPara="1" wrap="square" lIns="68569" tIns="34275" rIns="68569" bIns="34275" anchor="ctr" anchorCtr="0">
            <a:normAutofit/>
          </a:bodyPr>
          <a:lstStyle/>
          <a:p>
            <a:pPr>
              <a:buClr>
                <a:srgbClr val="E2CB4C"/>
              </a:buClr>
              <a:buSzPts val="4400"/>
            </a:pPr>
            <a:r>
              <a:rPr lang="en-US" b="1">
                <a:solidFill>
                  <a:srgbClr val="E2CB4C"/>
                </a:solidFill>
              </a:rPr>
              <a:t>CCBA Programs &amp; Services</a:t>
            </a:r>
            <a:endParaRPr/>
          </a:p>
        </p:txBody>
      </p:sp>
      <p:sp>
        <p:nvSpPr>
          <p:cNvPr id="445" name="Google Shape;445;p6"/>
          <p:cNvSpPr txBox="1">
            <a:spLocks noGrp="1"/>
          </p:cNvSpPr>
          <p:nvPr>
            <p:ph type="body" idx="1"/>
          </p:nvPr>
        </p:nvSpPr>
        <p:spPr>
          <a:xfrm>
            <a:off x="890589" y="1311497"/>
            <a:ext cx="7870426" cy="3394472"/>
          </a:xfrm>
          <a:prstGeom prst="rect">
            <a:avLst/>
          </a:prstGeom>
          <a:noFill/>
          <a:ln>
            <a:noFill/>
          </a:ln>
        </p:spPr>
        <p:txBody>
          <a:bodyPr spcFirstLastPara="1" wrap="square" lIns="68569" tIns="34275" rIns="68569" bIns="34275" anchor="t" anchorCtr="0">
            <a:normAutofit/>
          </a:bodyPr>
          <a:lstStyle/>
          <a:p>
            <a:pPr marL="257175">
              <a:spcBef>
                <a:spcPts val="0"/>
              </a:spcBef>
              <a:buClr>
                <a:schemeClr val="accent1"/>
              </a:buClr>
              <a:buSzPts val="1148"/>
              <a:buFont typeface="Noto Sans Symbols"/>
              <a:buChar char="◆"/>
            </a:pPr>
            <a:r>
              <a:rPr lang="en-US" sz="2100"/>
              <a:t>Professional development – annual conference and webinars</a:t>
            </a:r>
            <a:endParaRPr/>
          </a:p>
          <a:p>
            <a:pPr marL="257175">
              <a:lnSpc>
                <a:spcPct val="120000"/>
              </a:lnSpc>
              <a:spcBef>
                <a:spcPts val="420"/>
              </a:spcBef>
              <a:buClr>
                <a:schemeClr val="accent1"/>
              </a:buClr>
              <a:buSzPts val="1148"/>
              <a:buFont typeface="Noto Sans Symbols"/>
              <a:buChar char="◆"/>
            </a:pPr>
            <a:r>
              <a:rPr lang="en-US" sz="2100"/>
              <a:t>Strategies for working with state legislative groups</a:t>
            </a:r>
            <a:endParaRPr/>
          </a:p>
          <a:p>
            <a:pPr marL="257175">
              <a:spcBef>
                <a:spcPts val="420"/>
              </a:spcBef>
              <a:buClr>
                <a:schemeClr val="accent1"/>
              </a:buClr>
              <a:buSzPts val="1148"/>
              <a:buFont typeface="Noto Sans Symbols"/>
              <a:buChar char="◆"/>
            </a:pPr>
            <a:r>
              <a:rPr lang="en-US" sz="2100"/>
              <a:t>CCB program proposal development</a:t>
            </a:r>
            <a:endParaRPr/>
          </a:p>
          <a:p>
            <a:pPr marL="257175">
              <a:spcBef>
                <a:spcPts val="420"/>
              </a:spcBef>
              <a:buClr>
                <a:schemeClr val="accent1"/>
              </a:buClr>
              <a:buSzPts val="1148"/>
              <a:buFont typeface="Noto Sans Symbols"/>
              <a:buChar char="◆"/>
            </a:pPr>
            <a:r>
              <a:rPr lang="en-US" sz="2100"/>
              <a:t>CCB program &amp; curriculum development</a:t>
            </a:r>
            <a:endParaRPr/>
          </a:p>
          <a:p>
            <a:pPr marL="257175">
              <a:spcBef>
                <a:spcPts val="420"/>
              </a:spcBef>
              <a:buClr>
                <a:schemeClr val="accent1"/>
              </a:buClr>
              <a:buSzPts val="1148"/>
              <a:buFont typeface="Noto Sans Symbols"/>
              <a:buChar char="◆"/>
            </a:pPr>
            <a:r>
              <a:rPr lang="en-US" sz="2100"/>
              <a:t>CCB best practices scale-up</a:t>
            </a:r>
            <a:endParaRPr/>
          </a:p>
          <a:p>
            <a:pPr marL="257175">
              <a:spcBef>
                <a:spcPts val="420"/>
              </a:spcBef>
              <a:buClr>
                <a:schemeClr val="accent1"/>
              </a:buClr>
              <a:buSzPts val="1148"/>
              <a:buFont typeface="Noto Sans Symbols"/>
              <a:buChar char="◆"/>
            </a:pPr>
            <a:r>
              <a:rPr lang="en-US" sz="2100"/>
              <a:t>CCB accountability plans</a:t>
            </a:r>
            <a:endParaRPr/>
          </a:p>
          <a:p>
            <a:pPr marL="257175">
              <a:spcBef>
                <a:spcPts val="420"/>
              </a:spcBef>
              <a:buClr>
                <a:schemeClr val="accent1"/>
              </a:buClr>
              <a:buSzPts val="1148"/>
              <a:buFont typeface="Noto Sans Symbols"/>
              <a:buChar char="◆"/>
            </a:pPr>
            <a:r>
              <a:rPr lang="en-US" sz="2100"/>
              <a:t>Partnerships w/universities for discounted tuition for faculty and graduates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CCB Program Inventory</a:t>
            </a:r>
          </a:p>
        </p:txBody>
      </p:sp>
    </p:spTree>
    <p:extLst>
      <p:ext uri="{BB962C8B-B14F-4D97-AF65-F5344CB8AC3E}">
        <p14:creationId xmlns:p14="http://schemas.microsoft.com/office/powerpoint/2010/main" val="37145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Methods</a:t>
            </a:r>
            <a:endParaRPr b="1"/>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IPEDS/Carnegie Basic Classification - March &amp; October 2021</a:t>
            </a:r>
            <a:endParaRPr/>
          </a:p>
          <a:p>
            <a:pPr marL="457200" lvl="0" indent="-342900" algn="l" rtl="0">
              <a:spcBef>
                <a:spcPts val="0"/>
              </a:spcBef>
              <a:spcAft>
                <a:spcPts val="0"/>
              </a:spcAft>
              <a:buSzPts val="1800"/>
              <a:buChar char="●"/>
            </a:pPr>
            <a:r>
              <a:rPr lang="en"/>
              <a:t>State agency and institutional follow-up</a:t>
            </a:r>
            <a:endParaRPr/>
          </a:p>
          <a:p>
            <a:pPr marL="457200" lvl="0" indent="-342900" algn="l" rtl="0">
              <a:spcBef>
                <a:spcPts val="0"/>
              </a:spcBef>
              <a:spcAft>
                <a:spcPts val="0"/>
              </a:spcAft>
              <a:buSzPts val="1800"/>
              <a:buChar char="●"/>
            </a:pPr>
            <a:r>
              <a:rPr lang="en"/>
              <a:t>Legislative analysis</a:t>
            </a:r>
            <a:endParaRPr/>
          </a:p>
          <a:p>
            <a:pPr marL="457200" lvl="0" indent="-342900" algn="l" rtl="0">
              <a:spcBef>
                <a:spcPts val="0"/>
              </a:spcBef>
              <a:spcAft>
                <a:spcPts val="0"/>
              </a:spcAft>
              <a:buSzPts val="1800"/>
              <a:buChar char="●"/>
            </a:pPr>
            <a:r>
              <a:rPr lang="en"/>
              <a:t>Institutional website analysis</a:t>
            </a:r>
            <a:endParaRPr/>
          </a:p>
          <a:p>
            <a:pPr marL="457200" lvl="0" indent="-342900" algn="l" rtl="0">
              <a:spcBef>
                <a:spcPts val="0"/>
              </a:spcBef>
              <a:spcAft>
                <a:spcPts val="0"/>
              </a:spcAft>
              <a:buSzPts val="1800"/>
              <a:buChar char="●"/>
            </a:pPr>
            <a:r>
              <a:rPr lang="en"/>
              <a:t>Cross-team validation</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Calibri"/>
                <a:ea typeface="Calibri"/>
                <a:cs typeface="Calibri"/>
                <a:sym typeface="Calibri"/>
              </a:rPr>
              <a:t>CCB Institutions by Carnegie Classification</a:t>
            </a:r>
            <a:endParaRPr b="1">
              <a:latin typeface="Calibri"/>
              <a:ea typeface="Calibri"/>
              <a:cs typeface="Calibri"/>
              <a:sym typeface="Calibri"/>
            </a:endParaRPr>
          </a:p>
        </p:txBody>
      </p:sp>
      <p:pic>
        <p:nvPicPr>
          <p:cNvPr id="61" name="Google Shape;61;p14" title="Chart"/>
          <p:cNvPicPr preferRelativeResize="0"/>
          <p:nvPr/>
        </p:nvPicPr>
        <p:blipFill>
          <a:blip r:embed="rId3">
            <a:alphaModFix/>
          </a:blip>
          <a:stretch>
            <a:fillRect/>
          </a:stretch>
        </p:blipFill>
        <p:spPr>
          <a:xfrm>
            <a:off x="959413" y="789125"/>
            <a:ext cx="7225171" cy="420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296917" y="0"/>
            <a:ext cx="6550159"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1015</Words>
  <Application>Microsoft Office PowerPoint</Application>
  <PresentationFormat>On-screen Show (16:9)</PresentationFormat>
  <Paragraphs>109</Paragraphs>
  <Slides>26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Noto Sans Symbols</vt:lpstr>
      <vt:lpstr>Simple Light</vt:lpstr>
      <vt:lpstr>Update on CCBA &amp; the National Landscape for Community College Baccalaureate Degrees</vt:lpstr>
      <vt:lpstr>The Community College  Baccalaureate Association</vt:lpstr>
      <vt:lpstr>CCBA’s Purpose</vt:lpstr>
      <vt:lpstr>“We believe in the power of the baccalaureate degree to change the lives of our students, their families and our communities.”</vt:lpstr>
      <vt:lpstr>CCBA Programs &amp; Services</vt:lpstr>
      <vt:lpstr>National CCB Program Inventory</vt:lpstr>
      <vt:lpstr>Methods</vt:lpstr>
      <vt:lpstr>CCB Institutions by Carnegie Classification</vt:lpstr>
      <vt:lpstr>PowerPoint Presentation</vt:lpstr>
      <vt:lpstr> Implementation in Last 5 Years</vt:lpstr>
      <vt:lpstr>CCB Programs by Type of Degree </vt:lpstr>
      <vt:lpstr>CCB Programs by CIP Code</vt:lpstr>
      <vt:lpstr>New CCB Programs in Last Five Years</vt:lpstr>
      <vt:lpstr>CCB Programs in High-conferring States</vt:lpstr>
      <vt:lpstr>CCB Promising Practices Project</vt:lpstr>
      <vt:lpstr>CCBA/ECMC Project Goals</vt:lpstr>
      <vt:lpstr>Promising Practices Project Activities:</vt:lpstr>
      <vt:lpstr>Promising Practices are…</vt:lpstr>
      <vt:lpstr>Promising Practices Nominated by Advisory Panel</vt:lpstr>
      <vt:lpstr>Promising Practices (cont.)</vt:lpstr>
      <vt:lpstr>Promising Practices (cont.)</vt:lpstr>
      <vt:lpstr>Link to Nominate CCB Promising Practices </vt:lpstr>
      <vt:lpstr>Upcoming CCBA Webinars</vt:lpstr>
      <vt:lpstr>PowerPoint Presentation</vt:lpstr>
      <vt:lpstr>Seeking Student Scholars 2022 CCBA Student Scholarship Program Taking Applications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dc:title>
  <dc:creator>Shanon Reedy</dc:creator>
  <cp:lastModifiedBy>Shanon Reedy</cp:lastModifiedBy>
  <cp:revision>10</cp:revision>
  <dcterms:modified xsi:type="dcterms:W3CDTF">2021-11-18T22:00:45Z</dcterms:modified>
</cp:coreProperties>
</file>