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96" r:id="rId4"/>
    <p:sldId id="279" r:id="rId5"/>
    <p:sldId id="284" r:id="rId6"/>
    <p:sldId id="290" r:id="rId7"/>
    <p:sldId id="288" r:id="rId8"/>
    <p:sldId id="289" r:id="rId9"/>
    <p:sldId id="286" r:id="rId10"/>
    <p:sldId id="287" r:id="rId11"/>
    <p:sldId id="283" r:id="rId12"/>
    <p:sldId id="292" r:id="rId13"/>
    <p:sldId id="293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51E3-25BB-4712-8DB5-C8B243982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AB23C-0FE6-40B0-BE3F-FAFFC2198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08C0-A66D-4184-B5E2-27616C73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516F6-E8C7-457A-AD98-B0E51C2E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B7E77-2C92-4388-B54E-A1161F7A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6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E7CB-595F-42EF-AD2B-702CC2B9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46DCD-2F1B-476C-8734-E0F7495F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0866-BF95-49D3-8D2B-312C0738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F6F0C-45BE-422E-AA70-8862C4E2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769D3-EC32-42F0-AC58-695E16D6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8E05A-46D4-4983-B0EB-53F55D4A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7792E-04C5-4C8B-A852-2D6423A8B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CD699-65D0-4AF2-8FE8-A40301A8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4EF66-8C7F-4352-8B3F-4B25F074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28D79-6E7F-4D6B-B567-C440EAA44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3090418" y="0"/>
            <a:ext cx="9105969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185" y="3863686"/>
            <a:ext cx="11115967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144" y="4976665"/>
            <a:ext cx="11185237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93184" y="5769403"/>
            <a:ext cx="6153149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43309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185" y="3863686"/>
            <a:ext cx="11115967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144" y="4976665"/>
            <a:ext cx="11185237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93184" y="5769403"/>
            <a:ext cx="6153149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  <p:pic>
        <p:nvPicPr>
          <p:cNvPr id="6" name="Picture 5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5362523" y="0"/>
            <a:ext cx="6829477" cy="37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4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814" y="1549936"/>
            <a:ext cx="11115967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15814" y="2415155"/>
            <a:ext cx="11115967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D10CD3-C0D9-4E7A-8C5D-E288929EF46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327" y="6483927"/>
            <a:ext cx="623453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6B64C8C-6F5E-4DAC-AB7F-882EDAFF74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Header triangles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8124294" y="-14051"/>
            <a:ext cx="4067706" cy="14817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" y="206051"/>
            <a:ext cx="308022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6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6624" y="1709745"/>
            <a:ext cx="11027451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76624" y="4589470"/>
            <a:ext cx="1102745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D10CD3-C0D9-4E7A-8C5D-E288929EF46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6B64C8C-6F5E-4DAC-AB7F-882EDAFF74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Header triangles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8124294" y="-14051"/>
            <a:ext cx="4067706" cy="14817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" y="206051"/>
            <a:ext cx="308022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5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3415" y="1462241"/>
            <a:ext cx="11379204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563415" y="2400301"/>
            <a:ext cx="5352476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345695" y="2400305"/>
            <a:ext cx="5596924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D10CD3-C0D9-4E7A-8C5D-E288929EF46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6B64C8C-6F5E-4DAC-AB7F-882EDAFF74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 descr="Header triangles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8124294" y="-14051"/>
            <a:ext cx="4067706" cy="1481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" y="206051"/>
            <a:ext cx="308022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76368" y="1485854"/>
            <a:ext cx="11113851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76371" y="2385435"/>
            <a:ext cx="5336504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76371" y="3003841"/>
            <a:ext cx="5336504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6943" y="2385430"/>
            <a:ext cx="5403276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6386943" y="3003841"/>
            <a:ext cx="5403276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D10CD3-C0D9-4E7A-8C5D-E288929EF46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6B64C8C-6F5E-4DAC-AB7F-882EDAFF74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Header triangles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8124294" y="-14051"/>
            <a:ext cx="4067706" cy="14817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" y="206051"/>
            <a:ext cx="308022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94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0436" y="1457982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D10CD3-C0D9-4E7A-8C5D-E288929EF46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6B64C8C-6F5E-4DAC-AB7F-882EDAFF74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Header triangles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8124294" y="-14051"/>
            <a:ext cx="4067706" cy="14817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" y="206051"/>
            <a:ext cx="308022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85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D10CD3-C0D9-4E7A-8C5D-E288929EF46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6B64C8C-6F5E-4DAC-AB7F-882EDAFF74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Header triangles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8124294" y="-14051"/>
            <a:ext cx="4067706" cy="1481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" y="206051"/>
            <a:ext cx="308022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6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69D4-609C-43C8-9286-8F028813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2F0A4-1198-43BB-91A6-DEC3D028F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F8958-C016-4059-A88E-92EE257F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5E5E5-697D-42AE-968E-9E330BD1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CB38-95E5-4EB3-8CD7-E45B168A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659" y="1385541"/>
            <a:ext cx="4214287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659" y="2888673"/>
            <a:ext cx="4214287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151387" y="1569027"/>
            <a:ext cx="672195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D10CD3-C0D9-4E7A-8C5D-E288929EF46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6B64C8C-6F5E-4DAC-AB7F-882EDAFF74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 descr="Header triangles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8124294" y="-14051"/>
            <a:ext cx="4067706" cy="1481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" y="206051"/>
            <a:ext cx="308022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3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7827" y="1385541"/>
            <a:ext cx="447751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827" y="2888674"/>
            <a:ext cx="447751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5396" y="1569027"/>
            <a:ext cx="6452531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D10CD3-C0D9-4E7A-8C5D-E288929EF46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6B64C8C-6F5E-4DAC-AB7F-882EDAFF74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 descr="Header triangles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8124294" y="-14051"/>
            <a:ext cx="4067706" cy="1481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" y="206051"/>
            <a:ext cx="308022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2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D10CD3-C0D9-4E7A-8C5D-E288929EF46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6B64C8C-6F5E-4DAC-AB7F-882EDAFF74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Header triangles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8124294" y="-14051"/>
            <a:ext cx="4067706" cy="14817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" y="206051"/>
            <a:ext cx="308022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71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D10CD3-C0D9-4E7A-8C5D-E288929EF46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6B64C8C-6F5E-4DAC-AB7F-882EDAFF74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16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76958"/>
            <a:ext cx="105156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65367"/>
            <a:ext cx="105156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/>
        </p:nvSpPr>
        <p:spPr>
          <a:xfrm>
            <a:off x="1939096" y="6445500"/>
            <a:ext cx="504661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750" b="0" i="1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except where otherwise noted.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98555" y="6435073"/>
            <a:ext cx="640541" cy="228600"/>
            <a:chOff x="973916" y="6435073"/>
            <a:chExt cx="480406" cy="2286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16" y="6435073"/>
              <a:ext cx="228600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22" y="6435073"/>
              <a:ext cx="228600" cy="228600"/>
            </a:xfrm>
            <a:prstGeom prst="rect">
              <a:avLst/>
            </a:prstGeom>
          </p:spPr>
        </p:pic>
      </p:grpSp>
      <p:pic>
        <p:nvPicPr>
          <p:cNvPr id="14" name="Picture 13" descr="Header triangles pattern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8124294" y="-14051"/>
            <a:ext cx="4067706" cy="14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2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DBFB-6706-4048-AADC-5D7EF40C7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403CE-AB2F-4AD3-8C50-A7AC39914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97334-0E4F-4AE1-AE00-4477A698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CA838-0005-4E18-94A7-253166CB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7A008-3392-4E24-8081-B7F66D0D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5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B998-5E3C-48E9-B421-4E16E60A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F9BA-1AE8-406A-8FCE-89AA3FC48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05755-D3BD-41D7-ABBF-0F5D68BC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FFF96-E034-4F25-8434-B7B4EE98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49EB-59F7-4F54-9DB3-BA9C1316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22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239F-D2D4-442A-9733-F0B8CCA3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4AA3E-6859-4CFF-9D87-5C8CCBCF8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718FB-973F-48BF-9E9A-C7761A6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677F-55BB-4097-90C5-432BD9D0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A902D-D9D0-4E2D-A6B9-3203DB74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75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93A5-F3DB-4BC1-B7D5-3D5107D8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DCCE-46D8-45D8-BB5A-4E80EE572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913DC-64F2-4269-9106-228C19BBF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389D0-3277-46AE-8DAC-3A53BEDA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767B8-0F62-476B-BF39-EF4C0309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7E9BD-30BC-430D-8483-44EC12C3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20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9204-9145-4485-AE6E-3647D681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76DBE-02E7-4812-B2C0-8A8106E69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ED9B3-7B4D-4085-B6D1-E294FC8EC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C6B49-1624-46E7-B5AE-8169CAEEE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7173E-261F-4CD8-AF4F-7A6605E5D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12162-D62F-4AA6-918C-EC845A11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F944C-7720-43FF-80F6-A0634C30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D3BEF-27D1-412D-978F-6C0AD147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BCB6-85F6-4B2B-A42D-CF32B149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1DAC0-D402-494C-B920-C4FEC6C98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20757-4CA2-43F8-931F-00291DBC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B4E57-BE0A-45D5-8D9C-0F8ECB9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D271E-BEB2-4AA8-968A-C5AF372A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5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AB44-FB3A-41AE-B369-CB4EC509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336D-ED8D-414F-B04F-490F23E7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9A672-A3C1-448D-BE9F-59718C41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FCF4C-E6A2-4007-B93D-756889D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2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82567-C2B5-4C7E-A31F-6CAD4158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42BF8-6877-4E60-BCD9-E26D8EDD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CFB3F-A30B-4D43-ACDB-ED43BF91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19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5219-B3BB-4687-A720-3B42FA9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C093F-6A92-4005-9FC7-DF934E68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9CE76-DFF5-4FC2-9E55-3FB9B01E9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CBDA-B041-4B1C-BB59-B8741206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A56B4-DDB2-4EA3-8B32-73E7C696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CC3A4-20A2-43C3-8978-82B4BBCA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00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5E96-2B1C-42C3-860D-8204FE58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42B4A-2905-444A-8098-BE6AC0EF0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771D0-E888-4E2D-A54A-430B00DEA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24CB6-B7A1-4D35-8612-93448E5E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4D40A-CBA6-463D-92D9-3071F9A4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2E7A2-FD4E-4F2D-AEA3-B3C2B7F6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06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C8DF-9107-42C2-85E8-54453D7E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5E6D-8F1B-4D40-A212-A0E0F9DD2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B1CAC-3D6A-4AB4-A5D6-8113ABA1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5D11-D511-4BA8-A85E-F65F086B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0194-41BD-4381-89F2-72F95F57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40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AE66E-2DF2-4171-BE54-BD6C8B03A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26AB3-7DC2-4596-AFF6-A262CBC67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E10C4-1B6F-4ED0-A65D-A759FEFC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A6FDF-C573-44CD-9270-0EFB9FE1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66C82-FB43-492E-9A00-88AD2EFB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6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3090418" y="0"/>
            <a:ext cx="9105969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185" y="3863686"/>
            <a:ext cx="11115967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144" y="4976665"/>
            <a:ext cx="11185237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93184" y="5769403"/>
            <a:ext cx="6153149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046328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76958"/>
            <a:ext cx="105156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65367"/>
            <a:ext cx="105156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939096" y="6445500"/>
            <a:ext cx="504661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750" b="0" i="1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except where otherwise noted.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298555" y="6435073"/>
            <a:ext cx="640541" cy="228600"/>
            <a:chOff x="973916" y="6435073"/>
            <a:chExt cx="480406" cy="2286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16" y="6435073"/>
              <a:ext cx="228600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22" y="643507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94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3F15-09EC-48C9-AEC2-9B294F30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529F-4E8A-4FB2-BE77-FD86703BE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3ABBC-B9E4-4C98-AF32-51B476D21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2D5DE-B31D-4071-9583-530326E0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78E43-3779-470F-AC05-BD33ABB4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67237-99C2-4B4E-A929-CEDAB36C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8B4A-9DF9-4A6F-AC00-F5955628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00B62-3C5E-413E-A937-6C4353E8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17B7-8FFF-46F3-B4FD-18B3714DB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72A05-5303-4B27-8B79-7CE47F2E9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D57ED-6AAC-4A83-A444-CE692A75E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D99CBA-88D4-4707-A2B0-93070E67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996CC-8A9A-4318-A338-F9460FF6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A620B-80D8-4F1A-9FE9-E6C52F82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59EB-323A-4647-849F-FE77FA2D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4795E-C9BF-4A8E-A044-8BB8098D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ECE8A-D94B-48B5-8548-2281AE90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239CA-23C5-4550-BF16-D0620B58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5FB2B-D646-462F-9517-B562F414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14123-ECDD-4587-86AE-3772C5A8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04B6E-C5C4-40DF-86B1-811A47A0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85C3-E6A9-4DA7-BEAA-EA81D7A6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8F09-D425-41D7-AA7F-89053726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0B7F5-DFA4-4C8B-82E7-2BBA91784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F57A4-688D-495B-B5B8-E48543AA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138C6-1195-452A-82DD-6B05E509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CC745-4EA6-42FF-A87C-C45AB924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E3E8-8DC6-43B4-A324-BC6EA0F2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C61DE-CEE8-40C6-BD5B-AFE539734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A623A-DB5D-4A6F-9BE0-608B4FAAF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2D6A0-E2F2-45D0-B871-8BF366F6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C98B1-331C-43A5-AEC0-5539B338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A8671-4AAD-44E5-93A8-A93F675B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3FCE9-B628-4316-916B-87E2F085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52A7E-3B46-4484-B620-07AD36C2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8E8CF-9AF0-420D-AA15-6B148995D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FEAB-6959-4579-A1C3-70958FE4F99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DDB87-3F1D-470D-8D4A-5B0B340A0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2917-A7E4-476A-882C-0F43BBCDD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C50B-18D0-4BC0-82C4-B4FC3F37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7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1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057F4-8987-48A1-A00F-5B1AEF62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F42AD-E9F0-434A-B71E-1A1DB25C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B7E68-BC3A-4C65-A759-E21E6782D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F4EE-4B57-4067-9CEC-D68DB0A7313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412C-B742-4B3A-BA54-C218A24F9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C60E6-6FA0-4E66-A6B9-7BA4AC6AD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798BC-320B-4706-9FA8-2DFFD6B58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penn@sbctc.edu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tc.edu/resources/documents/colleges-staff/programs-services/applied-baccalaureate/applied-bacc-timeline-2020-21-2021-22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resources/documents/colleges-staff/programs-services/applied-baccalaureate/2021-icapp-guidelines-final.pdf" TargetMode="External"/><Relationship Id="rId2" Type="http://schemas.openxmlformats.org/officeDocument/2006/relationships/hyperlink" Target="https://www.sbctc.edu/colleges-staff/programs-services/applied-baccalaureates/bachelors-program-approval-application.aspx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sbctc.edu/resources/documents/colleges-staff/programs-services/applied-baccalaureate/2021-icapp-program-planning-process-frequently-asked-question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berthon@sbctc.edu" TargetMode="External"/><Relationship Id="rId2" Type="http://schemas.openxmlformats.org/officeDocument/2006/relationships/hyperlink" Target="https://www.sbctc.edu/colleges-staff/programs-services/tuition-fees/default.aspx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nks.gd/l/eyJhbGciOiJIUzI1NiJ9.eyJidWxsZXRpbl9saW5rX2lkIjoxMDAsInVyaSI6ImJwMjpjbGljayIsImJ1bGxldGluX2lkIjoiMjAyMTA3MTIuNDMxMDczMDEiLCJ1cmwiOiJodHRwczovL3d3dy5nb3Zlcm5vci53YS5nb3Yvc2l0ZXMvZGVmYXVsdC9maWxlcy9wcm9jbGFtYXRpb25zL3Byb2NfMjAtMTIuNC5wZGY_dXRtX21lZGl1bT1lbWFpbCZ1dG1fc291cmNlPWdvdmRlbGl2ZXJ5In0.VH7HM-jixwZOjlZ4gquWrGBpCcK5fxB4dv7qKV1Jvls/s/1167929885/br/109199271878-l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EC1B-DDFE-47B9-AA70-7F272140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457200"/>
            <a:r>
              <a:rPr lang="en-US" b="1" dirty="0">
                <a:latin typeface="Franklin Gothic Medium Cond" panose="020B0606030402020204" pitchFamily="34" charset="0"/>
              </a:rPr>
              <a:t>2021 BLC summer MEETING SBCTC REPORT</a:t>
            </a:r>
            <a:br>
              <a:rPr lang="en-US" b="1" dirty="0">
                <a:latin typeface="Franklin Gothic Medium Cond" panose="020B06060304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FA48B-B440-45F5-8309-770465C6F6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>
                <a:latin typeface="Franklin Gothic Book" panose="020B0503020102020204" pitchFamily="34" charset="0"/>
              </a:rPr>
              <a:t>Jamilyn Penn, Director, Transfer Education - SBCTC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80CE6-FCE0-4F2C-8019-18D7BEBB0C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July 13, 2021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Virtual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97C4-9C7A-4143-97CF-5AFEE013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4" y="1549935"/>
            <a:ext cx="11115967" cy="865219"/>
          </a:xfrm>
        </p:spPr>
        <p:txBody>
          <a:bodyPr/>
          <a:lstStyle/>
          <a:p>
            <a:r>
              <a:rPr lang="en-US" sz="3600" dirty="0"/>
              <a:t>LPN-to-BSN </a:t>
            </a:r>
            <a:r>
              <a:rPr lang="en-US" sz="3600" dirty="0" err="1"/>
              <a:t>DTA</a:t>
            </a:r>
            <a:r>
              <a:rPr lang="en-US" sz="3600" dirty="0"/>
              <a:t>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1351-1E93-4B92-B7C4-5D9355DA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4" y="2415154"/>
            <a:ext cx="11115967" cy="3757046"/>
          </a:xfrm>
        </p:spPr>
        <p:txBody>
          <a:bodyPr/>
          <a:lstStyle/>
          <a:p>
            <a:r>
              <a:rPr lang="en-US" dirty="0"/>
              <a:t>LPN faculty have weighed in on core curriculum requirements</a:t>
            </a:r>
          </a:p>
          <a:p>
            <a:r>
              <a:rPr lang="en-US" dirty="0"/>
              <a:t>RN faculty have weighted in on some aspects of core curriculum requirements-conversation continues</a:t>
            </a:r>
          </a:p>
          <a:p>
            <a:r>
              <a:rPr lang="en-US" dirty="0"/>
              <a:t>Committee would like to wrap up conversations and move to next steps by end of summer (ex. submitting requests to nursing commission for course credit requirements; review by SBCTC councils-BLC, ATC, IC, </a:t>
            </a:r>
            <a:r>
              <a:rPr lang="en-US" dirty="0" err="1"/>
              <a:t>JTC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3A2B-F8B2-4F46-8F67-9BA748DE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3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467C50-DBC5-4194-A921-DD5D2C0D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SBCTC STAFF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33BB7-EA7D-497F-84CF-1BAF27D0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C786D-3145-40C3-9815-AF81B0FD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Bill Moore, Director, K-12 Partnerships &amp; Bridge to College retired this summer</a:t>
            </a:r>
          </a:p>
          <a:p>
            <a:r>
              <a:rPr lang="en-US" sz="3200" dirty="0"/>
              <a:t>Jamie Traugott is replacing Bill Moore</a:t>
            </a:r>
          </a:p>
          <a:p>
            <a:pPr lvl="1"/>
            <a:r>
              <a:rPr lang="en-US" sz="2800" dirty="0"/>
              <a:t>Currently a policy associate with Student Services working with Joe Holliday</a:t>
            </a:r>
          </a:p>
          <a:p>
            <a:pPr lvl="1"/>
            <a:r>
              <a:rPr lang="en-US" sz="2800" dirty="0"/>
              <a:t>Dual credit will move into Jamie’s portfolio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6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3E7C-51CA-415D-B22D-4C1554C8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Franklin Gothic Book" panose="020B0503020102020204" pitchFamily="34" charset="0"/>
              </a:rPr>
              <a:t>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9D9B5-6866-455F-B374-15A00E791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Please let me know if you have questions.</a:t>
            </a:r>
          </a:p>
          <a:p>
            <a:pPr marL="0" indent="0" algn="ctr">
              <a:buNone/>
            </a:pPr>
            <a:r>
              <a:rPr lang="en-US" dirty="0"/>
              <a:t>I look forward to working with you.</a:t>
            </a:r>
          </a:p>
          <a:p>
            <a:pPr marL="0" indent="0" algn="ctr">
              <a:buNone/>
            </a:pPr>
            <a:r>
              <a:rPr lang="en-US" dirty="0"/>
              <a:t>Contact Info.: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jpenn@sbctc.edu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1CA0-4853-4E54-9BE6-D45930B8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Happy summer in the </a:t>
            </a:r>
            <a:r>
              <a:rPr lang="en-US" sz="4000" dirty="0" err="1">
                <a:solidFill>
                  <a:srgbClr val="002060"/>
                </a:solidFill>
              </a:rPr>
              <a:t>pnw</a:t>
            </a:r>
            <a:r>
              <a:rPr lang="en-US" sz="4000" dirty="0">
                <a:solidFill>
                  <a:srgbClr val="002060"/>
                </a:solidFill>
              </a:rPr>
              <a:t>!</a:t>
            </a:r>
            <a:r>
              <a:rPr lang="en-US" sz="4000" dirty="0"/>
              <a:t>	</a:t>
            </a:r>
          </a:p>
        </p:txBody>
      </p:sp>
      <p:pic>
        <p:nvPicPr>
          <p:cNvPr id="9" name="Content Placeholder 8" descr="Person jumping into huge lake">
            <a:extLst>
              <a:ext uri="{FF2B5EF4-FFF2-40B4-BE49-F238E27FC236}">
                <a16:creationId xmlns:a16="http://schemas.microsoft.com/office/drawing/2014/main" id="{C37D6E14-1A8B-4F8D-AC4F-CCB217A9F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499" y="2504235"/>
            <a:ext cx="6952108" cy="37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7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1CA0-4853-4E54-9BE6-D45930B8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1" y="1470108"/>
            <a:ext cx="11115967" cy="797070"/>
          </a:xfrm>
        </p:spPr>
        <p:txBody>
          <a:bodyPr/>
          <a:lstStyle/>
          <a:p>
            <a:r>
              <a:rPr lang="en-US" sz="4000" dirty="0"/>
              <a:t>BAS and October 2021 Board Meeting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A1EEA2-EB1B-4977-8972-97F407DE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1" y="2509673"/>
            <a:ext cx="11115967" cy="3757046"/>
          </a:xfrm>
        </p:spPr>
        <p:txBody>
          <a:bodyPr/>
          <a:lstStyle/>
          <a:p>
            <a:r>
              <a:rPr lang="en-US" dirty="0">
                <a:hlinkClick r:id="rId2"/>
              </a:rPr>
              <a:t>BAS Implementation Planning Timeline 2020-2021/2021-2022</a:t>
            </a:r>
            <a:endParaRPr lang="en-US" dirty="0"/>
          </a:p>
          <a:p>
            <a:r>
              <a:rPr lang="en-US" dirty="0"/>
              <a:t>July 9, 2021-Deadline for BAS Statement of Need submission </a:t>
            </a:r>
          </a:p>
          <a:p>
            <a:r>
              <a:rPr lang="en-US" dirty="0"/>
              <a:t>August 13, 2021-Deadline for BAS Proposal submission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6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CFEA-04F3-47E1-82CD-91051BF5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Applied Bachelor Program Approval Process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247F-9829-4F68-B1DC-020176A9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3" y="2759284"/>
            <a:ext cx="11115967" cy="3757046"/>
          </a:xfrm>
        </p:spPr>
        <p:txBody>
          <a:bodyPr/>
          <a:lstStyle/>
          <a:p>
            <a:r>
              <a:rPr lang="en-US" dirty="0">
                <a:hlinkClick r:id="rId2"/>
              </a:rPr>
              <a:t>BAS Degree Approval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Inter-institutional Committee on Academic Program Planning (</a:t>
            </a:r>
            <a:r>
              <a:rPr lang="en-US" dirty="0" err="1"/>
              <a:t>ICAAP</a:t>
            </a:r>
            <a:r>
              <a:rPr lang="en-US" dirty="0"/>
              <a:t>)</a:t>
            </a:r>
          </a:p>
          <a:p>
            <a:r>
              <a:rPr lang="en-US" dirty="0" err="1"/>
              <a:t>I</a:t>
            </a:r>
            <a:r>
              <a:rPr lang="en-US" dirty="0" err="1">
                <a:hlinkClick r:id="rId3"/>
              </a:rPr>
              <a:t>CAAP</a:t>
            </a:r>
            <a:r>
              <a:rPr lang="en-US" dirty="0">
                <a:hlinkClick r:id="rId3"/>
              </a:rPr>
              <a:t> Program Planning Guidelines 2021</a:t>
            </a:r>
            <a:endParaRPr lang="en-US" dirty="0"/>
          </a:p>
          <a:p>
            <a:r>
              <a:rPr lang="en-US" dirty="0" err="1">
                <a:hlinkClick r:id="rId4"/>
              </a:rPr>
              <a:t>ICAAP</a:t>
            </a:r>
            <a:r>
              <a:rPr lang="en-US" dirty="0">
                <a:hlinkClick r:id="rId4"/>
              </a:rPr>
              <a:t> Program Planning Process FAQs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8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1CA0-4853-4E54-9BE6-D45930B8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6" y="1431064"/>
            <a:ext cx="11115967" cy="797070"/>
          </a:xfrm>
        </p:spPr>
        <p:txBody>
          <a:bodyPr/>
          <a:lstStyle/>
          <a:p>
            <a:r>
              <a:rPr lang="en-US" sz="3600" dirty="0"/>
              <a:t>Data Sources for Applied Baccalaureate Statements on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D71A29-64CB-482A-A2CB-E3D0A586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5" y="2849077"/>
            <a:ext cx="11190636" cy="3589429"/>
          </a:xfrm>
        </p:spPr>
        <p:txBody>
          <a:bodyPr/>
          <a:lstStyle/>
          <a:p>
            <a:r>
              <a:rPr lang="en-US" sz="2600" dirty="0"/>
              <a:t>Summer Kenesson provided resources </a:t>
            </a:r>
          </a:p>
          <a:p>
            <a:r>
              <a:rPr lang="en-US" sz="2600" dirty="0"/>
              <a:t>Resources intended to provide a starting point for the supply and demand data need for statement of need preparation. The resources do not replace student and employer surveys, or up to date data from a college’s Institutional Research (IR) office can provide</a:t>
            </a:r>
          </a:p>
          <a:p>
            <a:r>
              <a:rPr lang="en-US" sz="2600" dirty="0"/>
              <a:t>Colleges may also be able to obtain industry data from local chamber of commerce or other sources, but the resources provided will give a starting point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1CA0-4853-4E54-9BE6-D45930B8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4" y="1239925"/>
            <a:ext cx="11115967" cy="797070"/>
          </a:xfrm>
        </p:spPr>
        <p:txBody>
          <a:bodyPr/>
          <a:lstStyle/>
          <a:p>
            <a:r>
              <a:rPr lang="en-US" sz="3600" dirty="0"/>
              <a:t>Bachelor of Science in Computer Science: Update (HB 5401)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7E71CE-DB22-4117-A5EA-CAF648C56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3" y="2367815"/>
            <a:ext cx="11115967" cy="3426226"/>
          </a:xfrm>
        </p:spPr>
        <p:txBody>
          <a:bodyPr/>
          <a:lstStyle/>
          <a:p>
            <a:r>
              <a:rPr lang="en-US" sz="2600" dirty="0"/>
              <a:t>Steering Committee continues to meet</a:t>
            </a:r>
          </a:p>
          <a:p>
            <a:r>
              <a:rPr lang="en-US" sz="2600" dirty="0"/>
              <a:t>Moving forward with plans for December 1, 2021 submission of applications</a:t>
            </a:r>
          </a:p>
          <a:p>
            <a:r>
              <a:rPr lang="en-US" sz="2600" dirty="0"/>
              <a:t>Draft of application under review and will be posted in late August/early September </a:t>
            </a:r>
          </a:p>
          <a:p>
            <a:r>
              <a:rPr lang="en-US" sz="2600" dirty="0"/>
              <a:t>Interested colleges-survey results in and reviewed (independent application submission vs. consortium application submission) </a:t>
            </a:r>
          </a:p>
          <a:p>
            <a:r>
              <a:rPr lang="en-US" sz="2600" dirty="0"/>
              <a:t>Building partnership with National Association of Mathematics, Engineering, Science Achievement (MESA)-Focus on equity and access to high-quality STEM education and training for underrepresented students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0995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1CA0-4853-4E54-9BE6-D45930B8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Tuition Rates for AY 2021-2023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75DF50-BA1A-4CEF-98DE-290DDBE6B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State Board adopted the system tuition schedule for next year. Please see details at the link below.  Feel free to share this with your council and commissions </a:t>
            </a:r>
          </a:p>
          <a:p>
            <a:r>
              <a:rPr lang="en-US" u="sng" dirty="0">
                <a:hlinkClick r:id="rId2"/>
              </a:rPr>
              <a:t>https://www.sbctc.edu/colleges-staff/programs-services/tuition-fees/default.aspx</a:t>
            </a:r>
            <a:endParaRPr lang="en-US" dirty="0"/>
          </a:p>
          <a:p>
            <a:r>
              <a:rPr lang="en-US" dirty="0"/>
              <a:t>Specific questions about new tuition rates contact Cherie Berthon </a:t>
            </a:r>
            <a:r>
              <a:rPr lang="en-US" u="sng" dirty="0">
                <a:hlinkClick r:id="rId3"/>
              </a:rPr>
              <a:t>cberthon@sbctc.edu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72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1CA0-4853-4E54-9BE6-D45930B8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2" y="1284760"/>
            <a:ext cx="11115967" cy="797070"/>
          </a:xfrm>
        </p:spPr>
        <p:txBody>
          <a:bodyPr/>
          <a:lstStyle/>
          <a:p>
            <a:r>
              <a:rPr lang="en-US" sz="3600" dirty="0"/>
              <a:t>Gov. Inslee Updates Higher Education Proclamation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C719E4-DC2F-4E22-936B-C19BB1D78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0" y="2519934"/>
            <a:ext cx="11115967" cy="3757046"/>
          </a:xfrm>
        </p:spPr>
        <p:txBody>
          <a:bodyPr/>
          <a:lstStyle/>
          <a:p>
            <a:r>
              <a:rPr lang="en-US" dirty="0"/>
              <a:t>On July 12, 2021, Gov. Jay Inslee issued an update to the emergency order addressing institutions of higher education (</a:t>
            </a:r>
            <a:r>
              <a:rPr lang="en-US" dirty="0" err="1"/>
              <a:t>IHEs</a:t>
            </a:r>
            <a:r>
              <a:rPr lang="en-US" dirty="0"/>
              <a:t>), </a:t>
            </a:r>
            <a:r>
              <a:rPr lang="en-US" u="sng" dirty="0">
                <a:hlinkClick r:id="rId2"/>
              </a:rPr>
              <a:t>Proclamation 20-12</a:t>
            </a:r>
            <a:endParaRPr lang="en-US" dirty="0"/>
          </a:p>
          <a:p>
            <a:r>
              <a:rPr lang="en-US" dirty="0"/>
              <a:t>Information going out to </a:t>
            </a:r>
            <a:r>
              <a:rPr lang="en-US" dirty="0" err="1"/>
              <a:t>WACTC</a:t>
            </a:r>
            <a:r>
              <a:rPr lang="en-US" dirty="0"/>
              <a:t>, presidents and chancellors, soon</a:t>
            </a:r>
          </a:p>
          <a:p>
            <a:r>
              <a:rPr lang="en-US" dirty="0"/>
              <a:t>They will also receive and updated FAQ reflecting the revised proclamation </a:t>
            </a:r>
          </a:p>
          <a:p>
            <a:r>
              <a:rPr lang="en-US" dirty="0"/>
              <a:t>Expect updates/conversations on your college campuses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06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1CA0-4853-4E54-9BE6-D45930B8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3" y="1421920"/>
            <a:ext cx="11115967" cy="797070"/>
          </a:xfrm>
        </p:spPr>
        <p:txBody>
          <a:bodyPr/>
          <a:lstStyle/>
          <a:p>
            <a:r>
              <a:rPr lang="en-US" sz="3600" dirty="0"/>
              <a:t>Independent Colleges of Washington (</a:t>
            </a:r>
            <a:r>
              <a:rPr lang="en-US" sz="3600" dirty="0" err="1"/>
              <a:t>ICW’s</a:t>
            </a:r>
            <a:r>
              <a:rPr lang="en-US" sz="3600" dirty="0"/>
              <a:t>) and </a:t>
            </a:r>
            <a:r>
              <a:rPr lang="en-US" sz="3600" dirty="0" err="1"/>
              <a:t>Teagle</a:t>
            </a:r>
            <a:r>
              <a:rPr lang="en-US" sz="3600" dirty="0"/>
              <a:t> Grant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2F0906-3452-4F44-B65E-317BC4956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62" y="2647196"/>
            <a:ext cx="11115967" cy="3757046"/>
          </a:xfrm>
        </p:spPr>
        <p:txBody>
          <a:bodyPr/>
          <a:lstStyle/>
          <a:p>
            <a:r>
              <a:rPr lang="en-US" dirty="0"/>
              <a:t>Grant for all Independent Colleges of Washington (</a:t>
            </a:r>
            <a:r>
              <a:rPr lang="en-US" dirty="0" err="1"/>
              <a:t>ICW</a:t>
            </a:r>
            <a:r>
              <a:rPr lang="en-US" dirty="0"/>
              <a:t>)</a:t>
            </a:r>
          </a:p>
          <a:p>
            <a:r>
              <a:rPr lang="en-US" dirty="0"/>
              <a:t>Grant is due late June/Early August</a:t>
            </a:r>
          </a:p>
          <a:p>
            <a:r>
              <a:rPr lang="en-US" dirty="0"/>
              <a:t>Premise is to get more graduates with earned </a:t>
            </a:r>
            <a:r>
              <a:rPr lang="en-US" dirty="0" err="1"/>
              <a:t>DTA</a:t>
            </a:r>
            <a:r>
              <a:rPr lang="en-US" dirty="0"/>
              <a:t>, but who have not transferred to a four-year institution, into humanities/liberal arts pathways at </a:t>
            </a:r>
            <a:r>
              <a:rPr lang="en-US" dirty="0" err="1"/>
              <a:t>ICW</a:t>
            </a:r>
            <a:r>
              <a:rPr lang="en-US" dirty="0"/>
              <a:t> institutions</a:t>
            </a:r>
          </a:p>
          <a:p>
            <a:r>
              <a:rPr lang="en-US" dirty="0"/>
              <a:t>Grant submitted July 1, 2021. Expect to hear response in late August</a:t>
            </a:r>
          </a:p>
          <a:p>
            <a:r>
              <a:rPr lang="en-US" dirty="0"/>
              <a:t>SBCTC supports </a:t>
            </a:r>
            <a:r>
              <a:rPr lang="en-US" dirty="0" err="1"/>
              <a:t>ICW’s</a:t>
            </a:r>
            <a:r>
              <a:rPr lang="en-US" dirty="0"/>
              <a:t> efforts and will continue to follow up with this work and assist where applicable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4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BCTC PowerPoint template--standard version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CA933C-E61D-4F0A-B8CC-7399F5DE585F}" vid="{FB695196-C725-406F-B47F-C1D50E497C3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614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Medium</vt:lpstr>
      <vt:lpstr>Franklin Gothic Medium Cond</vt:lpstr>
      <vt:lpstr>Office Theme</vt:lpstr>
      <vt:lpstr>SBCTC PowerPoint template--standard version</vt:lpstr>
      <vt:lpstr>1_Office Theme</vt:lpstr>
      <vt:lpstr>2021 BLC summer MEETING SBCTC REPORT </vt:lpstr>
      <vt:lpstr>Happy summer in the pnw! </vt:lpstr>
      <vt:lpstr>BAS and October 2021 Board Meeting</vt:lpstr>
      <vt:lpstr>Applied Bachelor Program Approval Process </vt:lpstr>
      <vt:lpstr>Data Sources for Applied Baccalaureate Statements on Need</vt:lpstr>
      <vt:lpstr>Bachelor of Science in Computer Science: Update (HB 5401)</vt:lpstr>
      <vt:lpstr>Tuition Rates for AY 2021-2023</vt:lpstr>
      <vt:lpstr>Gov. Inslee Updates Higher Education Proclamation </vt:lpstr>
      <vt:lpstr>Independent Colleges of Washington (ICW’s) and Teagle Grant </vt:lpstr>
      <vt:lpstr>LPN-to-BSN DTA Update</vt:lpstr>
      <vt:lpstr>New SBCTC STAFF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Jamilyn Penn, Director, Transfer Education - SBCTC</dc:title>
  <dc:creator>Jamilyn Penn</dc:creator>
  <cp:lastModifiedBy>Lori Crist</cp:lastModifiedBy>
  <cp:revision>11</cp:revision>
  <dcterms:created xsi:type="dcterms:W3CDTF">2021-04-26T23:51:46Z</dcterms:created>
  <dcterms:modified xsi:type="dcterms:W3CDTF">2021-07-14T23:14:47Z</dcterms:modified>
</cp:coreProperties>
</file>