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6" r:id="rId8"/>
    <p:sldId id="271" r:id="rId9"/>
    <p:sldId id="265" r:id="rId10"/>
    <p:sldId id="268" r:id="rId11"/>
    <p:sldId id="272" r:id="rId12"/>
    <p:sldId id="274" r:id="rId13"/>
    <p:sldId id="270"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1D5C-2546-44A6-965D-8F70EE69E8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40C0A7-0ABA-4C8D-9C3E-7AFB604619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CC87EE-8C7C-4937-81C3-81D2C278A9DB}"/>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167930F4-DBCD-43A7-881C-DD6406BAB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F41C9-4B96-4BF4-B6E9-A197B10B0A90}"/>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105311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44DB-A8CA-4C94-83EA-A237555E88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8E3B3B-7106-4394-BE5B-E7D09CDF0A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1C060-2F27-4AC5-80E1-66EB080345C4}"/>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C10FD828-7217-4A8A-BB2F-29853F75E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E5FB4-F484-42B7-886F-66405C5F9774}"/>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275680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976EB0-B627-4D0B-BBB5-364DF8C704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4F460F-9E58-49F6-88F1-230BA3E2389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9C142-9D0E-42C6-8E66-9DB995DEC726}"/>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152E3AF0-3205-442F-920E-3747E1F77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E0B20-D036-4A2D-9978-4ECE422F5B69}"/>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2915688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8" y="0"/>
            <a:ext cx="9105969"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8042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500"/>
            <a:ext cx="5046616"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9" name="Group 8"/>
          <p:cNvGrpSpPr/>
          <p:nvPr userDrawn="1"/>
        </p:nvGrpSpPr>
        <p:grpSpPr>
          <a:xfrm>
            <a:off x="1298555" y="6435073"/>
            <a:ext cx="640541"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26985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34521-A463-4FEA-B9C5-A5F05A6FE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AFD3F0-25E3-408F-8B8E-8259C6DEF5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49CFB-26FE-422C-948D-4B3DCF881239}"/>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FF22F067-6AA9-420B-9F87-181BDBAD2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852E8-8FD2-4652-B8D2-7597DCE14942}"/>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216752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E5FB-89F9-4DCC-8615-6BD150BA0F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44257-A50D-4993-8689-33A007E53D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259EE8-A968-4315-A386-778F2B8D19EC}"/>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978123A5-7E74-4C67-86DF-9CEBA03CE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732AD0-5458-4F8A-AD8E-9FB57A3DAFD3}"/>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297089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F1A4-323F-4012-B09A-F25A87429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B12585-B0D0-41B5-BA73-B1A44686FA5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915B13-3E38-4056-8712-54E3502EC4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0D7A49-FF00-4C6F-AD36-17D005DD5AC4}"/>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6" name="Footer Placeholder 5">
            <a:extLst>
              <a:ext uri="{FF2B5EF4-FFF2-40B4-BE49-F238E27FC236}">
                <a16:creationId xmlns:a16="http://schemas.microsoft.com/office/drawing/2014/main" id="{F6B4DFE7-AE1F-4523-A740-DEB86EF05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98B3B-5966-499A-BC15-B0AC6DF84090}"/>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267345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1F66-D3EA-41C2-B26F-B6467F3AAA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87C082-A527-4517-B826-FFBFE14EC6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3AE801-5D4C-4B9A-8946-D17B6AE101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6985F5-2584-4DDB-8835-05C8BEE546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35765E-18ED-462E-9B51-7A21E2E05D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4A25B-E2FC-46F4-ACBB-D0CFAB925693}"/>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8" name="Footer Placeholder 7">
            <a:extLst>
              <a:ext uri="{FF2B5EF4-FFF2-40B4-BE49-F238E27FC236}">
                <a16:creationId xmlns:a16="http://schemas.microsoft.com/office/drawing/2014/main" id="{656E3C76-3A4F-4A98-8CCC-94F24BBDE3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BDAB8F-0A2D-4C5C-81EF-56E84DC8C074}"/>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94277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86B7-8CAD-448E-8EC8-64E51DAB35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98B303-4880-426C-926B-94C736FDD398}"/>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4" name="Footer Placeholder 3">
            <a:extLst>
              <a:ext uri="{FF2B5EF4-FFF2-40B4-BE49-F238E27FC236}">
                <a16:creationId xmlns:a16="http://schemas.microsoft.com/office/drawing/2014/main" id="{5F9F8681-E885-4D94-8C07-A6A9D9E961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E2054-9075-4F22-AEC2-57AF61F178FA}"/>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303914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F3B97-4763-4577-9C2A-94162FC10C4D}"/>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3" name="Footer Placeholder 2">
            <a:extLst>
              <a:ext uri="{FF2B5EF4-FFF2-40B4-BE49-F238E27FC236}">
                <a16:creationId xmlns:a16="http://schemas.microsoft.com/office/drawing/2014/main" id="{BB2AB656-F8AF-403E-9E83-70FDF6F6AE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73307F-34EE-412E-BA92-27FF6CBC15D4}"/>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318106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42D6C-99FC-4C11-BB77-BCE2DC51D0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9F36D2-203D-440E-9844-3B49F21A5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F6B91C-A79B-4AE5-915A-B9DFB05BD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2477A2-DA9B-4335-8B8E-90B3720A0A2D}"/>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6" name="Footer Placeholder 5">
            <a:extLst>
              <a:ext uri="{FF2B5EF4-FFF2-40B4-BE49-F238E27FC236}">
                <a16:creationId xmlns:a16="http://schemas.microsoft.com/office/drawing/2014/main" id="{3F584FF2-9E79-4F7D-8B26-E9FA331DA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379607-0A24-4602-90E6-0632B6D5E6F1}"/>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329342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8CAA-FD61-4388-8B2E-27E4F6652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465786-D850-427B-8803-45826334B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2E282-7ED4-4ADF-A359-5FF69CD77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4502E7-F385-4C85-8BE7-000B144F1AD5}"/>
              </a:ext>
            </a:extLst>
          </p:cNvPr>
          <p:cNvSpPr>
            <a:spLocks noGrp="1"/>
          </p:cNvSpPr>
          <p:nvPr>
            <p:ph type="dt" sz="half" idx="10"/>
          </p:nvPr>
        </p:nvSpPr>
        <p:spPr/>
        <p:txBody>
          <a:bodyPr/>
          <a:lstStyle/>
          <a:p>
            <a:fld id="{8A8BD15F-3973-481C-A614-E3BA052DEA1C}" type="datetimeFigureOut">
              <a:rPr lang="en-US" smtClean="0"/>
              <a:t>4/21/2021</a:t>
            </a:fld>
            <a:endParaRPr lang="en-US"/>
          </a:p>
        </p:txBody>
      </p:sp>
      <p:sp>
        <p:nvSpPr>
          <p:cNvPr id="6" name="Footer Placeholder 5">
            <a:extLst>
              <a:ext uri="{FF2B5EF4-FFF2-40B4-BE49-F238E27FC236}">
                <a16:creationId xmlns:a16="http://schemas.microsoft.com/office/drawing/2014/main" id="{00344125-5421-4379-AC29-3768B596C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101958-927E-41C8-9F41-C3ADF1930CD6}"/>
              </a:ext>
            </a:extLst>
          </p:cNvPr>
          <p:cNvSpPr>
            <a:spLocks noGrp="1"/>
          </p:cNvSpPr>
          <p:nvPr>
            <p:ph type="sldNum" sz="quarter" idx="12"/>
          </p:nvPr>
        </p:nvSpPr>
        <p:spPr/>
        <p:txBody>
          <a:bodyPr/>
          <a:lstStyle/>
          <a:p>
            <a:fld id="{53A42ECF-9BFF-46DE-93A1-1451BCAB4EF2}" type="slidenum">
              <a:rPr lang="en-US" smtClean="0"/>
              <a:t>‹#›</a:t>
            </a:fld>
            <a:endParaRPr lang="en-US"/>
          </a:p>
        </p:txBody>
      </p:sp>
    </p:spTree>
    <p:extLst>
      <p:ext uri="{BB962C8B-B14F-4D97-AF65-F5344CB8AC3E}">
        <p14:creationId xmlns:p14="http://schemas.microsoft.com/office/powerpoint/2010/main" val="9880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9AA9A-C457-4EB7-9882-B37771A5E7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22FF3E-D857-44A5-9FF7-167BD05A7B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79624-A0A7-4E9B-AA88-01A2F0742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BD15F-3973-481C-A614-E3BA052DEA1C}" type="datetimeFigureOut">
              <a:rPr lang="en-US" smtClean="0"/>
              <a:t>4/21/2021</a:t>
            </a:fld>
            <a:endParaRPr lang="en-US"/>
          </a:p>
        </p:txBody>
      </p:sp>
      <p:sp>
        <p:nvSpPr>
          <p:cNvPr id="5" name="Footer Placeholder 4">
            <a:extLst>
              <a:ext uri="{FF2B5EF4-FFF2-40B4-BE49-F238E27FC236}">
                <a16:creationId xmlns:a16="http://schemas.microsoft.com/office/drawing/2014/main" id="{DB304D7A-FBDE-4433-B137-D48D70999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AEDDDC-F6C5-48D5-AD9A-D86115905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42ECF-9BFF-46DE-93A1-1451BCAB4EF2}" type="slidenum">
              <a:rPr lang="en-US" smtClean="0"/>
              <a:t>‹#›</a:t>
            </a:fld>
            <a:endParaRPr lang="en-US"/>
          </a:p>
        </p:txBody>
      </p:sp>
    </p:spTree>
    <p:extLst>
      <p:ext uri="{BB962C8B-B14F-4D97-AF65-F5344CB8AC3E}">
        <p14:creationId xmlns:p14="http://schemas.microsoft.com/office/powerpoint/2010/main" val="315821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applied-baccalaureate/2021-icapp-guidelines-final.pdf" TargetMode="External"/><Relationship Id="rId2" Type="http://schemas.openxmlformats.org/officeDocument/2006/relationships/hyperlink" Target="https://www.sbctc.edu/colleges-staff/programs-services/applied-baccalaureates/bachelors-program-approval-application.aspx" TargetMode="External"/><Relationship Id="rId1" Type="http://schemas.openxmlformats.org/officeDocument/2006/relationships/slideLayout" Target="../slideLayouts/slideLayout2.xml"/><Relationship Id="rId4" Type="http://schemas.openxmlformats.org/officeDocument/2006/relationships/hyperlink" Target="https://www.sbctc.edu/resources/documents/colleges-staff/programs-services/applied-baccalaureate/2021-icapp-program-planning-process-frequently-asked-question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drader@sbctc.edu" TargetMode="External"/><Relationship Id="rId2" Type="http://schemas.openxmlformats.org/officeDocument/2006/relationships/hyperlink" Target="mailto:kmedcalf@sbctc.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penn@sbctc.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awfilesext.leg.wa.gov/biennium/2021-22/Pdf/Bill%20Reports/House/5401-S%20HBR%20APH%2021.pdf?q=202104071800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bctc.edu/blogs/news-releases/2017/may/masters-programs-admission-made-simpler-with-wgu-and-community-technical-college-agreemen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us02web.zoom.us/j/845572773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ouncilofpresidents.org/wp-content/uploads/2021/04/Reverse_Transfer_Summary_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mkinnon@sbctc.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8388" y="4023077"/>
            <a:ext cx="8336975" cy="999259"/>
          </a:xfrm>
        </p:spPr>
        <p:txBody>
          <a:bodyPr/>
          <a:lstStyle/>
          <a:p>
            <a:r>
              <a:rPr lang="en-US" sz="2400" dirty="0"/>
              <a:t>Jamilyn Penn, Director, Transfer Education-SBCTC</a:t>
            </a:r>
          </a:p>
        </p:txBody>
      </p:sp>
      <p:sp>
        <p:nvSpPr>
          <p:cNvPr id="6" name="Text Placeholder 5"/>
          <p:cNvSpPr>
            <a:spLocks noGrp="1"/>
          </p:cNvSpPr>
          <p:nvPr>
            <p:ph type="body" sz="quarter" idx="10"/>
          </p:nvPr>
        </p:nvSpPr>
        <p:spPr>
          <a:xfrm>
            <a:off x="1818387" y="5176009"/>
            <a:ext cx="4614862" cy="729841"/>
          </a:xfrm>
        </p:spPr>
        <p:txBody>
          <a:bodyPr>
            <a:normAutofit lnSpcReduction="10000"/>
          </a:bodyPr>
          <a:lstStyle/>
          <a:p>
            <a:r>
              <a:rPr lang="en-US" b="1" dirty="0"/>
              <a:t>April 21, 2021</a:t>
            </a:r>
          </a:p>
          <a:p>
            <a:r>
              <a:rPr lang="en-US" b="1" dirty="0"/>
              <a:t>Remote </a:t>
            </a:r>
          </a:p>
        </p:txBody>
      </p:sp>
      <p:sp>
        <p:nvSpPr>
          <p:cNvPr id="2" name="TextBox 1">
            <a:extLst>
              <a:ext uri="{FF2B5EF4-FFF2-40B4-BE49-F238E27FC236}">
                <a16:creationId xmlns:a16="http://schemas.microsoft.com/office/drawing/2014/main" id="{88740E54-354B-4984-ABF3-89E05EA02C2F}"/>
              </a:ext>
            </a:extLst>
          </p:cNvPr>
          <p:cNvSpPr txBox="1"/>
          <p:nvPr/>
        </p:nvSpPr>
        <p:spPr>
          <a:xfrm>
            <a:off x="2002946" y="2426526"/>
            <a:ext cx="6215470" cy="1938992"/>
          </a:xfrm>
          <a:prstGeom prst="rect">
            <a:avLst/>
          </a:prstGeom>
          <a:noFill/>
        </p:spPr>
        <p:txBody>
          <a:bodyPr wrap="square" rtlCol="0">
            <a:spAutoFit/>
          </a:bodyPr>
          <a:lstStyle/>
          <a:p>
            <a:pPr defTabSz="457200"/>
            <a:r>
              <a:rPr lang="en-US" sz="4000" b="1" dirty="0">
                <a:solidFill>
                  <a:srgbClr val="003764"/>
                </a:solidFill>
                <a:latin typeface="Franklin Gothic Book"/>
              </a:rPr>
              <a:t>2021 BLC SPRING MEETING</a:t>
            </a:r>
          </a:p>
          <a:p>
            <a:pPr defTabSz="457200"/>
            <a:r>
              <a:rPr lang="en-US" sz="4000" b="1" dirty="0">
                <a:solidFill>
                  <a:srgbClr val="003764"/>
                </a:solidFill>
                <a:latin typeface="Franklin Gothic Book"/>
              </a:rPr>
              <a:t>SBCTC REPORT</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1CD5-7A55-45ED-91DA-2F8080B08F72}"/>
              </a:ext>
            </a:extLst>
          </p:cNvPr>
          <p:cNvSpPr>
            <a:spLocks noGrp="1"/>
          </p:cNvSpPr>
          <p:nvPr>
            <p:ph type="title"/>
          </p:nvPr>
        </p:nvSpPr>
        <p:spPr/>
        <p:txBody>
          <a:bodyPr/>
          <a:lstStyle/>
          <a:p>
            <a:r>
              <a:rPr lang="en-US" dirty="0"/>
              <a:t>State-wide Nursing LPN-to-BSN Update </a:t>
            </a:r>
          </a:p>
        </p:txBody>
      </p:sp>
      <p:sp>
        <p:nvSpPr>
          <p:cNvPr id="3" name="Content Placeholder 2">
            <a:extLst>
              <a:ext uri="{FF2B5EF4-FFF2-40B4-BE49-F238E27FC236}">
                <a16:creationId xmlns:a16="http://schemas.microsoft.com/office/drawing/2014/main" id="{96378D4E-BFEF-4DBF-BD2C-F235A0F3D1B1}"/>
              </a:ext>
            </a:extLst>
          </p:cNvPr>
          <p:cNvSpPr>
            <a:spLocks noGrp="1"/>
          </p:cNvSpPr>
          <p:nvPr>
            <p:ph idx="1"/>
          </p:nvPr>
        </p:nvSpPr>
        <p:spPr/>
        <p:txBody>
          <a:bodyPr>
            <a:normAutofit lnSpcReduction="10000"/>
          </a:bodyPr>
          <a:lstStyle/>
          <a:p>
            <a:r>
              <a:rPr lang="en-US" dirty="0"/>
              <a:t>Committee identified LPN learning outcomes; refined the list into categories of competencies and sub-group met to further refine based on research related to LPN practices</a:t>
            </a:r>
          </a:p>
          <a:p>
            <a:r>
              <a:rPr lang="en-US" dirty="0"/>
              <a:t>Current WACs do not provide specific  guidance regarding knowledge and skills (pre-requisites) that an LPN program should need. The committee considered if LPN program could be approved with no pre-requisites but have required typical pre-requisite knowledge integrated into the curriculum itself.</a:t>
            </a:r>
          </a:p>
          <a:p>
            <a:r>
              <a:rPr lang="en-US" dirty="0"/>
              <a:t>Four colleges moving forward with planning phases of LPN-to-BSN reported out: Green River College, Columbia Basin College, Saint Martin’s University, and Wenatchee Valley College. </a:t>
            </a:r>
          </a:p>
        </p:txBody>
      </p:sp>
    </p:spTree>
    <p:extLst>
      <p:ext uri="{BB962C8B-B14F-4D97-AF65-F5344CB8AC3E}">
        <p14:creationId xmlns:p14="http://schemas.microsoft.com/office/powerpoint/2010/main" val="293827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63EA-773B-4D7C-BFFA-B8D6E7D91F9B}"/>
              </a:ext>
            </a:extLst>
          </p:cNvPr>
          <p:cNvSpPr>
            <a:spLocks noGrp="1"/>
          </p:cNvSpPr>
          <p:nvPr>
            <p:ph type="title"/>
          </p:nvPr>
        </p:nvSpPr>
        <p:spPr/>
        <p:txBody>
          <a:bodyPr/>
          <a:lstStyle/>
          <a:p>
            <a:r>
              <a:rPr lang="en-US" dirty="0"/>
              <a:t>Applied Bachelor Program Approval Process </a:t>
            </a:r>
          </a:p>
        </p:txBody>
      </p:sp>
      <p:sp>
        <p:nvSpPr>
          <p:cNvPr id="3" name="Content Placeholder 2">
            <a:extLst>
              <a:ext uri="{FF2B5EF4-FFF2-40B4-BE49-F238E27FC236}">
                <a16:creationId xmlns:a16="http://schemas.microsoft.com/office/drawing/2014/main" id="{7AF234E9-5F1B-41E5-842A-AE0A23237080}"/>
              </a:ext>
            </a:extLst>
          </p:cNvPr>
          <p:cNvSpPr>
            <a:spLocks noGrp="1"/>
          </p:cNvSpPr>
          <p:nvPr>
            <p:ph idx="1"/>
          </p:nvPr>
        </p:nvSpPr>
        <p:spPr/>
        <p:txBody>
          <a:bodyPr/>
          <a:lstStyle/>
          <a:p>
            <a:r>
              <a:rPr lang="en-US" dirty="0">
                <a:hlinkClick r:id="rId2"/>
              </a:rPr>
              <a:t>BAS Degree Approval </a:t>
            </a:r>
            <a:endParaRPr lang="en-US" dirty="0"/>
          </a:p>
          <a:p>
            <a:pPr marL="0" indent="0">
              <a:buNone/>
            </a:pPr>
            <a:r>
              <a:rPr lang="en-US" dirty="0"/>
              <a:t>Inter institutional Committee on Academic Program Planning (ICAAP)</a:t>
            </a:r>
          </a:p>
          <a:p>
            <a:r>
              <a:rPr lang="en-US" dirty="0"/>
              <a:t>I</a:t>
            </a:r>
            <a:r>
              <a:rPr lang="en-US" dirty="0">
                <a:hlinkClick r:id="rId3"/>
              </a:rPr>
              <a:t>CAAP Program Planning Guidelines 2021</a:t>
            </a:r>
            <a:endParaRPr lang="en-US" dirty="0"/>
          </a:p>
          <a:p>
            <a:r>
              <a:rPr lang="en-US" dirty="0">
                <a:hlinkClick r:id="rId4"/>
              </a:rPr>
              <a:t>ICAAP Program Planning Process FAQs</a:t>
            </a:r>
            <a:endParaRPr lang="en-US" dirty="0"/>
          </a:p>
        </p:txBody>
      </p:sp>
    </p:spTree>
    <p:extLst>
      <p:ext uri="{BB962C8B-B14F-4D97-AF65-F5344CB8AC3E}">
        <p14:creationId xmlns:p14="http://schemas.microsoft.com/office/powerpoint/2010/main" val="311945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9C52B-18E1-4F43-B0D3-7FA8743FE97A}"/>
              </a:ext>
            </a:extLst>
          </p:cNvPr>
          <p:cNvSpPr>
            <a:spLocks noGrp="1"/>
          </p:cNvSpPr>
          <p:nvPr>
            <p:ph type="title"/>
          </p:nvPr>
        </p:nvSpPr>
        <p:spPr/>
        <p:txBody>
          <a:bodyPr/>
          <a:lstStyle/>
          <a:p>
            <a:r>
              <a:rPr lang="en-US" dirty="0"/>
              <a:t>Able Bodied Adults Without Dependents (ABAWD) Update </a:t>
            </a:r>
          </a:p>
        </p:txBody>
      </p:sp>
      <p:sp>
        <p:nvSpPr>
          <p:cNvPr id="3" name="Content Placeholder 2">
            <a:extLst>
              <a:ext uri="{FF2B5EF4-FFF2-40B4-BE49-F238E27FC236}">
                <a16:creationId xmlns:a16="http://schemas.microsoft.com/office/drawing/2014/main" id="{654AE8EF-12A2-414D-BA7E-FC37AE09E188}"/>
              </a:ext>
            </a:extLst>
          </p:cNvPr>
          <p:cNvSpPr>
            <a:spLocks noGrp="1"/>
          </p:cNvSpPr>
          <p:nvPr>
            <p:ph idx="1"/>
          </p:nvPr>
        </p:nvSpPr>
        <p:spPr/>
        <p:txBody>
          <a:bodyPr>
            <a:normAutofit fontScale="92500" lnSpcReduction="20000"/>
          </a:bodyPr>
          <a:lstStyle/>
          <a:p>
            <a:r>
              <a:rPr lang="en-US" dirty="0"/>
              <a:t>SBCTC received notification from DSHS that our ABAWD contract will be terminated effective April 24, 2021</a:t>
            </a:r>
          </a:p>
          <a:p>
            <a:r>
              <a:rPr lang="en-US" dirty="0"/>
              <a:t>All contracts and subcontracts for ABAWD work will no longer be in place and colleges will no longer be required to meet ABAWD contract obligations (there will be no more referrals from DSHS)</a:t>
            </a:r>
          </a:p>
          <a:p>
            <a:r>
              <a:rPr lang="en-US" dirty="0"/>
              <a:t>DSHS as asked that SBCTC limit expenditures as much as possible from now until the contract terminates </a:t>
            </a:r>
          </a:p>
          <a:p>
            <a:r>
              <a:rPr lang="en-US" dirty="0"/>
              <a:t>Colleges are able to bill for Navigators through the end of March </a:t>
            </a:r>
          </a:p>
          <a:p>
            <a:r>
              <a:rPr lang="en-US" dirty="0"/>
              <a:t>Some short-term and intermediate funding options: BFET funds and WorkFirst funds</a:t>
            </a:r>
          </a:p>
          <a:p>
            <a:r>
              <a:rPr lang="en-US" dirty="0"/>
              <a:t>Contact </a:t>
            </a:r>
            <a:r>
              <a:rPr lang="en-US" u="sng" dirty="0">
                <a:hlinkClick r:id="rId2"/>
              </a:rPr>
              <a:t>Kathi Medcalf</a:t>
            </a:r>
            <a:r>
              <a:rPr lang="en-US" u="sng" dirty="0"/>
              <a:t>  regarding BFET and </a:t>
            </a:r>
            <a:r>
              <a:rPr lang="en-US" u="sng" dirty="0">
                <a:hlinkClick r:id="rId3"/>
              </a:rPr>
              <a:t>Deana Rader</a:t>
            </a:r>
            <a:r>
              <a:rPr lang="en-US" u="sng" dirty="0"/>
              <a:t> regarding WorkFirst</a:t>
            </a:r>
            <a:endParaRPr lang="en-US" dirty="0"/>
          </a:p>
          <a:p>
            <a:pPr marL="0" indent="0">
              <a:buNone/>
            </a:pPr>
            <a:endParaRPr lang="en-US" dirty="0"/>
          </a:p>
        </p:txBody>
      </p:sp>
    </p:spTree>
    <p:extLst>
      <p:ext uri="{BB962C8B-B14F-4D97-AF65-F5344CB8AC3E}">
        <p14:creationId xmlns:p14="http://schemas.microsoft.com/office/powerpoint/2010/main" val="105751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B274-86C9-4A65-9BE1-039CAF014FD3}"/>
              </a:ext>
            </a:extLst>
          </p:cNvPr>
          <p:cNvSpPr>
            <a:spLocks noGrp="1"/>
          </p:cNvSpPr>
          <p:nvPr>
            <p:ph type="title"/>
          </p:nvPr>
        </p:nvSpPr>
        <p:spPr/>
        <p:txBody>
          <a:bodyPr/>
          <a:lstStyle/>
          <a:p>
            <a:r>
              <a:rPr lang="en-US" dirty="0"/>
              <a:t>New SBCTC STAFF	</a:t>
            </a:r>
          </a:p>
        </p:txBody>
      </p:sp>
      <p:sp>
        <p:nvSpPr>
          <p:cNvPr id="3" name="Content Placeholder 2">
            <a:extLst>
              <a:ext uri="{FF2B5EF4-FFF2-40B4-BE49-F238E27FC236}">
                <a16:creationId xmlns:a16="http://schemas.microsoft.com/office/drawing/2014/main" id="{78E1E689-694C-4DB7-A7CD-EE97D2FC051C}"/>
              </a:ext>
            </a:extLst>
          </p:cNvPr>
          <p:cNvSpPr>
            <a:spLocks noGrp="1"/>
          </p:cNvSpPr>
          <p:nvPr>
            <p:ph idx="1"/>
          </p:nvPr>
        </p:nvSpPr>
        <p:spPr/>
        <p:txBody>
          <a:bodyPr/>
          <a:lstStyle/>
          <a:p>
            <a:r>
              <a:rPr lang="en-US" dirty="0"/>
              <a:t>William “Bill” Belden, Ed.D., Policy Associate, Workforce Education </a:t>
            </a:r>
          </a:p>
          <a:p>
            <a:pPr lvl="1"/>
            <a:r>
              <a:rPr lang="en-US" dirty="0"/>
              <a:t>Will collaborate on the following: </a:t>
            </a:r>
          </a:p>
          <a:p>
            <a:pPr lvl="2"/>
            <a:r>
              <a:rPr lang="en-US" dirty="0"/>
              <a:t>Common Course Numbering</a:t>
            </a:r>
          </a:p>
          <a:p>
            <a:pPr lvl="2"/>
            <a:r>
              <a:rPr lang="en-US" dirty="0"/>
              <a:t>Associate degrees and coding </a:t>
            </a:r>
          </a:p>
          <a:p>
            <a:pPr lvl="2"/>
            <a:r>
              <a:rPr lang="en-US" dirty="0"/>
              <a:t>Associate degree-to BAS degree transfer</a:t>
            </a:r>
          </a:p>
          <a:p>
            <a:pPr lvl="2"/>
            <a:r>
              <a:rPr lang="en-US" dirty="0"/>
              <a:t>Building seamless pathways </a:t>
            </a:r>
          </a:p>
        </p:txBody>
      </p:sp>
    </p:spTree>
    <p:extLst>
      <p:ext uri="{BB962C8B-B14F-4D97-AF65-F5344CB8AC3E}">
        <p14:creationId xmlns:p14="http://schemas.microsoft.com/office/powerpoint/2010/main" val="2846494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23E7C-51CA-415D-B22D-4C1554C8D713}"/>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0889D9B5-6866-455F-B374-15A00E791467}"/>
              </a:ext>
            </a:extLst>
          </p:cNvPr>
          <p:cNvSpPr>
            <a:spLocks noGrp="1"/>
          </p:cNvSpPr>
          <p:nvPr>
            <p:ph type="body" sz="quarter" idx="10"/>
          </p:nvPr>
        </p:nvSpPr>
        <p:spPr/>
        <p:txBody>
          <a:bodyPr/>
          <a:lstStyle/>
          <a:p>
            <a:pPr marL="0" indent="0" algn="ctr">
              <a:buNone/>
            </a:pPr>
            <a:endParaRPr lang="en-US" dirty="0"/>
          </a:p>
          <a:p>
            <a:pPr marL="0" indent="0" algn="ctr">
              <a:buNone/>
            </a:pPr>
            <a:r>
              <a:rPr lang="en-US" dirty="0"/>
              <a:t>Please let me know if you have questions.</a:t>
            </a:r>
          </a:p>
          <a:p>
            <a:pPr marL="0" indent="0" algn="ctr">
              <a:buNone/>
            </a:pPr>
            <a:r>
              <a:rPr lang="en-US" dirty="0"/>
              <a:t>I look forward to working with you.</a:t>
            </a:r>
          </a:p>
          <a:p>
            <a:pPr marL="0" indent="0" algn="ctr">
              <a:buNone/>
            </a:pPr>
            <a:r>
              <a:rPr lang="en-US" dirty="0"/>
              <a:t>Contact Info.: </a:t>
            </a:r>
          </a:p>
          <a:p>
            <a:pPr marL="0" indent="0" algn="ctr">
              <a:buNone/>
            </a:pPr>
            <a:r>
              <a:rPr lang="en-US" dirty="0">
                <a:hlinkClick r:id="rId2"/>
              </a:rPr>
              <a:t>jpenn@sbctc.edu</a:t>
            </a: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219054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A94C0-F9C8-486B-9C76-B6A84E1648A6}"/>
              </a:ext>
            </a:extLst>
          </p:cNvPr>
          <p:cNvSpPr>
            <a:spLocks noGrp="1"/>
          </p:cNvSpPr>
          <p:nvPr>
            <p:ph type="title"/>
          </p:nvPr>
        </p:nvSpPr>
        <p:spPr/>
        <p:txBody>
          <a:bodyPr/>
          <a:lstStyle/>
          <a:p>
            <a:r>
              <a:rPr lang="en-US" dirty="0"/>
              <a:t>Happy Spring!	</a:t>
            </a:r>
          </a:p>
        </p:txBody>
      </p:sp>
      <p:pic>
        <p:nvPicPr>
          <p:cNvPr id="1026" name="Picture 2" descr="Is it spring yet? 15 signs that spring is here">
            <a:extLst>
              <a:ext uri="{FF2B5EF4-FFF2-40B4-BE49-F238E27FC236}">
                <a16:creationId xmlns:a16="http://schemas.microsoft.com/office/drawing/2014/main" id="{C61F6453-F6B0-40D0-8E47-88926B208D8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7678" y="1690688"/>
            <a:ext cx="8243072" cy="4206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69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F223D-EC6B-4A6A-9E0F-3C2A6E2C5921}"/>
              </a:ext>
            </a:extLst>
          </p:cNvPr>
          <p:cNvSpPr>
            <a:spLocks noGrp="1"/>
          </p:cNvSpPr>
          <p:nvPr>
            <p:ph type="title"/>
          </p:nvPr>
        </p:nvSpPr>
        <p:spPr/>
        <p:txBody>
          <a:bodyPr/>
          <a:lstStyle/>
          <a:p>
            <a:r>
              <a:rPr lang="en-US" dirty="0"/>
              <a:t>Legislative Updates	</a:t>
            </a:r>
          </a:p>
        </p:txBody>
      </p:sp>
      <p:sp>
        <p:nvSpPr>
          <p:cNvPr id="3" name="Content Placeholder 2">
            <a:extLst>
              <a:ext uri="{FF2B5EF4-FFF2-40B4-BE49-F238E27FC236}">
                <a16:creationId xmlns:a16="http://schemas.microsoft.com/office/drawing/2014/main" id="{04937FC6-E0FD-4268-BF5F-973801FE91FC}"/>
              </a:ext>
            </a:extLst>
          </p:cNvPr>
          <p:cNvSpPr>
            <a:spLocks noGrp="1"/>
          </p:cNvSpPr>
          <p:nvPr>
            <p:ph idx="1"/>
          </p:nvPr>
        </p:nvSpPr>
        <p:spPr/>
        <p:txBody>
          <a:bodyPr>
            <a:normAutofit fontScale="92500"/>
          </a:bodyPr>
          <a:lstStyle/>
          <a:p>
            <a:pPr marL="0" indent="0">
              <a:buNone/>
            </a:pPr>
            <a:r>
              <a:rPr lang="en-US" dirty="0"/>
              <a:t>Big News</a:t>
            </a:r>
          </a:p>
          <a:p>
            <a:r>
              <a:rPr lang="en-US" dirty="0"/>
              <a:t>HB 5401-SBCTC Colleges to offer BS in Computer Science-</a:t>
            </a:r>
            <a:r>
              <a:rPr lang="en-US" dirty="0">
                <a:hlinkClick r:id="rId2"/>
              </a:rPr>
              <a:t>Bill Summary</a:t>
            </a:r>
            <a:endParaRPr lang="en-US" dirty="0"/>
          </a:p>
          <a:p>
            <a:pPr lvl="1"/>
            <a:r>
              <a:rPr lang="en-US" dirty="0"/>
              <a:t>The bill passed-On way to Governor's Office for signature </a:t>
            </a:r>
          </a:p>
          <a:p>
            <a:pPr lvl="1"/>
            <a:r>
              <a:rPr lang="en-US" dirty="0"/>
              <a:t>Colleges may submit application as early as December 1, 2021</a:t>
            </a:r>
          </a:p>
          <a:p>
            <a:pPr lvl="1"/>
            <a:r>
              <a:rPr lang="en-US" dirty="0"/>
              <a:t>SBCTC is planning stage: </a:t>
            </a:r>
          </a:p>
          <a:p>
            <a:pPr lvl="2"/>
            <a:r>
              <a:rPr lang="en-US" dirty="0"/>
              <a:t> Application process (i.e. individual or consortium of colleges, depending upon interest)</a:t>
            </a:r>
          </a:p>
          <a:p>
            <a:pPr lvl="2"/>
            <a:r>
              <a:rPr lang="en-US" dirty="0"/>
              <a:t>Center of Excellence involvement with coordination</a:t>
            </a:r>
          </a:p>
          <a:p>
            <a:pPr lvl="2"/>
            <a:r>
              <a:rPr lang="en-US" dirty="0"/>
              <a:t>Curriculum development (tapping into Bellevue College’s resources/knowledge)</a:t>
            </a:r>
          </a:p>
          <a:p>
            <a:pPr lvl="2"/>
            <a:r>
              <a:rPr lang="en-US" dirty="0"/>
              <a:t>Program delivery/platform-CANVAS</a:t>
            </a:r>
          </a:p>
          <a:p>
            <a:pPr lvl="2"/>
            <a:r>
              <a:rPr lang="en-US" dirty="0"/>
              <a:t>CTClink </a:t>
            </a:r>
          </a:p>
          <a:p>
            <a:pPr lvl="2"/>
            <a:r>
              <a:rPr lang="en-US" dirty="0"/>
              <a:t>Faculty</a:t>
            </a:r>
          </a:p>
          <a:p>
            <a:pPr lvl="2"/>
            <a:r>
              <a:rPr lang="en-US" dirty="0"/>
              <a:t>Etc. </a:t>
            </a:r>
          </a:p>
        </p:txBody>
      </p:sp>
    </p:spTree>
    <p:extLst>
      <p:ext uri="{BB962C8B-B14F-4D97-AF65-F5344CB8AC3E}">
        <p14:creationId xmlns:p14="http://schemas.microsoft.com/office/powerpoint/2010/main" val="333470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07E9D-A273-444D-B1CB-2F36B4D6768C}"/>
              </a:ext>
            </a:extLst>
          </p:cNvPr>
          <p:cNvSpPr>
            <a:spLocks noGrp="1"/>
          </p:cNvSpPr>
          <p:nvPr>
            <p:ph type="title"/>
          </p:nvPr>
        </p:nvSpPr>
        <p:spPr/>
        <p:txBody>
          <a:bodyPr/>
          <a:lstStyle/>
          <a:p>
            <a:r>
              <a:rPr lang="en-US" dirty="0"/>
              <a:t>Legislative Updates Continued </a:t>
            </a:r>
          </a:p>
        </p:txBody>
      </p:sp>
      <p:sp>
        <p:nvSpPr>
          <p:cNvPr id="3" name="Content Placeholder 2">
            <a:extLst>
              <a:ext uri="{FF2B5EF4-FFF2-40B4-BE49-F238E27FC236}">
                <a16:creationId xmlns:a16="http://schemas.microsoft.com/office/drawing/2014/main" id="{EACE6D91-603D-4B9D-8E54-55E0C183122E}"/>
              </a:ext>
            </a:extLst>
          </p:cNvPr>
          <p:cNvSpPr>
            <a:spLocks noGrp="1"/>
          </p:cNvSpPr>
          <p:nvPr>
            <p:ph idx="1"/>
          </p:nvPr>
        </p:nvSpPr>
        <p:spPr/>
        <p:txBody>
          <a:bodyPr>
            <a:normAutofit fontScale="92500" lnSpcReduction="10000"/>
          </a:bodyPr>
          <a:lstStyle/>
          <a:p>
            <a:r>
              <a:rPr lang="en-US" dirty="0"/>
              <a:t>The biennial operating budget proposals (2021-23) from both the Senate and the House look very good for our system. </a:t>
            </a:r>
          </a:p>
          <a:p>
            <a:r>
              <a:rPr lang="en-US" dirty="0"/>
              <a:t>There are currently no cuts to the system from the Senate or the House </a:t>
            </a:r>
          </a:p>
          <a:p>
            <a:r>
              <a:rPr lang="en-US" dirty="0"/>
              <a:t>There are some notable additions (Senate) and several major policy additions (House)</a:t>
            </a:r>
          </a:p>
          <a:p>
            <a:pPr marL="0" indent="0">
              <a:buNone/>
            </a:pPr>
            <a:r>
              <a:rPr lang="en-US" dirty="0"/>
              <a:t>Preliminary Examples: </a:t>
            </a:r>
          </a:p>
          <a:p>
            <a:r>
              <a:rPr lang="en-US" dirty="0"/>
              <a:t>Both Senate and House indicate $15.9 million additional funding for Guided Pathways</a:t>
            </a:r>
          </a:p>
          <a:p>
            <a:r>
              <a:rPr lang="en-US" dirty="0"/>
              <a:t>Mental Health Counseling Pilot established with $1.9 million (House); $1.5 million for Anti-racist curriculum reviews (House); DEI in higher education with $3.3 million (Senate)</a:t>
            </a:r>
          </a:p>
        </p:txBody>
      </p:sp>
    </p:spTree>
    <p:extLst>
      <p:ext uri="{BB962C8B-B14F-4D97-AF65-F5344CB8AC3E}">
        <p14:creationId xmlns:p14="http://schemas.microsoft.com/office/powerpoint/2010/main" val="5673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FE27-008E-4CFA-A0B5-436FD7C8ED8E}"/>
              </a:ext>
            </a:extLst>
          </p:cNvPr>
          <p:cNvSpPr>
            <a:spLocks noGrp="1"/>
          </p:cNvSpPr>
          <p:nvPr>
            <p:ph type="title"/>
          </p:nvPr>
        </p:nvSpPr>
        <p:spPr/>
        <p:txBody>
          <a:bodyPr/>
          <a:lstStyle/>
          <a:p>
            <a:r>
              <a:rPr lang="en-US" dirty="0"/>
              <a:t>Statewide Articulation Agreements	</a:t>
            </a:r>
          </a:p>
        </p:txBody>
      </p:sp>
      <p:sp>
        <p:nvSpPr>
          <p:cNvPr id="3" name="Content Placeholder 2">
            <a:extLst>
              <a:ext uri="{FF2B5EF4-FFF2-40B4-BE49-F238E27FC236}">
                <a16:creationId xmlns:a16="http://schemas.microsoft.com/office/drawing/2014/main" id="{E73B2812-4922-44E5-AA81-27BDFA83738B}"/>
              </a:ext>
            </a:extLst>
          </p:cNvPr>
          <p:cNvSpPr>
            <a:spLocks noGrp="1"/>
          </p:cNvSpPr>
          <p:nvPr>
            <p:ph idx="1"/>
          </p:nvPr>
        </p:nvSpPr>
        <p:spPr>
          <a:xfrm>
            <a:off x="838200" y="1825625"/>
            <a:ext cx="10515600" cy="4667250"/>
          </a:xfrm>
        </p:spPr>
        <p:txBody>
          <a:bodyPr>
            <a:normAutofit/>
          </a:bodyPr>
          <a:lstStyle/>
          <a:p>
            <a:r>
              <a:rPr lang="en-US" sz="1800" dirty="0"/>
              <a:t>Western Governor University (WGU)-Renewed in March 2021</a:t>
            </a:r>
          </a:p>
          <a:p>
            <a:pPr lvl="1"/>
            <a:r>
              <a:rPr lang="en-US" sz="1800" dirty="0">
                <a:hlinkClick r:id="rId2"/>
              </a:rPr>
              <a:t>WGU and SBCTC Agreement-Press Release</a:t>
            </a:r>
            <a:endParaRPr lang="en-US" sz="1800" dirty="0"/>
          </a:p>
          <a:p>
            <a:pPr lvl="1"/>
            <a:r>
              <a:rPr lang="en-US" sz="1800" dirty="0"/>
              <a:t>Articulation Agreement will be posted to the SBCTC site soon</a:t>
            </a:r>
          </a:p>
          <a:p>
            <a:r>
              <a:rPr lang="en-US" sz="1800" dirty="0"/>
              <a:t>Southern New Hampshire University </a:t>
            </a:r>
          </a:p>
          <a:p>
            <a:pPr lvl="1"/>
            <a:r>
              <a:rPr lang="en-US" sz="1800" dirty="0"/>
              <a:t>Recently requested to have articulation agreement with SBCTC</a:t>
            </a:r>
          </a:p>
          <a:p>
            <a:pPr lvl="1"/>
            <a:r>
              <a:rPr lang="en-US" sz="1800" dirty="0"/>
              <a:t>Instruction Council (IC) reviewed the request and voted against the state-agreement:</a:t>
            </a:r>
          </a:p>
          <a:p>
            <a:pPr lvl="2"/>
            <a:r>
              <a:rPr lang="en-US" sz="1800" dirty="0"/>
              <a:t>Not in best interest of SBCTC system to engage in this type of agreement, given all of the partnerships/agreements currenting taking place between sector colleges and state-wide four-year institutions with regard to transfer as it relates to DTA, in particular. </a:t>
            </a:r>
          </a:p>
          <a:p>
            <a:pPr lvl="2"/>
            <a:r>
              <a:rPr lang="en-US" sz="1800" dirty="0"/>
              <a:t>Still capacity for the 2-year sector to build transfer agreements with 4-year in-state institutions, and there are also many diverse BAS options for students to choose from throughout colleges in the SBCTC system. </a:t>
            </a:r>
          </a:p>
          <a:p>
            <a:pPr lvl="2"/>
            <a:r>
              <a:rPr lang="en-US" dirty="0"/>
              <a:t>SNHU may contact individual colleges to establish articulation agreements. This is permissible (i.e. Pierce College) and would operate as a local agreement</a:t>
            </a:r>
          </a:p>
          <a:p>
            <a:pPr lvl="2"/>
            <a:endParaRPr lang="en-US" dirty="0"/>
          </a:p>
          <a:p>
            <a:pPr lvl="2"/>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65727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141A5-3C7F-4E08-9E14-8AD7C12F013F}"/>
              </a:ext>
            </a:extLst>
          </p:cNvPr>
          <p:cNvSpPr>
            <a:spLocks noGrp="1"/>
          </p:cNvSpPr>
          <p:nvPr>
            <p:ph type="title"/>
          </p:nvPr>
        </p:nvSpPr>
        <p:spPr/>
        <p:txBody>
          <a:bodyPr/>
          <a:lstStyle/>
          <a:p>
            <a:r>
              <a:rPr lang="en-US" dirty="0"/>
              <a:t>Guided Pathways </a:t>
            </a:r>
          </a:p>
        </p:txBody>
      </p:sp>
      <p:sp>
        <p:nvSpPr>
          <p:cNvPr id="3" name="Content Placeholder 2">
            <a:extLst>
              <a:ext uri="{FF2B5EF4-FFF2-40B4-BE49-F238E27FC236}">
                <a16:creationId xmlns:a16="http://schemas.microsoft.com/office/drawing/2014/main" id="{4DB0DDCE-16F0-4272-9845-E33CDD4D9B4A}"/>
              </a:ext>
            </a:extLst>
          </p:cNvPr>
          <p:cNvSpPr>
            <a:spLocks noGrp="1"/>
          </p:cNvSpPr>
          <p:nvPr>
            <p:ph idx="1"/>
          </p:nvPr>
        </p:nvSpPr>
        <p:spPr/>
        <p:txBody>
          <a:bodyPr>
            <a:normAutofit lnSpcReduction="10000"/>
          </a:bodyPr>
          <a:lstStyle/>
          <a:p>
            <a:r>
              <a:rPr lang="en-US" dirty="0"/>
              <a:t>GP Work Plan (250+ questions)</a:t>
            </a:r>
          </a:p>
          <a:p>
            <a:pPr lvl="1"/>
            <a:r>
              <a:rPr lang="en-US" dirty="0"/>
              <a:t>Drafting space provided</a:t>
            </a:r>
          </a:p>
          <a:p>
            <a:pPr lvl="1"/>
            <a:r>
              <a:rPr lang="en-US" dirty="0"/>
              <a:t>Colleges choose 2 priorities from the Pathways Program Map section and 2 priorities from the Student Experiences section </a:t>
            </a:r>
          </a:p>
          <a:p>
            <a:pPr lvl="1"/>
            <a:r>
              <a:rPr lang="en-US" dirty="0"/>
              <a:t>Each priority area has a relates subset of questions, based on identified priorities</a:t>
            </a:r>
          </a:p>
          <a:p>
            <a:r>
              <a:rPr lang="en-US" dirty="0"/>
              <a:t>Work Plan Support</a:t>
            </a:r>
          </a:p>
          <a:p>
            <a:pPr lvl="1"/>
            <a:r>
              <a:rPr lang="en-US" dirty="0"/>
              <a:t>SBCTC hosted two webinars:  </a:t>
            </a:r>
          </a:p>
          <a:p>
            <a:pPr lvl="2"/>
            <a:r>
              <a:rPr lang="en-US" dirty="0"/>
              <a:t>March 24, 2021  </a:t>
            </a:r>
          </a:p>
          <a:p>
            <a:pPr lvl="2"/>
            <a:r>
              <a:rPr lang="en-US" dirty="0"/>
              <a:t>March 25, 2021</a:t>
            </a:r>
          </a:p>
          <a:p>
            <a:pPr lvl="2"/>
            <a:r>
              <a:rPr lang="en-US" b="1" i="1" dirty="0"/>
              <a:t>NEW -</a:t>
            </a:r>
            <a:r>
              <a:rPr lang="en-US" i="1" dirty="0"/>
              <a:t> Office hours – </a:t>
            </a:r>
            <a:r>
              <a:rPr lang="en-US" b="1" dirty="0"/>
              <a:t>Beginning March 29, 2021</a:t>
            </a:r>
            <a:r>
              <a:rPr lang="en-US" dirty="0"/>
              <a:t>, Every </a:t>
            </a:r>
            <a:r>
              <a:rPr lang="en-US" b="1" i="1" dirty="0"/>
              <a:t>Monday from 3:00 – 5:00</a:t>
            </a:r>
            <a:r>
              <a:rPr lang="en-US" dirty="0"/>
              <a:t>, I will be available for open office hours </a:t>
            </a:r>
            <a:r>
              <a:rPr lang="en-US" u="sng" dirty="0">
                <a:hlinkClick r:id="rId2"/>
              </a:rPr>
              <a:t>https://us02web.zoom.us/j/84557277304</a:t>
            </a:r>
            <a:r>
              <a:rPr lang="en-US" dirty="0"/>
              <a:t> </a:t>
            </a:r>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156204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76F0-5317-46C3-9B39-E0ABD792F976}"/>
              </a:ext>
            </a:extLst>
          </p:cNvPr>
          <p:cNvSpPr>
            <a:spLocks noGrp="1"/>
          </p:cNvSpPr>
          <p:nvPr>
            <p:ph type="title"/>
          </p:nvPr>
        </p:nvSpPr>
        <p:spPr/>
        <p:txBody>
          <a:bodyPr/>
          <a:lstStyle/>
          <a:p>
            <a:r>
              <a:rPr lang="en-US" dirty="0"/>
              <a:t>Reverse Transfer </a:t>
            </a:r>
          </a:p>
        </p:txBody>
      </p:sp>
      <p:sp>
        <p:nvSpPr>
          <p:cNvPr id="3" name="Content Placeholder 2">
            <a:extLst>
              <a:ext uri="{FF2B5EF4-FFF2-40B4-BE49-F238E27FC236}">
                <a16:creationId xmlns:a16="http://schemas.microsoft.com/office/drawing/2014/main" id="{D1718AFA-76DF-49A1-ABA2-C0778068DA1D}"/>
              </a:ext>
            </a:extLst>
          </p:cNvPr>
          <p:cNvSpPr>
            <a:spLocks noGrp="1"/>
          </p:cNvSpPr>
          <p:nvPr>
            <p:ph idx="1"/>
          </p:nvPr>
        </p:nvSpPr>
        <p:spPr/>
        <p:txBody>
          <a:bodyPr/>
          <a:lstStyle/>
          <a:p>
            <a:r>
              <a:rPr lang="en-US" dirty="0"/>
              <a:t>Report from Council of President</a:t>
            </a:r>
          </a:p>
          <a:p>
            <a:pPr lvl="1"/>
            <a:r>
              <a:rPr lang="en-US" dirty="0"/>
              <a:t>Reverse Transfer Summary: </a:t>
            </a:r>
            <a:r>
              <a:rPr lang="en-US" u="sng" dirty="0">
                <a:hlinkClick r:id="rId2"/>
              </a:rPr>
              <a:t>https://councilofpresidents.org/wp-content/uploads/2021/04/Reverse_Transfer_Summary_Report.pdf</a:t>
            </a:r>
            <a:endParaRPr lang="en-US" dirty="0"/>
          </a:p>
          <a:p>
            <a:pPr marL="0" indent="0">
              <a:buNone/>
            </a:pPr>
            <a:r>
              <a:rPr lang="en-US" dirty="0"/>
              <a:t>	</a:t>
            </a:r>
          </a:p>
        </p:txBody>
      </p:sp>
    </p:spTree>
    <p:extLst>
      <p:ext uri="{BB962C8B-B14F-4D97-AF65-F5344CB8AC3E}">
        <p14:creationId xmlns:p14="http://schemas.microsoft.com/office/powerpoint/2010/main" val="356525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66570-2A47-49F9-837A-3B5CE2CB7B9E}"/>
              </a:ext>
            </a:extLst>
          </p:cNvPr>
          <p:cNvSpPr>
            <a:spLocks noGrp="1"/>
          </p:cNvSpPr>
          <p:nvPr>
            <p:ph type="title"/>
          </p:nvPr>
        </p:nvSpPr>
        <p:spPr/>
        <p:txBody>
          <a:bodyPr/>
          <a:lstStyle/>
          <a:p>
            <a:r>
              <a:rPr lang="en-US" dirty="0"/>
              <a:t>St. Martin’s University-Teagle Grant </a:t>
            </a:r>
          </a:p>
        </p:txBody>
      </p:sp>
      <p:sp>
        <p:nvSpPr>
          <p:cNvPr id="3" name="Content Placeholder 2">
            <a:extLst>
              <a:ext uri="{FF2B5EF4-FFF2-40B4-BE49-F238E27FC236}">
                <a16:creationId xmlns:a16="http://schemas.microsoft.com/office/drawing/2014/main" id="{5FD9F2AE-542E-43A4-96AE-E6D91FFD233F}"/>
              </a:ext>
            </a:extLst>
          </p:cNvPr>
          <p:cNvSpPr>
            <a:spLocks noGrp="1"/>
          </p:cNvSpPr>
          <p:nvPr>
            <p:ph idx="1"/>
          </p:nvPr>
        </p:nvSpPr>
        <p:spPr/>
        <p:txBody>
          <a:bodyPr/>
          <a:lstStyle/>
          <a:p>
            <a:r>
              <a:rPr lang="en-US" dirty="0"/>
              <a:t>Grant for all Independent Colleges of Washington (ICW)</a:t>
            </a:r>
          </a:p>
          <a:p>
            <a:r>
              <a:rPr lang="en-US" dirty="0"/>
              <a:t>Grant is due late June/Early August</a:t>
            </a:r>
          </a:p>
          <a:p>
            <a:r>
              <a:rPr lang="en-US" dirty="0"/>
              <a:t>Premise is to get more graduates with earned DTA, but who have not transferred to a four-year institution, into humanities/liberal arts pathways at ICW institutions. </a:t>
            </a:r>
          </a:p>
          <a:p>
            <a:r>
              <a:rPr lang="en-US" dirty="0"/>
              <a:t>Currently in the survey development stage</a:t>
            </a:r>
          </a:p>
          <a:p>
            <a:pPr lvl="1"/>
            <a:r>
              <a:rPr lang="en-US" dirty="0"/>
              <a:t>Talked with IC-Asked permission to access graduates names and contact information, so that they can survey the graduates</a:t>
            </a:r>
          </a:p>
          <a:p>
            <a:pPr lvl="1"/>
            <a:r>
              <a:rPr lang="en-US" dirty="0"/>
              <a:t>Recognize that they must first obtain IRB</a:t>
            </a:r>
          </a:p>
          <a:p>
            <a:pPr lvl="1"/>
            <a:r>
              <a:rPr lang="en-US" dirty="0"/>
              <a:t>May hear about the on your campuses</a:t>
            </a:r>
          </a:p>
        </p:txBody>
      </p:sp>
    </p:spTree>
    <p:extLst>
      <p:ext uri="{BB962C8B-B14F-4D97-AF65-F5344CB8AC3E}">
        <p14:creationId xmlns:p14="http://schemas.microsoft.com/office/powerpoint/2010/main" val="245209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C553-4811-4F2F-9281-1ACA7EA855EA}"/>
              </a:ext>
            </a:extLst>
          </p:cNvPr>
          <p:cNvSpPr>
            <a:spLocks noGrp="1"/>
          </p:cNvSpPr>
          <p:nvPr>
            <p:ph type="title"/>
          </p:nvPr>
        </p:nvSpPr>
        <p:spPr/>
        <p:txBody>
          <a:bodyPr/>
          <a:lstStyle/>
          <a:p>
            <a:r>
              <a:rPr lang="en-US" dirty="0"/>
              <a:t>SBCTC Grant Opportunities </a:t>
            </a:r>
          </a:p>
        </p:txBody>
      </p:sp>
      <p:sp>
        <p:nvSpPr>
          <p:cNvPr id="3" name="Content Placeholder 2">
            <a:extLst>
              <a:ext uri="{FF2B5EF4-FFF2-40B4-BE49-F238E27FC236}">
                <a16:creationId xmlns:a16="http://schemas.microsoft.com/office/drawing/2014/main" id="{F9362647-3DFB-4500-8855-4B3D335620C9}"/>
              </a:ext>
            </a:extLst>
          </p:cNvPr>
          <p:cNvSpPr>
            <a:spLocks noGrp="1"/>
          </p:cNvSpPr>
          <p:nvPr>
            <p:ph idx="1"/>
          </p:nvPr>
        </p:nvSpPr>
        <p:spPr/>
        <p:txBody>
          <a:bodyPr/>
          <a:lstStyle/>
          <a:p>
            <a:r>
              <a:rPr lang="en-US" dirty="0"/>
              <a:t>Corrections Education Grant-FY22</a:t>
            </a:r>
          </a:p>
          <a:p>
            <a:pPr lvl="1"/>
            <a:r>
              <a:rPr lang="en-US" dirty="0"/>
              <a:t>Application Available: April 8, 2021</a:t>
            </a:r>
          </a:p>
          <a:p>
            <a:pPr lvl="1"/>
            <a:r>
              <a:rPr lang="en-US" dirty="0"/>
              <a:t>Applications Due: May 6, 2021</a:t>
            </a:r>
          </a:p>
          <a:p>
            <a:pPr lvl="1"/>
            <a:r>
              <a:rPr lang="en-US" dirty="0"/>
              <a:t>Contact: Pat Seibert-Love (pseibert-love@sbctc.edu), Policy Associate, Corrections Education</a:t>
            </a:r>
          </a:p>
          <a:p>
            <a:r>
              <a:rPr lang="en-US" dirty="0"/>
              <a:t>Hospital Employee Education and Training (HEET)-FY22</a:t>
            </a:r>
          </a:p>
          <a:p>
            <a:pPr lvl="1"/>
            <a:r>
              <a:rPr lang="en-US" dirty="0"/>
              <a:t>Application Due: April 8, 2021</a:t>
            </a:r>
          </a:p>
          <a:p>
            <a:pPr lvl="1"/>
            <a:r>
              <a:rPr lang="en-US" dirty="0"/>
              <a:t>Contact: Carolyn McKinnon (</a:t>
            </a:r>
            <a:r>
              <a:rPr lang="en-US" dirty="0">
                <a:hlinkClick r:id="rId2"/>
              </a:rPr>
              <a:t>cmkinnon@sbctc.edu</a:t>
            </a:r>
            <a:r>
              <a:rPr lang="en-US" dirty="0"/>
              <a:t>), Policy Associate, Workforce Education </a:t>
            </a:r>
          </a:p>
        </p:txBody>
      </p:sp>
    </p:spTree>
    <p:extLst>
      <p:ext uri="{BB962C8B-B14F-4D97-AF65-F5344CB8AC3E}">
        <p14:creationId xmlns:p14="http://schemas.microsoft.com/office/powerpoint/2010/main" val="3270025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973</Words>
  <Application>Microsoft Office PowerPoint</Application>
  <PresentationFormat>Widescreen</PresentationFormat>
  <Paragraphs>100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Franklin Gothic Book</vt:lpstr>
      <vt:lpstr>Office Theme</vt:lpstr>
      <vt:lpstr>Jamilyn Penn, Director, Transfer Education-SBCTC</vt:lpstr>
      <vt:lpstr>Happy Spring! </vt:lpstr>
      <vt:lpstr>Legislative Updates </vt:lpstr>
      <vt:lpstr>Legislative Updates Continued </vt:lpstr>
      <vt:lpstr>Statewide Articulation Agreements </vt:lpstr>
      <vt:lpstr>Guided Pathways </vt:lpstr>
      <vt:lpstr>Reverse Transfer </vt:lpstr>
      <vt:lpstr>St. Martin’s University-Teagle Grant </vt:lpstr>
      <vt:lpstr>SBCTC Grant Opportunities </vt:lpstr>
      <vt:lpstr>State-wide Nursing LPN-to-BSN Update </vt:lpstr>
      <vt:lpstr>Applied Bachelor Program Approval Process </vt:lpstr>
      <vt:lpstr>Able Bodied Adults Without Dependents (ABAWD) Update </vt:lpstr>
      <vt:lpstr>New SBCTC STAFF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Jamilyn Penn, Director, Transfer Education-SBCTC</dc:title>
  <dc:creator>Jamilyn Penn</dc:creator>
  <cp:lastModifiedBy>Hogan, Lenaya</cp:lastModifiedBy>
  <cp:revision>2</cp:revision>
  <dcterms:created xsi:type="dcterms:W3CDTF">2021-04-21T15:30:34Z</dcterms:created>
  <dcterms:modified xsi:type="dcterms:W3CDTF">2021-04-21T18:03:07Z</dcterms:modified>
</cp:coreProperties>
</file>