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3" r:id="rId3"/>
    <p:sldId id="271" r:id="rId4"/>
    <p:sldId id="272" r:id="rId5"/>
    <p:sldId id="278" r:id="rId6"/>
    <p:sldId id="276" r:id="rId7"/>
    <p:sldId id="277" r:id="rId8"/>
    <p:sldId id="270" r:id="rId9"/>
    <p:sldId id="267" r:id="rId10"/>
    <p:sldId id="268" r:id="rId11"/>
    <p:sldId id="261" r:id="rId12"/>
    <p:sldId id="264" r:id="rId13"/>
    <p:sldId id="265" r:id="rId14"/>
    <p:sldId id="263" r:id="rId15"/>
    <p:sldId id="269"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8" y="0"/>
            <a:ext cx="9105969"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63594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1/27/2021</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857266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1/27/2021</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692720" y="294199"/>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692721" y="1174172"/>
            <a:ext cx="11115967"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9214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500"/>
            <a:ext cx="5046616"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9" name="Group 8"/>
          <p:cNvGrpSpPr/>
          <p:nvPr userDrawn="1"/>
        </p:nvGrpSpPr>
        <p:grpSpPr>
          <a:xfrm>
            <a:off x="1298555" y="6435073"/>
            <a:ext cx="640541"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3610604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1/27/2021</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8396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1/27/2021</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88913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1/27/2021</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89421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4"/>
            <a:ext cx="5423608"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1/27/2021</a:t>
            </a:fld>
            <a:endParaRPr lang="en-US" dirty="0"/>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90066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1/27/2021</a:t>
            </a:fld>
            <a:endParaRPr lang="en-US" dirty="0"/>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112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1/27/2021</a:t>
            </a:fld>
            <a:endParaRPr lang="en-US" dirty="0"/>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85224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1/27/2021</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848702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1/27/2021</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561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873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mailto:jpenn@sbctc.ed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0248-692F-4008-A960-37B9B28F4BCD}"/>
              </a:ext>
            </a:extLst>
          </p:cNvPr>
          <p:cNvSpPr>
            <a:spLocks noGrp="1"/>
          </p:cNvSpPr>
          <p:nvPr>
            <p:ph type="title"/>
          </p:nvPr>
        </p:nvSpPr>
        <p:spPr>
          <a:xfrm>
            <a:off x="493184" y="2693254"/>
            <a:ext cx="11115967" cy="999259"/>
          </a:xfrm>
        </p:spPr>
        <p:txBody>
          <a:bodyPr/>
          <a:lstStyle/>
          <a:p>
            <a:r>
              <a:rPr lang="en-US" dirty="0"/>
              <a:t>2019 BLC Winter MEETING</a:t>
            </a:r>
            <a:br>
              <a:rPr lang="en-US" dirty="0"/>
            </a:br>
            <a:r>
              <a:rPr lang="en-US" dirty="0"/>
              <a:t>SBCTC REPORT</a:t>
            </a:r>
            <a:br>
              <a:rPr lang="en-US" dirty="0"/>
            </a:br>
            <a:endParaRPr lang="en-US" dirty="0"/>
          </a:p>
        </p:txBody>
      </p:sp>
      <p:sp>
        <p:nvSpPr>
          <p:cNvPr id="3" name="Subtitle 2">
            <a:extLst>
              <a:ext uri="{FF2B5EF4-FFF2-40B4-BE49-F238E27FC236}">
                <a16:creationId xmlns:a16="http://schemas.microsoft.com/office/drawing/2014/main" id="{E84A7DB4-E626-4383-84A5-73C4B95F398C}"/>
              </a:ext>
            </a:extLst>
          </p:cNvPr>
          <p:cNvSpPr>
            <a:spLocks noGrp="1"/>
          </p:cNvSpPr>
          <p:nvPr>
            <p:ph type="subTitle" idx="1"/>
          </p:nvPr>
        </p:nvSpPr>
        <p:spPr>
          <a:xfrm>
            <a:off x="503381" y="4391450"/>
            <a:ext cx="11185237" cy="679016"/>
          </a:xfrm>
        </p:spPr>
        <p:txBody>
          <a:bodyPr/>
          <a:lstStyle/>
          <a:p>
            <a:r>
              <a:rPr lang="en-US" dirty="0"/>
              <a:t>Jamilyn Penn</a:t>
            </a:r>
            <a:br>
              <a:rPr lang="en-US" dirty="0"/>
            </a:br>
            <a:r>
              <a:rPr lang="en-US" dirty="0"/>
              <a:t>Director of Transfer Education - SBCTC</a:t>
            </a:r>
          </a:p>
        </p:txBody>
      </p:sp>
      <p:sp>
        <p:nvSpPr>
          <p:cNvPr id="4" name="Text Placeholder 3">
            <a:extLst>
              <a:ext uri="{FF2B5EF4-FFF2-40B4-BE49-F238E27FC236}">
                <a16:creationId xmlns:a16="http://schemas.microsoft.com/office/drawing/2014/main" id="{99708AE8-5873-462A-AC9E-874A34303914}"/>
              </a:ext>
            </a:extLst>
          </p:cNvPr>
          <p:cNvSpPr>
            <a:spLocks noGrp="1"/>
          </p:cNvSpPr>
          <p:nvPr>
            <p:ph type="body" sz="quarter" idx="10"/>
          </p:nvPr>
        </p:nvSpPr>
        <p:spPr/>
        <p:txBody>
          <a:bodyPr/>
          <a:lstStyle/>
          <a:p>
            <a:r>
              <a:rPr lang="en-US" dirty="0"/>
              <a:t>January 25-26, 2021</a:t>
            </a:r>
          </a:p>
          <a:p>
            <a:r>
              <a:rPr lang="en-US" dirty="0"/>
              <a:t>Zoom-Virtual Meeting </a:t>
            </a:r>
          </a:p>
          <a:p>
            <a:endParaRPr lang="en-US" dirty="0"/>
          </a:p>
        </p:txBody>
      </p:sp>
    </p:spTree>
    <p:extLst>
      <p:ext uri="{BB962C8B-B14F-4D97-AF65-F5344CB8AC3E}">
        <p14:creationId xmlns:p14="http://schemas.microsoft.com/office/powerpoint/2010/main" val="389567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4A8DD-4D9A-4534-8E8A-657641E74BA9}"/>
              </a:ext>
            </a:extLst>
          </p:cNvPr>
          <p:cNvSpPr>
            <a:spLocks noGrp="1"/>
          </p:cNvSpPr>
          <p:nvPr>
            <p:ph type="title"/>
          </p:nvPr>
        </p:nvSpPr>
        <p:spPr/>
        <p:txBody>
          <a:bodyPr/>
          <a:lstStyle/>
          <a:p>
            <a:r>
              <a:rPr lang="en-US" sz="4000" dirty="0"/>
              <a:t>LPN-to-BSN Update </a:t>
            </a:r>
          </a:p>
        </p:txBody>
      </p:sp>
      <p:sp>
        <p:nvSpPr>
          <p:cNvPr id="3" name="Content Placeholder 2">
            <a:extLst>
              <a:ext uri="{FF2B5EF4-FFF2-40B4-BE49-F238E27FC236}">
                <a16:creationId xmlns:a16="http://schemas.microsoft.com/office/drawing/2014/main" id="{DF4AC3C4-0C0B-4ED9-804E-E3E9C7D5C046}"/>
              </a:ext>
            </a:extLst>
          </p:cNvPr>
          <p:cNvSpPr>
            <a:spLocks noGrp="1"/>
          </p:cNvSpPr>
          <p:nvPr>
            <p:ph idx="1"/>
          </p:nvPr>
        </p:nvSpPr>
        <p:spPr/>
        <p:txBody>
          <a:bodyPr/>
          <a:lstStyle/>
          <a:p>
            <a:r>
              <a:rPr lang="en-US" sz="2600" dirty="0"/>
              <a:t>Moving towards development of a LPN-BSN DTA</a:t>
            </a:r>
          </a:p>
          <a:p>
            <a:r>
              <a:rPr lang="en-US" sz="2600" dirty="0"/>
              <a:t>Would like a program model with 180 credits or less</a:t>
            </a:r>
          </a:p>
          <a:p>
            <a:r>
              <a:rPr lang="en-US" sz="2600" dirty="0"/>
              <a:t>Nursing educators are considering essential coursework and credits in both lower and upper division courses </a:t>
            </a:r>
          </a:p>
          <a:p>
            <a:r>
              <a:rPr lang="en-US" sz="2600" dirty="0"/>
              <a:t>Recent meeting with LPN program directors to see what the credit limit could be (ex. Bellingham has an PN program with 38 credits), so that graduates are deemed educated (or safe) enough to work in industry</a:t>
            </a:r>
          </a:p>
          <a:p>
            <a:r>
              <a:rPr lang="en-US" sz="2600" dirty="0"/>
              <a:t>Follow up meeting with faculty coming soon</a:t>
            </a:r>
          </a:p>
        </p:txBody>
      </p:sp>
      <p:sp>
        <p:nvSpPr>
          <p:cNvPr id="4" name="Slide Number Placeholder 3">
            <a:extLst>
              <a:ext uri="{FF2B5EF4-FFF2-40B4-BE49-F238E27FC236}">
                <a16:creationId xmlns:a16="http://schemas.microsoft.com/office/drawing/2014/main" id="{D63EBA1B-81A3-4910-B790-1C8BB5D1394B}"/>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120539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FC25-B442-47A7-A7CC-434DF2D1D8EA}"/>
              </a:ext>
            </a:extLst>
          </p:cNvPr>
          <p:cNvSpPr>
            <a:spLocks noGrp="1"/>
          </p:cNvSpPr>
          <p:nvPr>
            <p:ph type="title"/>
          </p:nvPr>
        </p:nvSpPr>
        <p:spPr/>
        <p:txBody>
          <a:bodyPr/>
          <a:lstStyle/>
          <a:p>
            <a:r>
              <a:rPr lang="en-US" sz="4000" dirty="0"/>
              <a:t>Undergraduate Research </a:t>
            </a:r>
          </a:p>
        </p:txBody>
      </p:sp>
      <p:sp>
        <p:nvSpPr>
          <p:cNvPr id="3" name="Content Placeholder 2">
            <a:extLst>
              <a:ext uri="{FF2B5EF4-FFF2-40B4-BE49-F238E27FC236}">
                <a16:creationId xmlns:a16="http://schemas.microsoft.com/office/drawing/2014/main" id="{0B6B74B7-3729-400A-A827-D48D78A34677}"/>
              </a:ext>
            </a:extLst>
          </p:cNvPr>
          <p:cNvSpPr>
            <a:spLocks noGrp="1"/>
          </p:cNvSpPr>
          <p:nvPr>
            <p:ph idx="1"/>
          </p:nvPr>
        </p:nvSpPr>
        <p:spPr/>
        <p:txBody>
          <a:bodyPr/>
          <a:lstStyle/>
          <a:p>
            <a:r>
              <a:rPr lang="en-US" sz="2600" dirty="0"/>
              <a:t>Consortium for Undergraduate Research &amp; Equity (CURE): Advancing Systemic Change at Washington Community Colleges to Provide Equitable and Sustainable Institutionalization of Undergraduate Research</a:t>
            </a:r>
          </a:p>
          <a:p>
            <a:r>
              <a:rPr lang="en-US" sz="2600" dirty="0"/>
              <a:t>NSF Grant-Due February 2, 2011</a:t>
            </a:r>
          </a:p>
          <a:p>
            <a:r>
              <a:rPr lang="en-US" sz="2600" dirty="0"/>
              <a:t>Lead College, Bellevue College with Dr. Gita Bangera as the Principal Investigator</a:t>
            </a:r>
          </a:p>
          <a:p>
            <a:r>
              <a:rPr lang="en-US" sz="2600" dirty="0"/>
              <a:t>All hands on deck-Colleges, administrators, faculty, students, SBCTC</a:t>
            </a:r>
          </a:p>
        </p:txBody>
      </p:sp>
      <p:sp>
        <p:nvSpPr>
          <p:cNvPr id="4" name="Slide Number Placeholder 3">
            <a:extLst>
              <a:ext uri="{FF2B5EF4-FFF2-40B4-BE49-F238E27FC236}">
                <a16:creationId xmlns:a16="http://schemas.microsoft.com/office/drawing/2014/main" id="{51F18E6E-1536-45B2-8724-76E12FCE3DBE}"/>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23052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0447-D23F-43CD-A249-D8304A2F63EA}"/>
              </a:ext>
            </a:extLst>
          </p:cNvPr>
          <p:cNvSpPr>
            <a:spLocks noGrp="1"/>
          </p:cNvSpPr>
          <p:nvPr>
            <p:ph type="title"/>
          </p:nvPr>
        </p:nvSpPr>
        <p:spPr/>
        <p:txBody>
          <a:bodyPr/>
          <a:lstStyle/>
          <a:p>
            <a:r>
              <a:rPr lang="en-US" sz="4000" dirty="0"/>
              <a:t>Amazon Bill</a:t>
            </a:r>
          </a:p>
        </p:txBody>
      </p:sp>
      <p:sp>
        <p:nvSpPr>
          <p:cNvPr id="3" name="Content Placeholder 2">
            <a:extLst>
              <a:ext uri="{FF2B5EF4-FFF2-40B4-BE49-F238E27FC236}">
                <a16:creationId xmlns:a16="http://schemas.microsoft.com/office/drawing/2014/main" id="{08F348F5-3BB1-4793-A627-4234AB0CDB65}"/>
              </a:ext>
            </a:extLst>
          </p:cNvPr>
          <p:cNvSpPr>
            <a:spLocks noGrp="1"/>
          </p:cNvSpPr>
          <p:nvPr>
            <p:ph idx="1"/>
          </p:nvPr>
        </p:nvSpPr>
        <p:spPr/>
        <p:txBody>
          <a:bodyPr/>
          <a:lstStyle/>
          <a:p>
            <a:r>
              <a:rPr lang="en-US" sz="2600" dirty="0"/>
              <a:t>Bill request authorizing community and technical colleges to offer Bachelor degrees in Computer Science</a:t>
            </a:r>
          </a:p>
          <a:p>
            <a:r>
              <a:rPr lang="en-US" sz="2600" dirty="0"/>
              <a:t>If passed, the approval process will be the same as the current BAS Proposal process, with authority to implement granted by SBCTC Board </a:t>
            </a:r>
          </a:p>
          <a:p>
            <a:r>
              <a:rPr lang="en-US" sz="2600" dirty="0"/>
              <a:t>Council of Presidents (COP), four year public higher education partners, will not weigh in on this request. However, we may expect pushback from several four-year institutions. </a:t>
            </a:r>
          </a:p>
        </p:txBody>
      </p:sp>
      <p:sp>
        <p:nvSpPr>
          <p:cNvPr id="4" name="Slide Number Placeholder 3">
            <a:extLst>
              <a:ext uri="{FF2B5EF4-FFF2-40B4-BE49-F238E27FC236}">
                <a16:creationId xmlns:a16="http://schemas.microsoft.com/office/drawing/2014/main" id="{242BA0F0-FEAB-41B8-9C86-56BF3F574A4D}"/>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3491803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AC31-3A58-45B8-B56F-E8F8528626E8}"/>
              </a:ext>
            </a:extLst>
          </p:cNvPr>
          <p:cNvSpPr>
            <a:spLocks noGrp="1"/>
          </p:cNvSpPr>
          <p:nvPr>
            <p:ph type="title"/>
          </p:nvPr>
        </p:nvSpPr>
        <p:spPr/>
        <p:txBody>
          <a:bodyPr/>
          <a:lstStyle/>
          <a:p>
            <a:r>
              <a:rPr lang="en-US" sz="4000" dirty="0"/>
              <a:t>Legislative Session </a:t>
            </a:r>
          </a:p>
        </p:txBody>
      </p:sp>
      <p:sp>
        <p:nvSpPr>
          <p:cNvPr id="3" name="Content Placeholder 2">
            <a:extLst>
              <a:ext uri="{FF2B5EF4-FFF2-40B4-BE49-F238E27FC236}">
                <a16:creationId xmlns:a16="http://schemas.microsoft.com/office/drawing/2014/main" id="{2356D4D1-CE9E-493D-B299-7280DB200B61}"/>
              </a:ext>
            </a:extLst>
          </p:cNvPr>
          <p:cNvSpPr>
            <a:spLocks noGrp="1"/>
          </p:cNvSpPr>
          <p:nvPr>
            <p:ph idx="1"/>
          </p:nvPr>
        </p:nvSpPr>
        <p:spPr/>
        <p:txBody>
          <a:bodyPr/>
          <a:lstStyle/>
          <a:p>
            <a:r>
              <a:rPr lang="en-US" sz="2600" dirty="0"/>
              <a:t>In 2021, the Washington State Legislature is scheduled to convene on January 11 and adjourn on April 25. </a:t>
            </a:r>
          </a:p>
          <a:p>
            <a:r>
              <a:rPr lang="en-US" sz="2600" dirty="0"/>
              <a:t>The session is 105 days (odd years); 60 days (even years)</a:t>
            </a:r>
          </a:p>
          <a:p>
            <a:r>
              <a:rPr lang="en-US" sz="2600" dirty="0"/>
              <a:t>SBCTC is focused on protecting interests related to HB 2158-Guided Pathways; Access, and Equity</a:t>
            </a:r>
          </a:p>
          <a:p>
            <a:r>
              <a:rPr lang="en-US" sz="2600" dirty="0"/>
              <a:t>Bill Status Report: January 21, 2021 shared for BLC minutes, but remember things change from one-minute to the next</a:t>
            </a:r>
          </a:p>
        </p:txBody>
      </p:sp>
      <p:sp>
        <p:nvSpPr>
          <p:cNvPr id="4" name="Slide Number Placeholder 3">
            <a:extLst>
              <a:ext uri="{FF2B5EF4-FFF2-40B4-BE49-F238E27FC236}">
                <a16:creationId xmlns:a16="http://schemas.microsoft.com/office/drawing/2014/main" id="{A2AF0F53-73DC-41A6-914C-F6C06375DB7A}"/>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86661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C7C6A-B7C8-482C-A53C-64645AE9CF20}"/>
              </a:ext>
            </a:extLst>
          </p:cNvPr>
          <p:cNvSpPr>
            <a:spLocks noGrp="1"/>
          </p:cNvSpPr>
          <p:nvPr>
            <p:ph type="title"/>
          </p:nvPr>
        </p:nvSpPr>
        <p:spPr/>
        <p:txBody>
          <a:bodyPr/>
          <a:lstStyle/>
          <a:p>
            <a:r>
              <a:rPr lang="en-US" sz="4000" dirty="0"/>
              <a:t>Equity</a:t>
            </a:r>
          </a:p>
        </p:txBody>
      </p:sp>
      <p:sp>
        <p:nvSpPr>
          <p:cNvPr id="3" name="Content Placeholder 2">
            <a:extLst>
              <a:ext uri="{FF2B5EF4-FFF2-40B4-BE49-F238E27FC236}">
                <a16:creationId xmlns:a16="http://schemas.microsoft.com/office/drawing/2014/main" id="{BCEBDD29-8B95-4C35-8F44-58E1622E8EBF}"/>
              </a:ext>
            </a:extLst>
          </p:cNvPr>
          <p:cNvSpPr>
            <a:spLocks noGrp="1"/>
          </p:cNvSpPr>
          <p:nvPr>
            <p:ph idx="1"/>
          </p:nvPr>
        </p:nvSpPr>
        <p:spPr/>
        <p:txBody>
          <a:bodyPr/>
          <a:lstStyle/>
          <a:p>
            <a:r>
              <a:rPr lang="en-US" sz="2600" dirty="0"/>
              <a:t>DEI work at SBCTC</a:t>
            </a:r>
          </a:p>
          <a:p>
            <a:pPr lvl="1"/>
            <a:r>
              <a:rPr lang="en-US" sz="2200" dirty="0"/>
              <a:t>Affinity Groups</a:t>
            </a:r>
          </a:p>
          <a:p>
            <a:pPr lvl="1"/>
            <a:r>
              <a:rPr lang="en-US" sz="2200" dirty="0"/>
              <a:t>Several book studies </a:t>
            </a:r>
          </a:p>
          <a:p>
            <a:pPr lvl="1"/>
            <a:r>
              <a:rPr lang="en-US" sz="2200" dirty="0"/>
              <a:t>Conversations related to hiring practices </a:t>
            </a:r>
          </a:p>
          <a:p>
            <a:r>
              <a:rPr lang="en-US" sz="2600" dirty="0"/>
              <a:t>Legislative update: </a:t>
            </a:r>
          </a:p>
          <a:p>
            <a:pPr lvl="1"/>
            <a:r>
              <a:rPr lang="en-US" sz="2600" dirty="0"/>
              <a:t>HB 5227 Diversity, etc. in high education (Sponsor: Senator Randall)</a:t>
            </a:r>
          </a:p>
          <a:p>
            <a:pPr lvl="1"/>
            <a:r>
              <a:rPr lang="en-US" sz="2600" dirty="0"/>
              <a:t>HB 1016: Juneteenth (Senator Morgan)</a:t>
            </a:r>
          </a:p>
          <a:p>
            <a:pPr marL="457200" lvl="1" indent="0">
              <a:buNone/>
            </a:pPr>
            <a:endParaRPr lang="en-US" dirty="0"/>
          </a:p>
        </p:txBody>
      </p:sp>
      <p:sp>
        <p:nvSpPr>
          <p:cNvPr id="4" name="Slide Number Placeholder 3">
            <a:extLst>
              <a:ext uri="{FF2B5EF4-FFF2-40B4-BE49-F238E27FC236}">
                <a16:creationId xmlns:a16="http://schemas.microsoft.com/office/drawing/2014/main" id="{703F1D34-F44F-4E58-A5B8-496A44B266BA}"/>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2896308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2803-D075-4527-9F23-8425D91F2E0F}"/>
              </a:ext>
            </a:extLst>
          </p:cNvPr>
          <p:cNvSpPr>
            <a:spLocks noGrp="1"/>
          </p:cNvSpPr>
          <p:nvPr>
            <p:ph type="title"/>
          </p:nvPr>
        </p:nvSpPr>
        <p:spPr/>
        <p:txBody>
          <a:bodyPr/>
          <a:lstStyle/>
          <a:p>
            <a:r>
              <a:rPr lang="en-US" sz="4000" dirty="0"/>
              <a:t>2021 Legislative interns</a:t>
            </a:r>
          </a:p>
        </p:txBody>
      </p:sp>
      <p:sp>
        <p:nvSpPr>
          <p:cNvPr id="3" name="Content Placeholder 2">
            <a:extLst>
              <a:ext uri="{FF2B5EF4-FFF2-40B4-BE49-F238E27FC236}">
                <a16:creationId xmlns:a16="http://schemas.microsoft.com/office/drawing/2014/main" id="{1ACEB0C1-5334-4731-8928-9683C1C02C8C}"/>
              </a:ext>
            </a:extLst>
          </p:cNvPr>
          <p:cNvSpPr>
            <a:spLocks noGrp="1"/>
          </p:cNvSpPr>
          <p:nvPr>
            <p:ph sz="half" idx="1"/>
          </p:nvPr>
        </p:nvSpPr>
        <p:spPr/>
        <p:txBody>
          <a:bodyPr/>
          <a:lstStyle/>
          <a:p>
            <a:pPr marL="0" indent="0">
              <a:buNone/>
            </a:pPr>
            <a:r>
              <a:rPr lang="en-US" dirty="0"/>
              <a:t>SBCTC is excited to welcome two Legislative Session Interns during the 2021 Legislative Session. They will be working virtually with the SBCTC Legislative Director and other staff in support of our system’s legislative priorities and goals:</a:t>
            </a:r>
          </a:p>
        </p:txBody>
      </p:sp>
      <p:sp>
        <p:nvSpPr>
          <p:cNvPr id="4" name="Content Placeholder 3">
            <a:extLst>
              <a:ext uri="{FF2B5EF4-FFF2-40B4-BE49-F238E27FC236}">
                <a16:creationId xmlns:a16="http://schemas.microsoft.com/office/drawing/2014/main" id="{FBB2FC65-1308-453E-BEBE-58889C7BE63E}"/>
              </a:ext>
            </a:extLst>
          </p:cNvPr>
          <p:cNvSpPr>
            <a:spLocks noGrp="1"/>
          </p:cNvSpPr>
          <p:nvPr>
            <p:ph sz="half" idx="2"/>
          </p:nvPr>
        </p:nvSpPr>
        <p:spPr/>
        <p:txBody>
          <a:bodyPr/>
          <a:lstStyle/>
          <a:p>
            <a:r>
              <a:rPr lang="en-US" dirty="0"/>
              <a:t>Da’Mea Birdsong</a:t>
            </a:r>
            <a:br>
              <a:rPr lang="en-US" dirty="0"/>
            </a:br>
            <a:r>
              <a:rPr lang="en-US" dirty="0"/>
              <a:t>Junior at Whatcom Community College, majoring in Political Science (DTA)</a:t>
            </a:r>
          </a:p>
          <a:p>
            <a:r>
              <a:rPr lang="en-US" dirty="0"/>
              <a:t>Sydney Sharp</a:t>
            </a:r>
            <a:br>
              <a:rPr lang="en-US" dirty="0"/>
            </a:br>
            <a:r>
              <a:rPr lang="en-US" dirty="0"/>
              <a:t>Skagit Valley College. Pursuing a dual major in Physics and Bioengineering </a:t>
            </a:r>
          </a:p>
        </p:txBody>
      </p:sp>
      <p:sp>
        <p:nvSpPr>
          <p:cNvPr id="5" name="Slide Number Placeholder 4">
            <a:extLst>
              <a:ext uri="{FF2B5EF4-FFF2-40B4-BE49-F238E27FC236}">
                <a16:creationId xmlns:a16="http://schemas.microsoft.com/office/drawing/2014/main" id="{4C107E50-1001-48F2-AFDD-29DD147743CF}"/>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105102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E32E-3E5D-4779-A78B-485623A3ED0B}"/>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2A652225-48F0-4B1E-998F-9D14809DE7FE}"/>
              </a:ext>
            </a:extLst>
          </p:cNvPr>
          <p:cNvSpPr>
            <a:spLocks noGrp="1"/>
          </p:cNvSpPr>
          <p:nvPr>
            <p:ph type="body" sz="quarter" idx="10"/>
          </p:nvPr>
        </p:nvSpPr>
        <p:spPr/>
        <p:txBody>
          <a:bodyPr/>
          <a:lstStyle/>
          <a:p>
            <a:pPr marL="0" indent="0">
              <a:buNone/>
            </a:pPr>
            <a:r>
              <a:rPr lang="en-US" dirty="0"/>
              <a:t>Please contact:</a:t>
            </a:r>
            <a:br>
              <a:rPr lang="en-US" dirty="0"/>
            </a:br>
            <a:br>
              <a:rPr lang="en-US" dirty="0"/>
            </a:br>
            <a:r>
              <a:rPr lang="en-US" dirty="0"/>
              <a:t>Jamilyn Penn</a:t>
            </a:r>
            <a:br>
              <a:rPr lang="en-US" dirty="0"/>
            </a:br>
            <a:r>
              <a:rPr lang="en-US" dirty="0"/>
              <a:t>Director of Transfer Education</a:t>
            </a:r>
            <a:br>
              <a:rPr lang="en-US" dirty="0"/>
            </a:br>
            <a:r>
              <a:rPr lang="en-US" dirty="0">
                <a:hlinkClick r:id="rId2"/>
              </a:rPr>
              <a:t>jpenn@sbctc.edu</a:t>
            </a:r>
            <a:br>
              <a:rPr lang="en-US" dirty="0"/>
            </a:br>
            <a:r>
              <a:rPr lang="en-US" dirty="0"/>
              <a:t>253-302-9395</a:t>
            </a:r>
            <a:br>
              <a:rPr lang="en-US" dirty="0"/>
            </a:br>
            <a:br>
              <a:rPr lang="en-US" dirty="0"/>
            </a:br>
            <a:r>
              <a:rPr lang="en-US" dirty="0"/>
              <a:t>Thank you!</a:t>
            </a:r>
          </a:p>
        </p:txBody>
      </p:sp>
    </p:spTree>
    <p:extLst>
      <p:ext uri="{BB962C8B-B14F-4D97-AF65-F5344CB8AC3E}">
        <p14:creationId xmlns:p14="http://schemas.microsoft.com/office/powerpoint/2010/main" val="371773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9666-EB55-45DD-A1EE-3F3F1901043C}"/>
              </a:ext>
            </a:extLst>
          </p:cNvPr>
          <p:cNvSpPr>
            <a:spLocks noGrp="1"/>
          </p:cNvSpPr>
          <p:nvPr>
            <p:ph type="title"/>
          </p:nvPr>
        </p:nvSpPr>
        <p:spPr/>
        <p:txBody>
          <a:bodyPr/>
          <a:lstStyle/>
          <a:p>
            <a:r>
              <a:rPr lang="en-US" sz="4000" dirty="0"/>
              <a:t>COVID Update </a:t>
            </a:r>
          </a:p>
        </p:txBody>
      </p:sp>
      <p:sp>
        <p:nvSpPr>
          <p:cNvPr id="3" name="Content Placeholder 2">
            <a:extLst>
              <a:ext uri="{FF2B5EF4-FFF2-40B4-BE49-F238E27FC236}">
                <a16:creationId xmlns:a16="http://schemas.microsoft.com/office/drawing/2014/main" id="{7AEF5B03-4497-4B1C-A939-B53C4C111084}"/>
              </a:ext>
            </a:extLst>
          </p:cNvPr>
          <p:cNvSpPr>
            <a:spLocks noGrp="1"/>
          </p:cNvSpPr>
          <p:nvPr>
            <p:ph idx="1"/>
          </p:nvPr>
        </p:nvSpPr>
        <p:spPr/>
        <p:txBody>
          <a:bodyPr/>
          <a:lstStyle/>
          <a:p>
            <a:r>
              <a:rPr lang="en-US" sz="2600" dirty="0"/>
              <a:t>Governor Inslee sets goal of 45,000 COVID-19 vaccinations a day in Washington State</a:t>
            </a:r>
          </a:p>
          <a:p>
            <a:r>
              <a:rPr lang="en-US" sz="2600" dirty="0"/>
              <a:t>The process includes Phases 1B1-1B4 (or Phases 1-4)</a:t>
            </a:r>
          </a:p>
          <a:p>
            <a:r>
              <a:rPr lang="en-US" sz="2600" dirty="0"/>
              <a:t>Currently K-12 teachers and school staff will be eligible to receive the vaccination during Phase 1B2 (Tier 2)</a:t>
            </a:r>
          </a:p>
          <a:p>
            <a:r>
              <a:rPr lang="en-US" sz="2600" dirty="0"/>
              <a:t>Currently no changes as when higher education faculty and college staff will be eligible. Jan Yoshiwara, Executive Director at SBCTC has this issue on her radar</a:t>
            </a:r>
          </a:p>
        </p:txBody>
      </p:sp>
      <p:sp>
        <p:nvSpPr>
          <p:cNvPr id="4" name="Slide Number Placeholder 3">
            <a:extLst>
              <a:ext uri="{FF2B5EF4-FFF2-40B4-BE49-F238E27FC236}">
                <a16:creationId xmlns:a16="http://schemas.microsoft.com/office/drawing/2014/main" id="{1CCC594E-BA3C-4C56-9A1C-6469BE5D74F5}"/>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82202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DD6B-90C1-476A-9F16-8F12349035A9}"/>
              </a:ext>
            </a:extLst>
          </p:cNvPr>
          <p:cNvSpPr>
            <a:spLocks noGrp="1"/>
          </p:cNvSpPr>
          <p:nvPr>
            <p:ph type="title"/>
          </p:nvPr>
        </p:nvSpPr>
        <p:spPr/>
        <p:txBody>
          <a:bodyPr/>
          <a:lstStyle/>
          <a:p>
            <a:r>
              <a:rPr lang="en-US" sz="4000" dirty="0"/>
              <a:t>Bas Proposal Process</a:t>
            </a:r>
          </a:p>
        </p:txBody>
      </p:sp>
      <p:sp>
        <p:nvSpPr>
          <p:cNvPr id="3" name="Content Placeholder 2">
            <a:extLst>
              <a:ext uri="{FF2B5EF4-FFF2-40B4-BE49-F238E27FC236}">
                <a16:creationId xmlns:a16="http://schemas.microsoft.com/office/drawing/2014/main" id="{F119B19B-1899-4323-9B63-856AF85CAB8A}"/>
              </a:ext>
            </a:extLst>
          </p:cNvPr>
          <p:cNvSpPr>
            <a:spLocks noGrp="1"/>
          </p:cNvSpPr>
          <p:nvPr>
            <p:ph sz="half" idx="1"/>
          </p:nvPr>
        </p:nvSpPr>
        <p:spPr/>
        <p:txBody>
          <a:bodyPr/>
          <a:lstStyle/>
          <a:p>
            <a:pPr marL="0" indent="0">
              <a:buNone/>
            </a:pPr>
            <a:r>
              <a:rPr lang="en-US" sz="1800" dirty="0"/>
              <a:t>Old BAS Proposal Process: </a:t>
            </a:r>
          </a:p>
          <a:p>
            <a:pPr lvl="1"/>
            <a:r>
              <a:rPr lang="en-US" sz="1800" dirty="0"/>
              <a:t>Idea Stage</a:t>
            </a:r>
          </a:p>
          <a:p>
            <a:pPr lvl="2"/>
            <a:r>
              <a:rPr lang="en-US" sz="1400" dirty="0"/>
              <a:t>Thinking about BAS program</a:t>
            </a:r>
          </a:p>
          <a:p>
            <a:pPr lvl="1"/>
            <a:r>
              <a:rPr lang="en-US" sz="1800" dirty="0"/>
              <a:t>Notice of Intent</a:t>
            </a:r>
          </a:p>
          <a:p>
            <a:pPr lvl="2"/>
            <a:r>
              <a:rPr lang="en-US" sz="1400" dirty="0"/>
              <a:t>Send notification; 2-page document to SBCTC </a:t>
            </a:r>
          </a:p>
          <a:p>
            <a:pPr lvl="2"/>
            <a:r>
              <a:rPr lang="en-US" sz="1400" dirty="0"/>
              <a:t>Posted to ICAAP Grid </a:t>
            </a:r>
          </a:p>
          <a:p>
            <a:pPr lvl="1"/>
            <a:r>
              <a:rPr lang="en-US" sz="1800" dirty="0"/>
              <a:t>Degree Proposal</a:t>
            </a:r>
          </a:p>
          <a:p>
            <a:pPr lvl="2"/>
            <a:r>
              <a:rPr lang="en-US" sz="1800" dirty="0"/>
              <a:t>Statement of Need</a:t>
            </a:r>
          </a:p>
          <a:p>
            <a:pPr lvl="2"/>
            <a:r>
              <a:rPr lang="en-US" sz="1800" dirty="0"/>
              <a:t>30-day review </a:t>
            </a:r>
          </a:p>
          <a:p>
            <a:pPr lvl="1"/>
            <a:r>
              <a:rPr lang="en-US" sz="1800" dirty="0"/>
              <a:t>Waiting for External Review</a:t>
            </a:r>
          </a:p>
          <a:p>
            <a:pPr lvl="2"/>
            <a:r>
              <a:rPr lang="en-US" sz="1800" dirty="0"/>
              <a:t>Completed 30-day review</a:t>
            </a:r>
          </a:p>
          <a:p>
            <a:pPr lvl="2"/>
            <a:r>
              <a:rPr lang="en-US" sz="1800" dirty="0"/>
              <a:t>Wait for final approval from SBCTC Board of Trustees prior to program implementation</a:t>
            </a:r>
          </a:p>
          <a:p>
            <a:pPr marL="0" indent="0">
              <a:buNone/>
            </a:pPr>
            <a:endParaRPr lang="en-US" dirty="0"/>
          </a:p>
        </p:txBody>
      </p:sp>
      <p:sp>
        <p:nvSpPr>
          <p:cNvPr id="4" name="Content Placeholder 3">
            <a:extLst>
              <a:ext uri="{FF2B5EF4-FFF2-40B4-BE49-F238E27FC236}">
                <a16:creationId xmlns:a16="http://schemas.microsoft.com/office/drawing/2014/main" id="{C032CC75-4E3D-4BFF-AD31-82DA9984980A}"/>
              </a:ext>
            </a:extLst>
          </p:cNvPr>
          <p:cNvSpPr>
            <a:spLocks noGrp="1"/>
          </p:cNvSpPr>
          <p:nvPr>
            <p:ph sz="half" idx="2"/>
          </p:nvPr>
        </p:nvSpPr>
        <p:spPr/>
        <p:txBody>
          <a:bodyPr/>
          <a:lstStyle/>
          <a:p>
            <a:r>
              <a:rPr lang="en-US" sz="1800" dirty="0"/>
              <a:t>New BAS Proposal Process: </a:t>
            </a:r>
          </a:p>
          <a:p>
            <a:pPr lvl="1"/>
            <a:r>
              <a:rPr lang="en-US" sz="1800" dirty="0"/>
              <a:t>Idea Stage </a:t>
            </a:r>
          </a:p>
          <a:p>
            <a:pPr lvl="2"/>
            <a:r>
              <a:rPr lang="en-US" sz="1800" dirty="0"/>
              <a:t>Report to SBCTC</a:t>
            </a:r>
          </a:p>
          <a:p>
            <a:pPr lvl="2"/>
            <a:r>
              <a:rPr lang="en-US" sz="1800" dirty="0"/>
              <a:t>Not posted to ICAAP grid </a:t>
            </a:r>
          </a:p>
          <a:p>
            <a:pPr lvl="1"/>
            <a:r>
              <a:rPr lang="en-US" sz="1800" dirty="0"/>
              <a:t>Degree Proposal Stage </a:t>
            </a:r>
          </a:p>
          <a:p>
            <a:pPr lvl="2"/>
            <a:r>
              <a:rPr lang="en-US" sz="1800" dirty="0"/>
              <a:t>Prepare Statement of Need</a:t>
            </a:r>
          </a:p>
          <a:p>
            <a:pPr lvl="2"/>
            <a:r>
              <a:rPr lang="en-US" sz="1800" dirty="0"/>
              <a:t>Posted to ICAAP grid </a:t>
            </a:r>
          </a:p>
          <a:p>
            <a:pPr lvl="2"/>
            <a:r>
              <a:rPr lang="en-US" sz="1800" dirty="0"/>
              <a:t>30-day review</a:t>
            </a:r>
          </a:p>
          <a:p>
            <a:pPr lvl="1"/>
            <a:r>
              <a:rPr lang="en-US" sz="1800" dirty="0"/>
              <a:t>Waiting for External Review Stage</a:t>
            </a:r>
          </a:p>
          <a:p>
            <a:pPr lvl="2"/>
            <a:r>
              <a:rPr lang="en-US" sz="1800" dirty="0"/>
              <a:t>Completed 30-day review process</a:t>
            </a:r>
          </a:p>
          <a:p>
            <a:pPr lvl="2"/>
            <a:r>
              <a:rPr lang="en-US" sz="1800" dirty="0"/>
              <a:t>Develop BAS </a:t>
            </a:r>
          </a:p>
          <a:p>
            <a:pPr lvl="2"/>
            <a:r>
              <a:rPr lang="en-US" sz="1800" dirty="0"/>
              <a:t>Wait for final approval from SBCTC Board of Trustees prior to program  implementation </a:t>
            </a:r>
          </a:p>
          <a:p>
            <a:endParaRPr lang="en-US" dirty="0"/>
          </a:p>
        </p:txBody>
      </p:sp>
      <p:sp>
        <p:nvSpPr>
          <p:cNvPr id="5" name="Slide Number Placeholder 4">
            <a:extLst>
              <a:ext uri="{FF2B5EF4-FFF2-40B4-BE49-F238E27FC236}">
                <a16:creationId xmlns:a16="http://schemas.microsoft.com/office/drawing/2014/main" id="{F291C9F0-644D-4769-82CE-2DEE243EED89}"/>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7530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A232-705C-49C4-B30C-8945F4824A87}"/>
              </a:ext>
            </a:extLst>
          </p:cNvPr>
          <p:cNvSpPr>
            <a:spLocks noGrp="1"/>
          </p:cNvSpPr>
          <p:nvPr>
            <p:ph type="title"/>
          </p:nvPr>
        </p:nvSpPr>
        <p:spPr/>
        <p:txBody>
          <a:bodyPr/>
          <a:lstStyle/>
          <a:p>
            <a:r>
              <a:rPr lang="en-US" sz="4000" dirty="0"/>
              <a:t>BAS Proposal Process-Report to the Grid</a:t>
            </a:r>
          </a:p>
        </p:txBody>
      </p:sp>
      <p:sp>
        <p:nvSpPr>
          <p:cNvPr id="3" name="Content Placeholder 2">
            <a:extLst>
              <a:ext uri="{FF2B5EF4-FFF2-40B4-BE49-F238E27FC236}">
                <a16:creationId xmlns:a16="http://schemas.microsoft.com/office/drawing/2014/main" id="{9314C2BA-CDF9-4D89-B704-D8105AF25AA7}"/>
              </a:ext>
            </a:extLst>
          </p:cNvPr>
          <p:cNvSpPr>
            <a:spLocks noGrp="1"/>
          </p:cNvSpPr>
          <p:nvPr>
            <p:ph idx="1"/>
          </p:nvPr>
        </p:nvSpPr>
        <p:spPr/>
        <p:txBody>
          <a:bodyPr/>
          <a:lstStyle/>
          <a:p>
            <a:r>
              <a:rPr lang="en-US" sz="2600" dirty="0"/>
              <a:t>Moving from reporting to the ICAAP grid 12 times per year to 6 times per year (January, March, May, July, August, and November)</a:t>
            </a:r>
          </a:p>
          <a:p>
            <a:r>
              <a:rPr lang="en-US" sz="2600" dirty="0"/>
              <a:t>Encourage communication between colleges, two-year and four-year, alike</a:t>
            </a:r>
          </a:p>
          <a:p>
            <a:r>
              <a:rPr lang="en-US" sz="2600" dirty="0"/>
              <a:t>Promote on-going technical assistance with SBCTC</a:t>
            </a:r>
          </a:p>
          <a:p>
            <a:r>
              <a:rPr lang="en-US" sz="2600" dirty="0"/>
              <a:t>FAQ for ICAAP Program Planning coming soon </a:t>
            </a:r>
          </a:p>
        </p:txBody>
      </p:sp>
      <p:sp>
        <p:nvSpPr>
          <p:cNvPr id="4" name="Slide Number Placeholder 3">
            <a:extLst>
              <a:ext uri="{FF2B5EF4-FFF2-40B4-BE49-F238E27FC236}">
                <a16:creationId xmlns:a16="http://schemas.microsoft.com/office/drawing/2014/main" id="{FD27A76A-DB18-4D80-A573-16B984AE2BD2}"/>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78939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34EF-9916-4912-B827-54C41A050D54}"/>
              </a:ext>
            </a:extLst>
          </p:cNvPr>
          <p:cNvSpPr>
            <a:spLocks noGrp="1"/>
          </p:cNvSpPr>
          <p:nvPr>
            <p:ph type="title"/>
          </p:nvPr>
        </p:nvSpPr>
        <p:spPr/>
        <p:txBody>
          <a:bodyPr/>
          <a:lstStyle/>
          <a:p>
            <a:r>
              <a:rPr lang="en-US" dirty="0"/>
              <a:t>BAS Certification Policy 		</a:t>
            </a:r>
          </a:p>
        </p:txBody>
      </p:sp>
      <p:sp>
        <p:nvSpPr>
          <p:cNvPr id="3" name="Content Placeholder 2">
            <a:extLst>
              <a:ext uri="{FF2B5EF4-FFF2-40B4-BE49-F238E27FC236}">
                <a16:creationId xmlns:a16="http://schemas.microsoft.com/office/drawing/2014/main" id="{7CA792F6-05AD-4607-BE60-0201209E1963}"/>
              </a:ext>
            </a:extLst>
          </p:cNvPr>
          <p:cNvSpPr>
            <a:spLocks noGrp="1"/>
          </p:cNvSpPr>
          <p:nvPr>
            <p:ph idx="1"/>
          </p:nvPr>
        </p:nvSpPr>
        <p:spPr/>
        <p:txBody>
          <a:bodyPr/>
          <a:lstStyle/>
          <a:p>
            <a:r>
              <a:rPr lang="en-US" dirty="0"/>
              <a:t>Modifications to the BAS Certification </a:t>
            </a:r>
          </a:p>
          <a:p>
            <a:r>
              <a:rPr lang="en-US" dirty="0"/>
              <a:t>Requirements to BAS certs that are greater to 20 credits</a:t>
            </a:r>
          </a:p>
          <a:p>
            <a:r>
              <a:rPr lang="en-US" dirty="0"/>
              <a:t>Primary change is related to Coding (both Legacy and </a:t>
            </a:r>
            <a:r>
              <a:rPr lang="en-US" dirty="0" err="1"/>
              <a:t>ctcLink</a:t>
            </a:r>
            <a:r>
              <a:rPr lang="en-US" dirty="0"/>
              <a:t>)</a:t>
            </a:r>
          </a:p>
          <a:p>
            <a:r>
              <a:rPr lang="en-US" dirty="0"/>
              <a:t>New policy will be posted by end of month</a:t>
            </a:r>
          </a:p>
        </p:txBody>
      </p:sp>
      <p:sp>
        <p:nvSpPr>
          <p:cNvPr id="4" name="Slide Number Placeholder 3">
            <a:extLst>
              <a:ext uri="{FF2B5EF4-FFF2-40B4-BE49-F238E27FC236}">
                <a16:creationId xmlns:a16="http://schemas.microsoft.com/office/drawing/2014/main" id="{C303759B-DA29-43E6-B844-15ECAF01B0C3}"/>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29198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97C4-9C7A-4143-97CF-5AFEE013ED11}"/>
              </a:ext>
            </a:extLst>
          </p:cNvPr>
          <p:cNvSpPr>
            <a:spLocks noGrp="1"/>
          </p:cNvSpPr>
          <p:nvPr>
            <p:ph type="title"/>
          </p:nvPr>
        </p:nvSpPr>
        <p:spPr/>
        <p:txBody>
          <a:bodyPr/>
          <a:lstStyle/>
          <a:p>
            <a:r>
              <a:rPr lang="en-US" dirty="0"/>
              <a:t>BAS Data</a:t>
            </a:r>
          </a:p>
        </p:txBody>
      </p:sp>
      <p:sp>
        <p:nvSpPr>
          <p:cNvPr id="3" name="Content Placeholder 2">
            <a:extLst>
              <a:ext uri="{FF2B5EF4-FFF2-40B4-BE49-F238E27FC236}">
                <a16:creationId xmlns:a16="http://schemas.microsoft.com/office/drawing/2014/main" id="{FA5A1351-1E93-4B92-B7C4-5D9355DA3B16}"/>
              </a:ext>
            </a:extLst>
          </p:cNvPr>
          <p:cNvSpPr>
            <a:spLocks noGrp="1"/>
          </p:cNvSpPr>
          <p:nvPr>
            <p:ph idx="1"/>
          </p:nvPr>
        </p:nvSpPr>
        <p:spPr/>
        <p:txBody>
          <a:bodyPr/>
          <a:lstStyle/>
          <a:p>
            <a:pPr marL="0" indent="0">
              <a:buNone/>
            </a:pPr>
            <a:r>
              <a:rPr lang="en-US" dirty="0"/>
              <a:t>BAS student headcount increased in all race and ethnicity categories with the largest percentage increase being Hispanic/Latino at 36 percent (577 in fall 2019-20 to 785 in fall 2020-21). Given the overall declines and concerns about historically underserved students, this is a positive and encouraging pattern to see. </a:t>
            </a:r>
          </a:p>
          <a:p>
            <a:pPr marL="0" indent="0">
              <a:buNone/>
            </a:pPr>
            <a:endParaRPr lang="en-US" dirty="0"/>
          </a:p>
        </p:txBody>
      </p:sp>
      <p:sp>
        <p:nvSpPr>
          <p:cNvPr id="4" name="Slide Number Placeholder 3">
            <a:extLst>
              <a:ext uri="{FF2B5EF4-FFF2-40B4-BE49-F238E27FC236}">
                <a16:creationId xmlns:a16="http://schemas.microsoft.com/office/drawing/2014/main" id="{6E8F3A2B-F8B2-4F46-8F67-9BA748DE2E3F}"/>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68523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4E8060-951C-4D8D-9056-79068089A35F}"/>
              </a:ext>
            </a:extLst>
          </p:cNvPr>
          <p:cNvSpPr>
            <a:spLocks noGrp="1"/>
          </p:cNvSpPr>
          <p:nvPr>
            <p:ph type="sldNum" sz="quarter" idx="12"/>
          </p:nvPr>
        </p:nvSpPr>
        <p:spPr/>
        <p:txBody>
          <a:bodyPr/>
          <a:lstStyle/>
          <a:p>
            <a:fld id="{DEE5BC03-7CE3-4FE3-BC0A-0ACCA8AC1F24}" type="slidenum">
              <a:rPr lang="en-US" smtClean="0"/>
              <a:pPr/>
              <a:t>7</a:t>
            </a:fld>
            <a:endParaRPr lang="en-US" dirty="0"/>
          </a:p>
        </p:txBody>
      </p:sp>
      <p:pic>
        <p:nvPicPr>
          <p:cNvPr id="3" name="Picture 2">
            <a:extLst>
              <a:ext uri="{FF2B5EF4-FFF2-40B4-BE49-F238E27FC236}">
                <a16:creationId xmlns:a16="http://schemas.microsoft.com/office/drawing/2014/main" id="{D9DD54DF-A8F8-4877-92AB-471F7129E710}"/>
              </a:ext>
            </a:extLst>
          </p:cNvPr>
          <p:cNvPicPr>
            <a:picLocks noChangeAspect="1"/>
          </p:cNvPicPr>
          <p:nvPr/>
        </p:nvPicPr>
        <p:blipFill>
          <a:blip r:embed="rId2"/>
          <a:stretch>
            <a:fillRect/>
          </a:stretch>
        </p:blipFill>
        <p:spPr>
          <a:xfrm>
            <a:off x="1280159" y="1534059"/>
            <a:ext cx="8762338" cy="4644889"/>
          </a:xfrm>
          <a:prstGeom prst="rect">
            <a:avLst/>
          </a:prstGeom>
          <a:ln>
            <a:solidFill>
              <a:schemeClr val="tx1"/>
            </a:solidFill>
          </a:ln>
        </p:spPr>
      </p:pic>
    </p:spTree>
    <p:extLst>
      <p:ext uri="{BB962C8B-B14F-4D97-AF65-F5344CB8AC3E}">
        <p14:creationId xmlns:p14="http://schemas.microsoft.com/office/powerpoint/2010/main" val="208198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96762-A9AF-488F-9041-4475FF07C819}"/>
              </a:ext>
            </a:extLst>
          </p:cNvPr>
          <p:cNvSpPr>
            <a:spLocks noGrp="1"/>
          </p:cNvSpPr>
          <p:nvPr>
            <p:ph type="title"/>
          </p:nvPr>
        </p:nvSpPr>
        <p:spPr/>
        <p:txBody>
          <a:bodyPr/>
          <a:lstStyle/>
          <a:p>
            <a:r>
              <a:rPr lang="en-US" sz="4000" dirty="0"/>
              <a:t>BAS Data Dashboard </a:t>
            </a:r>
            <a:r>
              <a:rPr lang="en-US" dirty="0"/>
              <a:t>	</a:t>
            </a:r>
          </a:p>
        </p:txBody>
      </p:sp>
      <p:sp>
        <p:nvSpPr>
          <p:cNvPr id="3" name="Content Placeholder 2">
            <a:extLst>
              <a:ext uri="{FF2B5EF4-FFF2-40B4-BE49-F238E27FC236}">
                <a16:creationId xmlns:a16="http://schemas.microsoft.com/office/drawing/2014/main" id="{F75A83AF-37DC-4126-8E5D-AB03F22B7D2A}"/>
              </a:ext>
            </a:extLst>
          </p:cNvPr>
          <p:cNvSpPr>
            <a:spLocks noGrp="1"/>
          </p:cNvSpPr>
          <p:nvPr>
            <p:ph idx="1"/>
          </p:nvPr>
        </p:nvSpPr>
        <p:spPr/>
        <p:txBody>
          <a:bodyPr/>
          <a:lstStyle/>
          <a:p>
            <a:r>
              <a:rPr lang="en-US" sz="2600" dirty="0"/>
              <a:t>Summer Kenesson is working of developing BAS-specific data dashboards</a:t>
            </a:r>
          </a:p>
          <a:p>
            <a:r>
              <a:rPr lang="en-US" sz="2600" dirty="0"/>
              <a:t>Would like to know what type of data would be beneficial for colleges; what would colleges like to know data-wise about BAS programs</a:t>
            </a:r>
          </a:p>
          <a:p>
            <a:r>
              <a:rPr lang="en-US" sz="2600" dirty="0"/>
              <a:t>Survey will be distributed to get feedback (distributed to BLC, ATC, and WEC). Look for survey in your inboxes by February 1, 2021.</a:t>
            </a:r>
          </a:p>
        </p:txBody>
      </p:sp>
      <p:sp>
        <p:nvSpPr>
          <p:cNvPr id="4" name="Slide Number Placeholder 3">
            <a:extLst>
              <a:ext uri="{FF2B5EF4-FFF2-40B4-BE49-F238E27FC236}">
                <a16:creationId xmlns:a16="http://schemas.microsoft.com/office/drawing/2014/main" id="{BB5FBDA2-A6DF-4F6D-892A-1A4732FDBE87}"/>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39839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A60DB-425F-40A8-AD31-70EF2B8EBD6A}"/>
              </a:ext>
            </a:extLst>
          </p:cNvPr>
          <p:cNvSpPr>
            <a:spLocks noGrp="1"/>
          </p:cNvSpPr>
          <p:nvPr>
            <p:ph type="title"/>
          </p:nvPr>
        </p:nvSpPr>
        <p:spPr/>
        <p:txBody>
          <a:bodyPr/>
          <a:lstStyle/>
          <a:p>
            <a:r>
              <a:rPr lang="en-US" sz="4000" dirty="0"/>
              <a:t>Guided Pathways</a:t>
            </a:r>
          </a:p>
        </p:txBody>
      </p:sp>
      <p:sp>
        <p:nvSpPr>
          <p:cNvPr id="3" name="Content Placeholder 2">
            <a:extLst>
              <a:ext uri="{FF2B5EF4-FFF2-40B4-BE49-F238E27FC236}">
                <a16:creationId xmlns:a16="http://schemas.microsoft.com/office/drawing/2014/main" id="{E3D31A79-0E43-4AE1-A617-1354E4E87B20}"/>
              </a:ext>
            </a:extLst>
          </p:cNvPr>
          <p:cNvSpPr>
            <a:spLocks noGrp="1"/>
          </p:cNvSpPr>
          <p:nvPr>
            <p:ph idx="1"/>
          </p:nvPr>
        </p:nvSpPr>
        <p:spPr/>
        <p:txBody>
          <a:bodyPr/>
          <a:lstStyle/>
          <a:p>
            <a:r>
              <a:rPr lang="en-US" sz="2400" i="1" dirty="0"/>
              <a:t>Initiative in Diversity, Equity, and Anti-racism Leadership (IDEAL) Fellowship-</a:t>
            </a:r>
            <a:r>
              <a:rPr lang="en-US" sz="2400" dirty="0"/>
              <a:t>Application released in December and closed January 15-558 applications received. College Spark will help to support 35 students in the 2021 cohort. </a:t>
            </a:r>
          </a:p>
          <a:p>
            <a:r>
              <a:rPr lang="en-US" sz="2400" dirty="0"/>
              <a:t>GP Coaching-Initial meetings with colleges are nearly complete. College leaders have connected with assigned coach team and have started plans for the coming academic year. Spring virtual site visits scheduling is underway. Coaches continue to receive professional development, including an upcoming Coaching for Equity training in spring.</a:t>
            </a:r>
          </a:p>
          <a:p>
            <a:r>
              <a:rPr lang="en-US" sz="2400" dirty="0"/>
              <a:t>GP Work Plan 2.0-Templates will be released no later than March 15, 2021, and will be due May 15, 2021. </a:t>
            </a:r>
          </a:p>
        </p:txBody>
      </p:sp>
      <p:sp>
        <p:nvSpPr>
          <p:cNvPr id="4" name="Slide Number Placeholder 3">
            <a:extLst>
              <a:ext uri="{FF2B5EF4-FFF2-40B4-BE49-F238E27FC236}">
                <a16:creationId xmlns:a16="http://schemas.microsoft.com/office/drawing/2014/main" id="{50DC9E96-9D8B-4564-B645-FF4F95C171E9}"/>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564175963"/>
      </p:ext>
    </p:extLst>
  </p:cSld>
  <p:clrMapOvr>
    <a:masterClrMapping/>
  </p:clrMapOvr>
</p:sld>
</file>

<file path=ppt/theme/theme1.xml><?xml version="1.0" encoding="utf-8"?>
<a:theme xmlns:a="http://schemas.openxmlformats.org/drawingml/2006/main" name="1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docProps/app.xml><?xml version="1.0" encoding="utf-8"?>
<Properties xmlns="http://schemas.openxmlformats.org/officeDocument/2006/extended-properties" xmlns:vt="http://schemas.openxmlformats.org/officeDocument/2006/docPropsVTypes">
  <TotalTime>1584</TotalTime>
  <Words>981</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Franklin Gothic Book</vt:lpstr>
      <vt:lpstr>Franklin Gothic Medium</vt:lpstr>
      <vt:lpstr>1_Office Theme</vt:lpstr>
      <vt:lpstr>2019 BLC Winter MEETING SBCTC REPORT </vt:lpstr>
      <vt:lpstr>COVID Update </vt:lpstr>
      <vt:lpstr>Bas Proposal Process</vt:lpstr>
      <vt:lpstr>BAS Proposal Process-Report to the Grid</vt:lpstr>
      <vt:lpstr>BAS Certification Policy   </vt:lpstr>
      <vt:lpstr>BAS Data</vt:lpstr>
      <vt:lpstr>PowerPoint Presentation</vt:lpstr>
      <vt:lpstr>BAS Data Dashboard  </vt:lpstr>
      <vt:lpstr>Guided Pathways</vt:lpstr>
      <vt:lpstr>LPN-to-BSN Update </vt:lpstr>
      <vt:lpstr>Undergraduate Research </vt:lpstr>
      <vt:lpstr>Amazon Bill</vt:lpstr>
      <vt:lpstr>Legislative Session </vt:lpstr>
      <vt:lpstr>Equity</vt:lpstr>
      <vt:lpstr>2021 Legislative interns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Jamilyn Penn, Director, Transfer Education-SBCTC</dc:title>
  <dc:creator>Jamilyn Penn</dc:creator>
  <cp:lastModifiedBy>Jamilyn Penn</cp:lastModifiedBy>
  <cp:revision>23</cp:revision>
  <dcterms:created xsi:type="dcterms:W3CDTF">2021-01-26T01:45:54Z</dcterms:created>
  <dcterms:modified xsi:type="dcterms:W3CDTF">2021-01-27T19:22:16Z</dcterms:modified>
</cp:coreProperties>
</file>