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23"/>
  </p:notesMasterIdLst>
  <p:handoutMasterIdLst>
    <p:handoutMasterId r:id="rId24"/>
  </p:handoutMasterIdLst>
  <p:sldIdLst>
    <p:sldId id="259" r:id="rId6"/>
    <p:sldId id="264" r:id="rId7"/>
    <p:sldId id="296" r:id="rId8"/>
    <p:sldId id="274" r:id="rId9"/>
    <p:sldId id="289" r:id="rId10"/>
    <p:sldId id="290" r:id="rId11"/>
    <p:sldId id="291" r:id="rId12"/>
    <p:sldId id="294" r:id="rId13"/>
    <p:sldId id="285" r:id="rId14"/>
    <p:sldId id="280" r:id="rId15"/>
    <p:sldId id="277" r:id="rId16"/>
    <p:sldId id="282" r:id="rId17"/>
    <p:sldId id="278" r:id="rId18"/>
    <p:sldId id="295" r:id="rId19"/>
    <p:sldId id="267" r:id="rId20"/>
    <p:sldId id="293" r:id="rId21"/>
    <p:sldId id="26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lyn Penn" initials="JP" lastIdx="1" clrIdx="0">
    <p:extLst>
      <p:ext uri="{19B8F6BF-5375-455C-9EA6-DF929625EA0E}">
        <p15:presenceInfo xmlns:p15="http://schemas.microsoft.com/office/powerpoint/2012/main" userId="S-1-5-21-2162954678-3364338229-3037977907-11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0" autoAdjust="0"/>
  </p:normalViewPr>
  <p:slideViewPr>
    <p:cSldViewPr snapToGrid="0">
      <p:cViewPr varScale="1">
        <p:scale>
          <a:sx n="63" d="100"/>
          <a:sy n="63" d="100"/>
        </p:scale>
        <p:origin x="1364" y="64"/>
      </p:cViewPr>
      <p:guideLst/>
    </p:cSldViewPr>
  </p:slid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rgbClr val="003764"/>
                </a:solidFill>
                <a:latin typeface="+mn-lt"/>
                <a:ea typeface="+mn-ea"/>
                <a:cs typeface="+mn-cs"/>
              </a:defRPr>
            </a:pPr>
            <a:r>
              <a:rPr lang="en-US" dirty="0"/>
              <a:t>Type</a:t>
            </a:r>
            <a:r>
              <a:rPr lang="en-US" baseline="0" dirty="0"/>
              <a:t> of student by percent</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rgbClr val="003764"/>
              </a:solidFill>
              <a:latin typeface="+mn-lt"/>
              <a:ea typeface="+mn-ea"/>
              <a:cs typeface="+mn-cs"/>
            </a:defRPr>
          </a:pPr>
          <a:endParaRPr lang="en-US"/>
        </a:p>
      </c:txPr>
    </c:title>
    <c:autoTitleDeleted val="0"/>
    <c:plotArea>
      <c:layout>
        <c:manualLayout>
          <c:layoutTarget val="inner"/>
          <c:xMode val="edge"/>
          <c:yMode val="edge"/>
          <c:x val="0.21715184893784423"/>
          <c:y val="0.16308974955370592"/>
          <c:w val="0.57061127390547461"/>
          <c:h val="0.61279850074994435"/>
        </c:manualLayout>
      </c:layout>
      <c:pieChart>
        <c:varyColors val="1"/>
        <c:ser>
          <c:idx val="0"/>
          <c:order val="0"/>
          <c:tx>
            <c:strRef>
              <c:f>Sheet1!$B$1</c:f>
              <c:strCache>
                <c:ptCount val="1"/>
                <c:pt idx="0">
                  <c:v>Purpose for attending</c:v>
                </c:pt>
              </c:strCache>
            </c:strRef>
          </c:tx>
          <c:dPt>
            <c:idx val="0"/>
            <c:bubble3D val="0"/>
            <c:spPr>
              <a:solidFill>
                <a:srgbClr val="F4CD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C7F-43C0-8327-5A96B4F653B7}"/>
              </c:ext>
            </c:extLst>
          </c:dPt>
          <c:dPt>
            <c:idx val="1"/>
            <c:bubble3D val="0"/>
            <c:spPr>
              <a:solidFill>
                <a:srgbClr val="0071CE"/>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C7F-43C0-8327-5A96B4F653B7}"/>
              </c:ext>
            </c:extLst>
          </c:dPt>
          <c:dPt>
            <c:idx val="2"/>
            <c:bubble3D val="0"/>
            <c:spPr>
              <a:solidFill>
                <a:srgbClr val="00C18B"/>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C7F-43C0-8327-5A96B4F653B7}"/>
              </c:ext>
            </c:extLst>
          </c:dPt>
          <c:dPt>
            <c:idx val="3"/>
            <c:bubble3D val="0"/>
            <c:spPr>
              <a:solidFill>
                <a:srgbClr val="FFB547"/>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C7F-43C0-8327-5A96B4F653B7}"/>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C7F-43C0-8327-5A96B4F653B7}"/>
              </c:ext>
            </c:extLst>
          </c:dPt>
          <c:dLbls>
            <c:dLbl>
              <c:idx val="0"/>
              <c:tx>
                <c:rich>
                  <a:bodyPr/>
                  <a:lstStyle/>
                  <a:p>
                    <a:fld id="{F28E14B0-E856-4D1F-9E86-870E4DA38631}" type="VALUE">
                      <a:rPr lang="en-US" smtClean="0"/>
                      <a:pPr/>
                      <a:t>[VALUE]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7F-43C0-8327-5A96B4F653B7}"/>
                </c:ext>
              </c:extLst>
            </c:dLbl>
            <c:dLbl>
              <c:idx val="1"/>
              <c:layout>
                <c:manualLayout>
                  <c:x val="0.14779542196312129"/>
                  <c:y val="-0.16197068776659224"/>
                </c:manualLayout>
              </c:layout>
              <c:tx>
                <c:rich>
                  <a:bodyPr/>
                  <a:lstStyle/>
                  <a:p>
                    <a:fld id="{8FD5C60D-6909-4A71-9D40-04F8791B2956}" type="CELLREF">
                      <a:rPr lang="en-US" smtClean="0"/>
                      <a:pPr/>
                      <a:t>[CELLREF]</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dlblFTEntry>
                      <c15:txfldGUID>{8FD5C60D-6909-4A71-9D40-04F8791B2956}</c15:txfldGUID>
                      <c15:f>Sheet1!$B$3</c15:f>
                      <c15:dlblFieldTableCache>
                        <c:ptCount val="1"/>
                        <c:pt idx="0">
                          <c:v>46</c:v>
                        </c:pt>
                      </c15:dlblFieldTableCache>
                    </c15:dlblFTEntry>
                  </c15:dlblFieldTable>
                  <c15:showDataLabelsRange val="0"/>
                </c:ext>
                <c:ext xmlns:c16="http://schemas.microsoft.com/office/drawing/2014/chart" uri="{C3380CC4-5D6E-409C-BE32-E72D297353CC}">
                  <c16:uniqueId val="{00000003-EC7F-43C0-8327-5A96B4F653B7}"/>
                </c:ext>
              </c:extLst>
            </c:dLbl>
            <c:dLbl>
              <c:idx val="2"/>
              <c:layout>
                <c:manualLayout>
                  <c:x val="9.8961215284115805E-2"/>
                  <c:y val="0.10158047185286825"/>
                </c:manualLayout>
              </c:layout>
              <c:tx>
                <c:rich>
                  <a:bodyPr/>
                  <a:lstStyle/>
                  <a:p>
                    <a:fld id="{921D3276-4920-4C5D-97FB-1A750C5167D9}" type="VALUE">
                      <a:rPr lang="en-US" smtClean="0"/>
                      <a:pPr/>
                      <a:t>[VALUE]</a:t>
                    </a:fld>
                    <a:endParaRPr lang="en-US"/>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C7F-43C0-8327-5A96B4F653B7}"/>
                </c:ext>
              </c:extLst>
            </c:dLbl>
            <c:dLbl>
              <c:idx val="3"/>
              <c:tx>
                <c:rich>
                  <a:bodyPr/>
                  <a:lstStyle/>
                  <a:p>
                    <a:fld id="{219BD91F-5298-46CD-935C-4668DEB6CE2E}" type="VALUE">
                      <a:rPr lang="en-US" smtClean="0"/>
                      <a:pPr/>
                      <a:t>[VALUE]</a:t>
                    </a:fld>
                    <a:endParaRPr lang="en-US"/>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C7F-43C0-8327-5A96B4F653B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4"/>
                <c:pt idx="0">
                  <c:v>academic/transfer</c:v>
                </c:pt>
                <c:pt idx="1">
                  <c:v>workforce education</c:v>
                </c:pt>
                <c:pt idx="2">
                  <c:v>basic skills</c:v>
                </c:pt>
                <c:pt idx="3">
                  <c:v>other</c:v>
                </c:pt>
              </c:strCache>
            </c:strRef>
          </c:cat>
          <c:val>
            <c:numRef>
              <c:f>Sheet1!$B$2:$B$6</c:f>
              <c:numCache>
                <c:formatCode>General</c:formatCode>
                <c:ptCount val="5"/>
                <c:pt idx="0">
                  <c:v>38</c:v>
                </c:pt>
                <c:pt idx="1">
                  <c:v>46</c:v>
                </c:pt>
                <c:pt idx="2">
                  <c:v>10</c:v>
                </c:pt>
                <c:pt idx="3">
                  <c:v>7</c:v>
                </c:pt>
              </c:numCache>
            </c:numRef>
          </c:val>
          <c:extLst>
            <c:ext xmlns:c16="http://schemas.microsoft.com/office/drawing/2014/chart" uri="{C3380CC4-5D6E-409C-BE32-E72D297353CC}">
              <c16:uniqueId val="{0000000A-EC7F-43C0-8327-5A96B4F653B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17638166983651041"/>
          <c:y val="0.80689065289338013"/>
          <c:w val="0.64956726986624702"/>
          <c:h val="0.190426792335132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200" b="1" dirty="0">
                <a:solidFill>
                  <a:srgbClr val="003764"/>
                </a:solidFill>
              </a:rPr>
              <a:t>Race</a:t>
            </a:r>
            <a:r>
              <a:rPr lang="en-US" sz="2200" b="1" baseline="0" dirty="0">
                <a:solidFill>
                  <a:srgbClr val="003764"/>
                </a:solidFill>
              </a:rPr>
              <a:t>/e</a:t>
            </a:r>
            <a:r>
              <a:rPr lang="en-US" sz="2200" b="1" dirty="0">
                <a:solidFill>
                  <a:srgbClr val="003764"/>
                </a:solidFill>
              </a:rPr>
              <a:t>thnicity*</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Ethnicity*</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rgbClr val="003764"/>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7"/>
                <c:pt idx="0">
                  <c:v>White/Caucasian</c:v>
                </c:pt>
                <c:pt idx="1">
                  <c:v>Hispanic/Latinx</c:v>
                </c:pt>
                <c:pt idx="2">
                  <c:v>Asian</c:v>
                </c:pt>
                <c:pt idx="3">
                  <c:v>African American</c:v>
                </c:pt>
                <c:pt idx="4">
                  <c:v>Native American</c:v>
                </c:pt>
                <c:pt idx="5">
                  <c:v>Pacific Islander</c:v>
                </c:pt>
                <c:pt idx="6">
                  <c:v>Other, Multiracial</c:v>
                </c:pt>
              </c:strCache>
            </c:strRef>
          </c:cat>
          <c:val>
            <c:numRef>
              <c:f>Sheet1!$B$2:$B$9</c:f>
              <c:numCache>
                <c:formatCode>General</c:formatCode>
                <c:ptCount val="8"/>
                <c:pt idx="0">
                  <c:v>60</c:v>
                </c:pt>
                <c:pt idx="1">
                  <c:v>18</c:v>
                </c:pt>
                <c:pt idx="2">
                  <c:v>13</c:v>
                </c:pt>
                <c:pt idx="3">
                  <c:v>8</c:v>
                </c:pt>
                <c:pt idx="4">
                  <c:v>3</c:v>
                </c:pt>
                <c:pt idx="5">
                  <c:v>1</c:v>
                </c:pt>
                <c:pt idx="6">
                  <c:v>2</c:v>
                </c:pt>
              </c:numCache>
            </c:numRef>
          </c:val>
          <c:extLst>
            <c:ext xmlns:c16="http://schemas.microsoft.com/office/drawing/2014/chart" uri="{C3380CC4-5D6E-409C-BE32-E72D297353CC}">
              <c16:uniqueId val="{00000000-8CA6-4761-8794-30D3DB8D5AE2}"/>
            </c:ext>
          </c:extLst>
        </c:ser>
        <c:dLbls>
          <c:dLblPos val="inEnd"/>
          <c:showLegendKey val="0"/>
          <c:showVal val="1"/>
          <c:showCatName val="0"/>
          <c:showSerName val="0"/>
          <c:showPercent val="0"/>
          <c:showBubbleSize val="0"/>
        </c:dLbls>
        <c:gapWidth val="41"/>
        <c:axId val="1964449103"/>
        <c:axId val="1964450767"/>
      </c:barChart>
      <c:catAx>
        <c:axId val="1964449103"/>
        <c:scaling>
          <c:orientation val="minMax"/>
        </c:scaling>
        <c:delete val="0"/>
        <c:axPos val="b"/>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964450767"/>
        <c:crosses val="autoZero"/>
        <c:auto val="1"/>
        <c:lblAlgn val="ctr"/>
        <c:lblOffset val="100"/>
        <c:noMultiLvlLbl val="0"/>
      </c:catAx>
      <c:valAx>
        <c:axId val="1964450767"/>
        <c:scaling>
          <c:orientation val="minMax"/>
        </c:scaling>
        <c:delete val="1"/>
        <c:axPos val="l"/>
        <c:numFmt formatCode="General" sourceLinked="1"/>
        <c:majorTickMark val="none"/>
        <c:minorTickMark val="none"/>
        <c:tickLblPos val="nextTo"/>
        <c:crossAx val="196444910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10/12/2020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10/12/2020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Type</a:t>
            </a:r>
            <a:r>
              <a:rPr lang="en-US" baseline="0" dirty="0"/>
              <a:t> of student is f</a:t>
            </a:r>
            <a:r>
              <a:rPr lang="en-US" dirty="0"/>
              <a:t>or</a:t>
            </a:r>
            <a:r>
              <a:rPr lang="en-US" baseline="0" dirty="0"/>
              <a:t> the 2017-18 academic year</a:t>
            </a:r>
          </a:p>
          <a:p>
            <a:pPr marL="171450" indent="-171450">
              <a:buFont typeface="Arial" panose="020B0604020202020204" pitchFamily="34" charset="0"/>
              <a:buChar char="•"/>
            </a:pPr>
            <a:r>
              <a:rPr lang="en-US" baseline="0" dirty="0"/>
              <a:t>Race/ethnicity is for the 2017-18 academic year</a:t>
            </a:r>
          </a:p>
          <a:p>
            <a:pPr marL="171450" indent="-171450">
              <a:buFont typeface="Arial" panose="020B0604020202020204" pitchFamily="34" charset="0"/>
              <a:buChar char="•"/>
            </a:pPr>
            <a:r>
              <a:rPr lang="en-US" baseline="0" dirty="0"/>
              <a:t>*total may not add to 100% because students may be counted in more than one race</a:t>
            </a:r>
          </a:p>
          <a:p>
            <a:pPr marL="171450" indent="-171450">
              <a:buFont typeface="Arial" panose="020B0604020202020204" pitchFamily="34" charset="0"/>
              <a:buChar char="•"/>
            </a:pPr>
            <a:r>
              <a:rPr lang="en-US" baseline="0" dirty="0"/>
              <a:t>45 percent of community and technical college students are students of color</a:t>
            </a:r>
          </a:p>
          <a:p>
            <a:endParaRPr lang="en-US" dirty="0"/>
          </a:p>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5</a:t>
            </a:fld>
            <a:endParaRPr lang="en-US" dirty="0"/>
          </a:p>
        </p:txBody>
      </p:sp>
    </p:spTree>
    <p:extLst>
      <p:ext uri="{BB962C8B-B14F-4D97-AF65-F5344CB8AC3E}">
        <p14:creationId xmlns:p14="http://schemas.microsoft.com/office/powerpoint/2010/main" val="540287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Bullets</a:t>
            </a:r>
            <a:r>
              <a:rPr lang="en-US" baseline="0" dirty="0"/>
              <a:t> 1-3 are f</a:t>
            </a:r>
            <a:r>
              <a:rPr lang="en-US" dirty="0"/>
              <a:t>or</a:t>
            </a:r>
            <a:r>
              <a:rPr lang="en-US" baseline="0" dirty="0"/>
              <a:t> the 2018-19 academic year</a:t>
            </a:r>
          </a:p>
          <a:p>
            <a:pPr marL="171450" indent="-171450">
              <a:buFont typeface="Arial" panose="020B0604020202020204" pitchFamily="34" charset="0"/>
              <a:buChar char="•"/>
            </a:pPr>
            <a:r>
              <a:rPr lang="en-US" b="0" baseline="0" dirty="0"/>
              <a:t>Bullet 4 is from the Office of Financial Management’s 2015-16 Budget Driver Report. Includes state-supported and Running Start students.</a:t>
            </a:r>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dirty="0"/>
          </a:p>
        </p:txBody>
      </p:sp>
    </p:spTree>
    <p:extLst>
      <p:ext uri="{BB962C8B-B14F-4D97-AF65-F5344CB8AC3E}">
        <p14:creationId xmlns:p14="http://schemas.microsoft.com/office/powerpoint/2010/main" val="1931847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have data by</a:t>
            </a:r>
            <a:r>
              <a:rPr lang="en-US" baseline="0" dirty="0"/>
              <a:t> Dec</a:t>
            </a:r>
            <a:r>
              <a:rPr lang="en-US" dirty="0"/>
              <a:t>ember</a:t>
            </a:r>
            <a:r>
              <a:rPr lang="en-US" baseline="0" dirty="0"/>
              <a:t> through 2017-2018.  U of Phoenix dropped 1504 students to 314 past five years</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7</a:t>
            </a:fld>
            <a:endParaRPr lang="en-US" dirty="0"/>
          </a:p>
        </p:txBody>
      </p:sp>
    </p:spTree>
    <p:extLst>
      <p:ext uri="{BB962C8B-B14F-4D97-AF65-F5344CB8AC3E}">
        <p14:creationId xmlns:p14="http://schemas.microsoft.com/office/powerpoint/2010/main" val="644925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2018-19</a:t>
            </a:r>
            <a:r>
              <a:rPr lang="en-US" baseline="0" dirty="0"/>
              <a:t> Transfer data available late-fall 2019</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9</a:t>
            </a:fld>
            <a:endParaRPr lang="en-US" dirty="0"/>
          </a:p>
        </p:txBody>
      </p:sp>
    </p:spTree>
    <p:extLst>
      <p:ext uri="{BB962C8B-B14F-4D97-AF65-F5344CB8AC3E}">
        <p14:creationId xmlns:p14="http://schemas.microsoft.com/office/powerpoint/2010/main" val="180557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r>
              <a:rPr lang="en-US" dirty="0"/>
              <a:t>Advanced Placement Crosswalk finalized and distributed to meet July 31 effective date.  ESSB 5410.</a:t>
            </a:r>
            <a:r>
              <a:rPr lang="en-US" baseline="0" dirty="0"/>
              <a:t> </a:t>
            </a:r>
            <a:r>
              <a:rPr lang="en-US" dirty="0"/>
              <a:t>Work continues on IB Crosswalk</a:t>
            </a:r>
          </a:p>
          <a:p>
            <a:endParaRPr lang="en-US" baseline="0" dirty="0"/>
          </a:p>
          <a:p>
            <a:r>
              <a:rPr lang="en-US" baseline="0" dirty="0"/>
              <a:t>Guided Pathways work underway--E2SHB 2158 brings $30 m in FY 21!</a:t>
            </a:r>
          </a:p>
          <a:p>
            <a:endParaRPr lang="en-US" baseline="0" dirty="0"/>
          </a:p>
          <a:p>
            <a:r>
              <a:rPr lang="en-US" baseline="0" dirty="0"/>
              <a:t>Reverse Articulation- still figuring out ways to increase student participation.</a:t>
            </a:r>
          </a:p>
          <a:p>
            <a:endParaRPr lang="en-US" baseline="0" dirty="0"/>
          </a:p>
          <a:p>
            <a:r>
              <a:rPr lang="en-US" baseline="0" dirty="0"/>
              <a:t>BAS programs now top 100 system wide.</a:t>
            </a:r>
          </a:p>
          <a:p>
            <a:endParaRPr lang="en-US" baseline="0" dirty="0"/>
          </a:p>
          <a:p>
            <a:r>
              <a:rPr lang="en-US" baseline="0" dirty="0"/>
              <a:t>Career Launch Endorsement Review, also E2SHB 2158 adds funds for FTES and equipment.</a:t>
            </a:r>
          </a:p>
          <a:p>
            <a:endParaRPr lang="en-US" baseline="0" dirty="0"/>
          </a:p>
          <a:p>
            <a:endParaRPr lang="en-US" baseline="0" dirty="0"/>
          </a:p>
          <a:p>
            <a:endParaRPr lang="en-US" baseline="0" dirty="0"/>
          </a:p>
          <a:p>
            <a:pPr marL="173919" indent="-17391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dirty="0"/>
          </a:p>
        </p:txBody>
      </p:sp>
    </p:spTree>
    <p:extLst>
      <p:ext uri="{BB962C8B-B14F-4D97-AF65-F5344CB8AC3E}">
        <p14:creationId xmlns:p14="http://schemas.microsoft.com/office/powerpoint/2010/main" val="2530014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10/12/2020</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10/12/2020</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73916" y="6435073"/>
            <a:ext cx="480406"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10/12/2020</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10/12/2020</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10/12/2020</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10/12/2020</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10/12/2020</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10/12/2020</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10/12/2020</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10/12/2020</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sbctc.edu/colleges-staff/programs-services/transfer/transfer-approval-inventory.aspx"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mpresavda.blogspot.com/2011/06/rapporto-assinform-2011-battuta.html" TargetMode="External"/><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mailto:jpenn@sbctc.edu"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bctc.edu/colleges-staff/research/data-public/transfers-dashboard.aspx"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sbctc.edu/colleges-staff/research/data-public/transfers-dashboard.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bctc.edu/colleges-staff/research/data-public/credentials-awarded-dashboard.aspx"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4387" y="4023076"/>
            <a:ext cx="8336975" cy="999259"/>
          </a:xfrm>
        </p:spPr>
        <p:txBody>
          <a:bodyPr/>
          <a:lstStyle/>
          <a:p>
            <a:r>
              <a:rPr lang="en-US" sz="2400" dirty="0"/>
              <a:t>Jamilyn Penn, Director, Transfer Education-SBCTC</a:t>
            </a:r>
          </a:p>
        </p:txBody>
      </p:sp>
      <p:sp>
        <p:nvSpPr>
          <p:cNvPr id="6" name="Text Placeholder 5"/>
          <p:cNvSpPr>
            <a:spLocks noGrp="1"/>
          </p:cNvSpPr>
          <p:nvPr>
            <p:ph type="body" sz="quarter" idx="10"/>
          </p:nvPr>
        </p:nvSpPr>
        <p:spPr>
          <a:xfrm>
            <a:off x="294387" y="5176008"/>
            <a:ext cx="4614862" cy="729841"/>
          </a:xfrm>
        </p:spPr>
        <p:txBody>
          <a:bodyPr/>
          <a:lstStyle/>
          <a:p>
            <a:r>
              <a:rPr lang="en-US" b="1" dirty="0"/>
              <a:t>October 10-11, 2019</a:t>
            </a:r>
          </a:p>
          <a:p>
            <a:r>
              <a:rPr lang="en-US" b="1" dirty="0"/>
              <a:t>Western Washington University </a:t>
            </a:r>
          </a:p>
        </p:txBody>
      </p:sp>
      <p:sp>
        <p:nvSpPr>
          <p:cNvPr id="2" name="TextBox 1">
            <a:extLst>
              <a:ext uri="{FF2B5EF4-FFF2-40B4-BE49-F238E27FC236}">
                <a16:creationId xmlns:a16="http://schemas.microsoft.com/office/drawing/2014/main" id="{88740E54-354B-4984-ABF3-89E05EA02C2F}"/>
              </a:ext>
            </a:extLst>
          </p:cNvPr>
          <p:cNvSpPr txBox="1"/>
          <p:nvPr/>
        </p:nvSpPr>
        <p:spPr>
          <a:xfrm>
            <a:off x="478946" y="2426525"/>
            <a:ext cx="6215470" cy="1323439"/>
          </a:xfrm>
          <a:prstGeom prst="rect">
            <a:avLst/>
          </a:prstGeom>
          <a:noFill/>
        </p:spPr>
        <p:txBody>
          <a:bodyPr wrap="square" rtlCol="0">
            <a:spAutoFit/>
          </a:bodyPr>
          <a:lstStyle/>
          <a:p>
            <a:r>
              <a:rPr lang="en-US" sz="4000" b="1" dirty="0"/>
              <a:t>2019 ICRC FALL MEETING</a:t>
            </a:r>
          </a:p>
          <a:p>
            <a:r>
              <a:rPr lang="en-US" sz="4000" b="1" dirty="0"/>
              <a:t>SBCTC REPORT</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9669-05DA-4EB7-BEAB-3C8405EDCED9}"/>
              </a:ext>
            </a:extLst>
          </p:cNvPr>
          <p:cNvSpPr>
            <a:spLocks noGrp="1"/>
          </p:cNvSpPr>
          <p:nvPr>
            <p:ph type="title"/>
          </p:nvPr>
        </p:nvSpPr>
        <p:spPr/>
        <p:txBody>
          <a:bodyPr/>
          <a:lstStyle/>
          <a:p>
            <a:pPr algn="ctr"/>
            <a:r>
              <a:rPr lang="en-US" dirty="0"/>
              <a:t>Career Connect Washington</a:t>
            </a:r>
          </a:p>
        </p:txBody>
      </p:sp>
      <p:sp>
        <p:nvSpPr>
          <p:cNvPr id="3" name="Slide Number Placeholder 2">
            <a:extLst>
              <a:ext uri="{FF2B5EF4-FFF2-40B4-BE49-F238E27FC236}">
                <a16:creationId xmlns:a16="http://schemas.microsoft.com/office/drawing/2014/main" id="{96AE0709-E68C-42D9-BFE4-AD4F20006A24}"/>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
        <p:nvSpPr>
          <p:cNvPr id="4" name="Rectangle 3">
            <a:extLst>
              <a:ext uri="{FF2B5EF4-FFF2-40B4-BE49-F238E27FC236}">
                <a16:creationId xmlns:a16="http://schemas.microsoft.com/office/drawing/2014/main" id="{A3275159-C5AE-46AE-812D-B03CE7464B5C}"/>
              </a:ext>
            </a:extLst>
          </p:cNvPr>
          <p:cNvSpPr/>
          <p:nvPr/>
        </p:nvSpPr>
        <p:spPr>
          <a:xfrm>
            <a:off x="2112885" y="2583402"/>
            <a:ext cx="4341181" cy="3136243"/>
          </a:xfrm>
          <a:prstGeom prst="rect">
            <a:avLst/>
          </a:prstGeom>
        </p:spPr>
        <p:txBody>
          <a:bodyPr wrap="square">
            <a:spAutoFit/>
          </a:bodyPr>
          <a:lstStyle/>
          <a:p>
            <a:pPr marL="228600" lvl="0" indent="-228600" defTabSz="914400">
              <a:lnSpc>
                <a:spcPct val="90000"/>
              </a:lnSpc>
              <a:spcBef>
                <a:spcPts val="1000"/>
              </a:spcBef>
              <a:buFont typeface="Arial" panose="020B0604020202020204" pitchFamily="34" charset="0"/>
              <a:buChar char="•"/>
            </a:pPr>
            <a:r>
              <a:rPr lang="en-US" sz="2400" dirty="0">
                <a:solidFill>
                  <a:srgbClr val="404041"/>
                </a:solidFill>
                <a:latin typeface="Calibri" panose="020F0502020204030204" pitchFamily="34" charset="0"/>
              </a:rPr>
              <a:t>Partnering with the Governor's Task Force</a:t>
            </a:r>
          </a:p>
          <a:p>
            <a:pPr marL="228600" lvl="0" indent="-228600" defTabSz="914400">
              <a:lnSpc>
                <a:spcPct val="90000"/>
              </a:lnSpc>
              <a:spcBef>
                <a:spcPts val="1000"/>
              </a:spcBef>
              <a:buFont typeface="Arial" panose="020B0604020202020204" pitchFamily="34" charset="0"/>
              <a:buChar char="•"/>
            </a:pPr>
            <a:r>
              <a:rPr lang="en-US" sz="2400" dirty="0">
                <a:solidFill>
                  <a:srgbClr val="404041"/>
                </a:solidFill>
                <a:latin typeface="Calibri" panose="020F0502020204030204" pitchFamily="34" charset="0"/>
              </a:rPr>
              <a:t>K-12-Baccalurate pathways</a:t>
            </a:r>
          </a:p>
          <a:p>
            <a:pPr marL="228600" lvl="0" indent="-228600" defTabSz="914400">
              <a:lnSpc>
                <a:spcPct val="90000"/>
              </a:lnSpc>
              <a:spcBef>
                <a:spcPts val="1000"/>
              </a:spcBef>
              <a:buFont typeface="Arial" panose="020B0604020202020204" pitchFamily="34" charset="0"/>
              <a:buChar char="•"/>
            </a:pPr>
            <a:r>
              <a:rPr lang="en-US" sz="2400" dirty="0">
                <a:solidFill>
                  <a:srgbClr val="404041"/>
                </a:solidFill>
                <a:latin typeface="Calibri" panose="020F0502020204030204" pitchFamily="34" charset="0"/>
              </a:rPr>
              <a:t>Identifying actionable and effective steps to promote educational pathways</a:t>
            </a:r>
          </a:p>
          <a:p>
            <a:pPr marL="228600" lvl="0" indent="-228600" defTabSz="914400">
              <a:lnSpc>
                <a:spcPct val="90000"/>
              </a:lnSpc>
              <a:spcBef>
                <a:spcPts val="1000"/>
              </a:spcBef>
              <a:buFont typeface="Arial" panose="020B0604020202020204" pitchFamily="34" charset="0"/>
              <a:buChar char="•"/>
            </a:pPr>
            <a:r>
              <a:rPr lang="en-US" sz="2400" dirty="0">
                <a:solidFill>
                  <a:srgbClr val="404041"/>
                </a:solidFill>
                <a:latin typeface="Calibri" panose="020F0502020204030204" pitchFamily="34" charset="0"/>
              </a:rPr>
              <a:t>Focus on careers for Washingtonians </a:t>
            </a:r>
            <a:endParaRPr lang="en-US" sz="2400" dirty="0">
              <a:solidFill>
                <a:srgbClr val="003764"/>
              </a:solidFill>
            </a:endParaRPr>
          </a:p>
        </p:txBody>
      </p:sp>
    </p:spTree>
    <p:extLst>
      <p:ext uri="{BB962C8B-B14F-4D97-AF65-F5344CB8AC3E}">
        <p14:creationId xmlns:p14="http://schemas.microsoft.com/office/powerpoint/2010/main" val="184264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742910-A931-40F5-A96A-580C52E95FD1}"/>
              </a:ext>
            </a:extLst>
          </p:cNvPr>
          <p:cNvSpPr>
            <a:spLocks noGrp="1"/>
          </p:cNvSpPr>
          <p:nvPr>
            <p:ph type="sldNum" sz="quarter" idx="12"/>
          </p:nvPr>
        </p:nvSpPr>
        <p:spPr/>
        <p:txBody>
          <a:bodyPr/>
          <a:lstStyle/>
          <a:p>
            <a:fld id="{DEE5BC03-7CE3-4FE3-BC0A-0ACCA8AC1F24}" type="slidenum">
              <a:rPr lang="en-US" smtClean="0"/>
              <a:pPr/>
              <a:t>11</a:t>
            </a:fld>
            <a:endParaRPr lang="en-US" dirty="0"/>
          </a:p>
        </p:txBody>
      </p:sp>
      <p:pic>
        <p:nvPicPr>
          <p:cNvPr id="4098" name="Picture 2" descr="&quot;Career Launch programs: Positioning young adults for promising careers. Mandatory criteria include 1. Meaningful, high quality on-the-job experience with the following attributes: at worksite, paid and academic credit, occupation-aligned, employer supervisor at ratio typical of occupation, defined competencies and skills gained, and full compliance with existing legal regulations. 2. Aligned classroom learning with the following attributes: open-source curriculum and program requirements developed in partnership with employers and industry, aligned with academic and employer standards, qualified instructors, and dedicated student academic and career support. Criteria points 1. and 2. produce competitive candidates who are able to continue in employment or successfully compete for jobs leading to financially-sustainable and fulfilling careers, and provides a valuable credential beyond high school diploma for the credential attained or significant progress of at least one year towards a two- or four-year credential.&quot;">
            <a:extLst>
              <a:ext uri="{FF2B5EF4-FFF2-40B4-BE49-F238E27FC236}">
                <a16:creationId xmlns:a16="http://schemas.microsoft.com/office/drawing/2014/main" id="{0F37AEE9-46D9-4ADA-93E6-2C4B3DE95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05" y="1758978"/>
            <a:ext cx="8026952" cy="402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8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867D-CB6B-4D74-AC0D-32306CFD5FEE}"/>
              </a:ext>
            </a:extLst>
          </p:cNvPr>
          <p:cNvSpPr>
            <a:spLocks noGrp="1"/>
          </p:cNvSpPr>
          <p:nvPr>
            <p:ph type="title"/>
          </p:nvPr>
        </p:nvSpPr>
        <p:spPr/>
        <p:txBody>
          <a:bodyPr/>
          <a:lstStyle/>
          <a:p>
            <a:pPr algn="ctr"/>
            <a:r>
              <a:rPr lang="en-US" dirty="0"/>
              <a:t>Transcript Posting Requirements</a:t>
            </a:r>
          </a:p>
        </p:txBody>
      </p:sp>
      <p:sp>
        <p:nvSpPr>
          <p:cNvPr id="3" name="Content Placeholder 2">
            <a:extLst>
              <a:ext uri="{FF2B5EF4-FFF2-40B4-BE49-F238E27FC236}">
                <a16:creationId xmlns:a16="http://schemas.microsoft.com/office/drawing/2014/main" id="{BA1D4227-E1F0-43C7-BBE9-8073BDD06E51}"/>
              </a:ext>
            </a:extLst>
          </p:cNvPr>
          <p:cNvSpPr>
            <a:spLocks noGrp="1"/>
          </p:cNvSpPr>
          <p:nvPr>
            <p:ph sz="half" idx="1"/>
          </p:nvPr>
        </p:nvSpPr>
        <p:spPr/>
        <p:txBody>
          <a:bodyPr/>
          <a:lstStyle/>
          <a:p>
            <a:pPr marL="0" lvl="0" indent="0" defTabSz="457200">
              <a:lnSpc>
                <a:spcPct val="100000"/>
              </a:lnSpc>
              <a:spcBef>
                <a:spcPts val="0"/>
              </a:spcBef>
              <a:buNone/>
            </a:pPr>
            <a:endParaRPr lang="en-US" sz="2400" dirty="0"/>
          </a:p>
          <a:p>
            <a:pPr defTabSz="457200">
              <a:lnSpc>
                <a:spcPct val="100000"/>
              </a:lnSpc>
              <a:spcBef>
                <a:spcPts val="0"/>
              </a:spcBef>
            </a:pPr>
            <a:r>
              <a:rPr lang="en-US" sz="2000" dirty="0"/>
              <a:t>Locally designed associate degrees also intended for transfer by an individual college </a:t>
            </a:r>
            <a:r>
              <a:rPr lang="en-US" sz="2000" u="sng" dirty="0"/>
              <a:t>may not </a:t>
            </a:r>
            <a:r>
              <a:rPr lang="en-US" sz="2000" dirty="0"/>
              <a:t>carry the </a:t>
            </a:r>
            <a:r>
              <a:rPr lang="en-US" sz="2000" b="1" dirty="0"/>
              <a:t>DTA</a:t>
            </a:r>
            <a:r>
              <a:rPr lang="en-US" sz="2000" dirty="0"/>
              <a:t>, </a:t>
            </a:r>
            <a:r>
              <a:rPr lang="en-US" sz="2000" b="1" dirty="0"/>
              <a:t>AS-T</a:t>
            </a:r>
            <a:r>
              <a:rPr lang="en-US" sz="2000" dirty="0"/>
              <a:t>, or </a:t>
            </a:r>
            <a:r>
              <a:rPr lang="en-US" sz="2000" b="1" dirty="0"/>
              <a:t>DTA/MRP </a:t>
            </a:r>
            <a:r>
              <a:rPr lang="en-US" sz="2000" dirty="0"/>
              <a:t>titles</a:t>
            </a:r>
          </a:p>
          <a:p>
            <a:pPr marL="0" indent="0" defTabSz="457200">
              <a:lnSpc>
                <a:spcPct val="100000"/>
              </a:lnSpc>
              <a:spcBef>
                <a:spcPts val="0"/>
              </a:spcBef>
              <a:buNone/>
            </a:pPr>
            <a:endParaRPr lang="en-US" sz="2000" dirty="0"/>
          </a:p>
          <a:p>
            <a:pPr defTabSz="457200">
              <a:lnSpc>
                <a:spcPct val="100000"/>
              </a:lnSpc>
              <a:spcBef>
                <a:spcPts val="0"/>
              </a:spcBef>
            </a:pPr>
            <a:r>
              <a:rPr lang="en-US" sz="2000" dirty="0"/>
              <a:t> </a:t>
            </a:r>
            <a:r>
              <a:rPr lang="en-US" sz="2000" i="1" dirty="0"/>
              <a:t>Unless</a:t>
            </a:r>
            <a:r>
              <a:rPr lang="en-US" sz="2000" dirty="0"/>
              <a:t> approved by SBCTC degree approval process and registered on the </a:t>
            </a:r>
            <a:r>
              <a:rPr lang="en-US" sz="2000" u="sng" dirty="0">
                <a:hlinkClick r:id="rId2"/>
              </a:rPr>
              <a:t>transfer degree inventory</a:t>
            </a:r>
            <a:r>
              <a:rPr lang="en-US" sz="2000" u="sng" dirty="0"/>
              <a:t> </a:t>
            </a:r>
            <a:r>
              <a:rPr lang="en-US" sz="2000" dirty="0"/>
              <a:t>(last updated July 31, 2019)</a:t>
            </a:r>
          </a:p>
          <a:p>
            <a:endParaRPr lang="en-US" dirty="0"/>
          </a:p>
        </p:txBody>
      </p:sp>
      <p:sp>
        <p:nvSpPr>
          <p:cNvPr id="4" name="Content Placeholder 3">
            <a:extLst>
              <a:ext uri="{FF2B5EF4-FFF2-40B4-BE49-F238E27FC236}">
                <a16:creationId xmlns:a16="http://schemas.microsoft.com/office/drawing/2014/main" id="{E58B9E5F-828E-424D-A0D9-2FF868F44C33}"/>
              </a:ext>
            </a:extLst>
          </p:cNvPr>
          <p:cNvSpPr>
            <a:spLocks noGrp="1"/>
          </p:cNvSpPr>
          <p:nvPr>
            <p:ph sz="half" idx="2"/>
          </p:nvPr>
        </p:nvSpPr>
        <p:spPr/>
        <p:txBody>
          <a:bodyPr/>
          <a:lstStyle/>
          <a:p>
            <a:pPr marL="0" indent="0">
              <a:buNone/>
            </a:pPr>
            <a:endParaRPr lang="en-US" dirty="0"/>
          </a:p>
          <a:p>
            <a:pPr marL="0" indent="0" algn="ctr">
              <a:buNone/>
            </a:pPr>
            <a:r>
              <a:rPr lang="en-US" sz="2400" b="1" u="sng" dirty="0"/>
              <a:t>Negotiated Agreement</a:t>
            </a:r>
          </a:p>
          <a:p>
            <a:r>
              <a:rPr lang="en-US" sz="2400" dirty="0"/>
              <a:t>Between </a:t>
            </a:r>
            <a:r>
              <a:rPr lang="en-US" sz="2400" b="1" dirty="0"/>
              <a:t>SBCTC</a:t>
            </a:r>
            <a:r>
              <a:rPr lang="en-US" sz="2400" dirty="0"/>
              <a:t> (representing 32 community and technical colleges) and the </a:t>
            </a:r>
            <a:r>
              <a:rPr lang="en-US" sz="2400" b="1" dirty="0"/>
              <a:t>public and private four-year baccalaureate institutions</a:t>
            </a:r>
          </a:p>
        </p:txBody>
      </p:sp>
      <p:sp>
        <p:nvSpPr>
          <p:cNvPr id="5" name="Slide Number Placeholder 4">
            <a:extLst>
              <a:ext uri="{FF2B5EF4-FFF2-40B4-BE49-F238E27FC236}">
                <a16:creationId xmlns:a16="http://schemas.microsoft.com/office/drawing/2014/main" id="{687E545E-A470-4478-93D1-2D2578E7D934}"/>
              </a:ext>
            </a:extLst>
          </p:cNvPr>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145845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EFCCC-9DF7-4E13-9479-A9002A08D0F2}"/>
              </a:ext>
            </a:extLst>
          </p:cNvPr>
          <p:cNvSpPr>
            <a:spLocks noGrp="1"/>
          </p:cNvSpPr>
          <p:nvPr>
            <p:ph type="title"/>
          </p:nvPr>
        </p:nvSpPr>
        <p:spPr/>
        <p:txBody>
          <a:bodyPr/>
          <a:lstStyle/>
          <a:p>
            <a:r>
              <a:rPr lang="en-US" dirty="0"/>
              <a:t>AP/IB/CI Crosswalks</a:t>
            </a:r>
          </a:p>
        </p:txBody>
      </p:sp>
      <p:sp>
        <p:nvSpPr>
          <p:cNvPr id="3" name="Content Placeholder 2">
            <a:extLst>
              <a:ext uri="{FF2B5EF4-FFF2-40B4-BE49-F238E27FC236}">
                <a16:creationId xmlns:a16="http://schemas.microsoft.com/office/drawing/2014/main" id="{3833E274-5C9E-4639-844E-FC6A18B4D962}"/>
              </a:ext>
            </a:extLst>
          </p:cNvPr>
          <p:cNvSpPr>
            <a:spLocks noGrp="1"/>
          </p:cNvSpPr>
          <p:nvPr>
            <p:ph sz="half" idx="1"/>
          </p:nvPr>
        </p:nvSpPr>
        <p:spPr/>
        <p:txBody>
          <a:bodyPr/>
          <a:lstStyle/>
          <a:p>
            <a:endParaRPr lang="en-US" sz="2400" dirty="0"/>
          </a:p>
          <a:p>
            <a:r>
              <a:rPr lang="en-US" sz="2400" dirty="0"/>
              <a:t>AP Scores Crosswalk 2019 published/posted </a:t>
            </a:r>
          </a:p>
          <a:p>
            <a:r>
              <a:rPr lang="en-US" sz="2400" dirty="0"/>
              <a:t>IB Scores Crosswalk 2019 reviewed and approved by Instructional Council (IC)</a:t>
            </a:r>
          </a:p>
          <a:p>
            <a:r>
              <a:rPr lang="en-US" sz="2400" dirty="0"/>
              <a:t>Cambridge Scores Crosswalk 2019, still under discussion</a:t>
            </a:r>
          </a:p>
        </p:txBody>
      </p:sp>
      <p:sp>
        <p:nvSpPr>
          <p:cNvPr id="5" name="Slide Number Placeholder 4">
            <a:extLst>
              <a:ext uri="{FF2B5EF4-FFF2-40B4-BE49-F238E27FC236}">
                <a16:creationId xmlns:a16="http://schemas.microsoft.com/office/drawing/2014/main" id="{160CEBD1-BA75-46F8-B5D6-BB9FB6238A13}"/>
              </a:ext>
            </a:extLst>
          </p:cNvPr>
          <p:cNvSpPr>
            <a:spLocks noGrp="1"/>
          </p:cNvSpPr>
          <p:nvPr>
            <p:ph type="sldNum" sz="quarter" idx="12"/>
          </p:nvPr>
        </p:nvSpPr>
        <p:spPr/>
        <p:txBody>
          <a:bodyPr/>
          <a:lstStyle/>
          <a:p>
            <a:fld id="{DEE5BC03-7CE3-4FE3-BC0A-0ACCA8AC1F24}" type="slidenum">
              <a:rPr lang="en-US" smtClean="0"/>
              <a:pPr/>
              <a:t>13</a:t>
            </a:fld>
            <a:endParaRPr lang="en-US" dirty="0"/>
          </a:p>
        </p:txBody>
      </p:sp>
      <p:pic>
        <p:nvPicPr>
          <p:cNvPr id="1026" name="Picture 2" descr="Image result for crosswalk">
            <a:extLst>
              <a:ext uri="{FF2B5EF4-FFF2-40B4-BE49-F238E27FC236}">
                <a16:creationId xmlns:a16="http://schemas.microsoft.com/office/drawing/2014/main" id="{C78C2DC9-233D-487E-A040-FE2FBC213AB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50172" y="2285226"/>
            <a:ext cx="3366464" cy="394533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8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78" y="1303011"/>
            <a:ext cx="8336975" cy="797070"/>
          </a:xfrm>
        </p:spPr>
        <p:txBody>
          <a:bodyPr/>
          <a:lstStyle/>
          <a:p>
            <a:r>
              <a:rPr lang="en-US" dirty="0"/>
              <a:t>Hot Topics</a:t>
            </a:r>
          </a:p>
        </p:txBody>
      </p:sp>
      <p:sp>
        <p:nvSpPr>
          <p:cNvPr id="3" name="Content Placeholder 2"/>
          <p:cNvSpPr>
            <a:spLocks noGrp="1"/>
          </p:cNvSpPr>
          <p:nvPr>
            <p:ph idx="1"/>
          </p:nvPr>
        </p:nvSpPr>
        <p:spPr>
          <a:xfrm>
            <a:off x="536859" y="2100081"/>
            <a:ext cx="8336975" cy="4274086"/>
          </a:xfrm>
        </p:spPr>
        <p:txBody>
          <a:bodyPr numCol="2"/>
          <a:lstStyle/>
          <a:p>
            <a:r>
              <a:rPr lang="en-US" sz="3200" dirty="0"/>
              <a:t>System-Wide Credit Policy for AP/BI/CI </a:t>
            </a:r>
          </a:p>
          <a:p>
            <a:r>
              <a:rPr lang="en-US" sz="3200" dirty="0"/>
              <a:t>Guided Pathways</a:t>
            </a:r>
          </a:p>
          <a:p>
            <a:r>
              <a:rPr lang="en-US" sz="3200" dirty="0"/>
              <a:t>Reverse Articulation</a:t>
            </a:r>
          </a:p>
          <a:p>
            <a:r>
              <a:rPr lang="en-US" sz="3200" dirty="0"/>
              <a:t>BAS Programs</a:t>
            </a:r>
          </a:p>
          <a:p>
            <a:r>
              <a:rPr lang="en-US" sz="3200" dirty="0"/>
              <a:t>Career Launch</a:t>
            </a:r>
          </a:p>
          <a:p>
            <a:r>
              <a:rPr lang="en-US" sz="3200" dirty="0"/>
              <a:t>Nursing (funds and pathways)</a:t>
            </a:r>
          </a:p>
          <a:p>
            <a:endParaRPr lang="en-US" sz="3200" dirty="0"/>
          </a:p>
          <a:p>
            <a:endParaRPr lang="en-US" sz="3200" dirty="0"/>
          </a:p>
          <a:p>
            <a:pPr lvl="1"/>
            <a:endParaRPr lang="en-US" sz="2800" dirty="0"/>
          </a:p>
          <a:p>
            <a:pPr lvl="1"/>
            <a:endParaRPr lang="en-US" sz="2800" dirty="0"/>
          </a:p>
          <a:p>
            <a:pPr marL="0" indent="0">
              <a:buNone/>
            </a:pPr>
            <a:endParaRPr lang="en-US" sz="3200" dirty="0"/>
          </a:p>
          <a:p>
            <a:pPr lvl="5"/>
            <a:endParaRPr lang="en-US" sz="3200" dirty="0"/>
          </a:p>
          <a:p>
            <a:endParaRPr lang="en-US" sz="32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14</a:t>
            </a:fld>
            <a:endParaRPr lang="en-US" dirty="0"/>
          </a:p>
        </p:txBody>
      </p:sp>
      <p:sp>
        <p:nvSpPr>
          <p:cNvPr id="6" name="AutoShape 2" descr="Image result for hot sune heat illust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ot sune heat illustr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descr="Sweating sun with sunglasses"/>
          <p:cNvPicPr>
            <a:picLocks noChangeAspect="1"/>
          </p:cNvPicPr>
          <p:nvPr/>
        </p:nvPicPr>
        <p:blipFill>
          <a:blip r:embed="rId3"/>
          <a:stretch>
            <a:fillRect/>
          </a:stretch>
        </p:blipFill>
        <p:spPr>
          <a:xfrm>
            <a:off x="4372840" y="2150507"/>
            <a:ext cx="4267200" cy="4019550"/>
          </a:xfrm>
          <a:prstGeom prst="rect">
            <a:avLst/>
          </a:prstGeom>
        </p:spPr>
      </p:pic>
    </p:spTree>
    <p:extLst>
      <p:ext uri="{BB962C8B-B14F-4D97-AF65-F5344CB8AC3E}">
        <p14:creationId xmlns:p14="http://schemas.microsoft.com/office/powerpoint/2010/main" val="1692737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C136-D6BB-4465-A26A-E850A10DE905}"/>
              </a:ext>
            </a:extLst>
          </p:cNvPr>
          <p:cNvSpPr>
            <a:spLocks noGrp="1"/>
          </p:cNvSpPr>
          <p:nvPr>
            <p:ph type="title"/>
          </p:nvPr>
        </p:nvSpPr>
        <p:spPr/>
        <p:txBody>
          <a:bodyPr/>
          <a:lstStyle/>
          <a:p>
            <a:pPr algn="ctr"/>
            <a:r>
              <a:rPr lang="en-US" dirty="0" err="1"/>
              <a:t>CtclINK</a:t>
            </a:r>
            <a:r>
              <a:rPr lang="en-US" dirty="0"/>
              <a:t> (PeopleSoft/Product)</a:t>
            </a:r>
          </a:p>
        </p:txBody>
      </p:sp>
      <p:sp>
        <p:nvSpPr>
          <p:cNvPr id="3" name="Content Placeholder 2">
            <a:extLst>
              <a:ext uri="{FF2B5EF4-FFF2-40B4-BE49-F238E27FC236}">
                <a16:creationId xmlns:a16="http://schemas.microsoft.com/office/drawing/2014/main" id="{E015FE08-0645-4904-9F00-AA224FCE620A}"/>
              </a:ext>
            </a:extLst>
          </p:cNvPr>
          <p:cNvSpPr>
            <a:spLocks noGrp="1"/>
          </p:cNvSpPr>
          <p:nvPr>
            <p:ph sz="half" idx="1"/>
          </p:nvPr>
        </p:nvSpPr>
        <p:spPr>
          <a:xfrm>
            <a:off x="422561" y="2190188"/>
            <a:ext cx="3830657" cy="4460418"/>
          </a:xfrm>
        </p:spPr>
        <p:txBody>
          <a:bodyPr/>
          <a:lstStyle/>
          <a:p>
            <a:endParaRPr lang="en-US" sz="2000" dirty="0"/>
          </a:p>
          <a:p>
            <a:r>
              <a:rPr lang="en-US" sz="2000" dirty="0"/>
              <a:t>Tacoma Community College and Spokane Colleges up and running </a:t>
            </a:r>
          </a:p>
          <a:p>
            <a:r>
              <a:rPr lang="en-US" sz="2000" dirty="0"/>
              <a:t>Clark College and SBCTC transitioning</a:t>
            </a:r>
          </a:p>
          <a:p>
            <a:r>
              <a:rPr lang="en-US" sz="2000" dirty="0"/>
              <a:t>Launch Monday, October 28, 2019</a:t>
            </a:r>
          </a:p>
          <a:p>
            <a:r>
              <a:rPr lang="en-US" sz="2000" dirty="0"/>
              <a:t>Alignment and continued movement/support</a:t>
            </a:r>
          </a:p>
        </p:txBody>
      </p:sp>
      <p:pic>
        <p:nvPicPr>
          <p:cNvPr id="7" name="Content Placeholder 6">
            <a:extLst>
              <a:ext uri="{FF2B5EF4-FFF2-40B4-BE49-F238E27FC236}">
                <a16:creationId xmlns:a16="http://schemas.microsoft.com/office/drawing/2014/main" id="{460BD357-238B-4804-93E6-D24D208846CB}"/>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62943" y="2272844"/>
            <a:ext cx="3587000" cy="3872377"/>
          </a:xfrm>
        </p:spPr>
      </p:pic>
      <p:sp>
        <p:nvSpPr>
          <p:cNvPr id="5" name="Slide Number Placeholder 4">
            <a:extLst>
              <a:ext uri="{FF2B5EF4-FFF2-40B4-BE49-F238E27FC236}">
                <a16:creationId xmlns:a16="http://schemas.microsoft.com/office/drawing/2014/main" id="{068B97A3-0A25-4DAF-A91F-DD3BCD8CED68}"/>
              </a:ext>
            </a:extLst>
          </p:cNvPr>
          <p:cNvSpPr>
            <a:spLocks noGrp="1"/>
          </p:cNvSpPr>
          <p:nvPr>
            <p:ph type="sldNum" sz="quarter" idx="12"/>
          </p:nvPr>
        </p:nvSpPr>
        <p:spPr/>
        <p:txBody>
          <a:bodyPr/>
          <a:lstStyle/>
          <a:p>
            <a:fld id="{DEE5BC03-7CE3-4FE3-BC0A-0ACCA8AC1F24}" type="slidenum">
              <a:rPr lang="en-US" smtClean="0"/>
              <a:pPr/>
              <a:t>15</a:t>
            </a:fld>
            <a:endParaRPr lang="en-US" dirty="0"/>
          </a:p>
        </p:txBody>
      </p:sp>
      <p:sp>
        <p:nvSpPr>
          <p:cNvPr id="8" name="TextBox 7">
            <a:extLst>
              <a:ext uri="{FF2B5EF4-FFF2-40B4-BE49-F238E27FC236}">
                <a16:creationId xmlns:a16="http://schemas.microsoft.com/office/drawing/2014/main" id="{DBC0952F-B38D-4AB8-A4C2-09F44B216F36}"/>
              </a:ext>
            </a:extLst>
          </p:cNvPr>
          <p:cNvSpPr txBox="1"/>
          <p:nvPr/>
        </p:nvSpPr>
        <p:spPr>
          <a:xfrm>
            <a:off x="4219286" y="6490643"/>
            <a:ext cx="4197350" cy="230832"/>
          </a:xfrm>
          <a:prstGeom prst="rect">
            <a:avLst/>
          </a:prstGeom>
          <a:noFill/>
        </p:spPr>
        <p:txBody>
          <a:bodyPr wrap="square" rtlCol="0">
            <a:spAutoFit/>
          </a:bodyPr>
          <a:lstStyle/>
          <a:p>
            <a:r>
              <a:rPr lang="en-US" sz="900" dirty="0">
                <a:hlinkClick r:id="rId3" tooltip="http://impresavda.blogspot.com/2011/06/rapporto-assinform-2011-battuta.htm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3797733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244B-AF67-40E4-8F03-9D4D9F7E8676}"/>
              </a:ext>
            </a:extLst>
          </p:cNvPr>
          <p:cNvSpPr>
            <a:spLocks noGrp="1"/>
          </p:cNvSpPr>
          <p:nvPr>
            <p:ph type="title"/>
          </p:nvPr>
        </p:nvSpPr>
        <p:spPr/>
        <p:txBody>
          <a:bodyPr/>
          <a:lstStyle/>
          <a:p>
            <a:pPr algn="ctr"/>
            <a:r>
              <a:rPr lang="en-US" dirty="0"/>
              <a:t>ICRC Membership List Updated</a:t>
            </a:r>
          </a:p>
        </p:txBody>
      </p:sp>
      <p:sp>
        <p:nvSpPr>
          <p:cNvPr id="3" name="Content Placeholder 2">
            <a:extLst>
              <a:ext uri="{FF2B5EF4-FFF2-40B4-BE49-F238E27FC236}">
                <a16:creationId xmlns:a16="http://schemas.microsoft.com/office/drawing/2014/main" id="{85329C50-D2B3-4C0E-BB21-2BBCB7E07E92}"/>
              </a:ext>
            </a:extLst>
          </p:cNvPr>
          <p:cNvSpPr>
            <a:spLocks noGrp="1"/>
          </p:cNvSpPr>
          <p:nvPr>
            <p:ph sz="half" idx="1"/>
          </p:nvPr>
        </p:nvSpPr>
        <p:spPr>
          <a:xfrm>
            <a:off x="1083076" y="6134471"/>
            <a:ext cx="7546019" cy="310718"/>
          </a:xfrm>
        </p:spPr>
        <p:txBody>
          <a:bodyPr/>
          <a:lstStyle/>
          <a:p>
            <a:pPr marL="0" indent="0">
              <a:buNone/>
            </a:pPr>
            <a:endParaRPr lang="en-US" dirty="0"/>
          </a:p>
          <a:p>
            <a:pPr marL="0" indent="0">
              <a:buNone/>
            </a:pPr>
            <a:endParaRPr lang="en-US" dirty="0"/>
          </a:p>
          <a:p>
            <a:endParaRPr lang="en-US" dirty="0"/>
          </a:p>
        </p:txBody>
      </p:sp>
      <p:pic>
        <p:nvPicPr>
          <p:cNvPr id="7" name="Content Placeholder 6">
            <a:extLst>
              <a:ext uri="{FF2B5EF4-FFF2-40B4-BE49-F238E27FC236}">
                <a16:creationId xmlns:a16="http://schemas.microsoft.com/office/drawing/2014/main" id="{731F564E-C095-40E8-AA3D-30A4B26DFD44}"/>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770069" y="2305405"/>
            <a:ext cx="2876129" cy="3652324"/>
          </a:xfrm>
        </p:spPr>
      </p:pic>
      <p:sp>
        <p:nvSpPr>
          <p:cNvPr id="5" name="Slide Number Placeholder 4">
            <a:extLst>
              <a:ext uri="{FF2B5EF4-FFF2-40B4-BE49-F238E27FC236}">
                <a16:creationId xmlns:a16="http://schemas.microsoft.com/office/drawing/2014/main" id="{8E64903E-070F-4A65-9D5C-D7A0E06D79F3}"/>
              </a:ext>
            </a:extLst>
          </p:cNvPr>
          <p:cNvSpPr>
            <a:spLocks noGrp="1"/>
          </p:cNvSpPr>
          <p:nvPr>
            <p:ph type="sldNum" sz="quarter" idx="12"/>
          </p:nvPr>
        </p:nvSpPr>
        <p:spPr/>
        <p:txBody>
          <a:bodyPr/>
          <a:lstStyle/>
          <a:p>
            <a:fld id="{DEE5BC03-7CE3-4FE3-BC0A-0ACCA8AC1F24}" type="slidenum">
              <a:rPr lang="en-US" smtClean="0"/>
              <a:pPr/>
              <a:t>16</a:t>
            </a:fld>
            <a:endParaRPr lang="en-US" dirty="0"/>
          </a:p>
        </p:txBody>
      </p:sp>
      <p:sp>
        <p:nvSpPr>
          <p:cNvPr id="9" name="TextBox 8">
            <a:extLst>
              <a:ext uri="{FF2B5EF4-FFF2-40B4-BE49-F238E27FC236}">
                <a16:creationId xmlns:a16="http://schemas.microsoft.com/office/drawing/2014/main" id="{96EC8215-2A83-4A3F-9179-5CB8EF134995}"/>
              </a:ext>
            </a:extLst>
          </p:cNvPr>
          <p:cNvSpPr txBox="1"/>
          <p:nvPr/>
        </p:nvSpPr>
        <p:spPr>
          <a:xfrm>
            <a:off x="2010792" y="6011157"/>
            <a:ext cx="5122415" cy="307777"/>
          </a:xfrm>
          <a:prstGeom prst="rect">
            <a:avLst/>
          </a:prstGeom>
          <a:noFill/>
        </p:spPr>
        <p:txBody>
          <a:bodyPr wrap="square" rtlCol="0">
            <a:spAutoFit/>
          </a:bodyPr>
          <a:lstStyle/>
          <a:p>
            <a:r>
              <a:rPr lang="en-US" sz="1400" dirty="0"/>
              <a:t>Thank you, Lori Crist-SBCTC Secretary Senior, Education Division  </a:t>
            </a:r>
          </a:p>
        </p:txBody>
      </p:sp>
    </p:spTree>
    <p:extLst>
      <p:ext uri="{BB962C8B-B14F-4D97-AF65-F5344CB8AC3E}">
        <p14:creationId xmlns:p14="http://schemas.microsoft.com/office/powerpoint/2010/main" val="2286608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3E7C-51CA-415D-B22D-4C1554C8D713}"/>
              </a:ext>
            </a:extLst>
          </p:cNvPr>
          <p:cNvSpPr>
            <a:spLocks noGrp="1"/>
          </p:cNvSpPr>
          <p:nvPr>
            <p:ph type="title"/>
          </p:nvPr>
        </p:nvSpPr>
        <p:spPr/>
        <p:txBody>
          <a:bodyPr/>
          <a:lstStyle/>
          <a:p>
            <a:r>
              <a:rPr lang="en-US" dirty="0"/>
              <a:t>Questions </a:t>
            </a:r>
          </a:p>
        </p:txBody>
      </p:sp>
      <p:sp>
        <p:nvSpPr>
          <p:cNvPr id="3" name="Text Placeholder 2">
            <a:extLst>
              <a:ext uri="{FF2B5EF4-FFF2-40B4-BE49-F238E27FC236}">
                <a16:creationId xmlns:a16="http://schemas.microsoft.com/office/drawing/2014/main" id="{0889D9B5-6866-455F-B374-15A00E791467}"/>
              </a:ext>
            </a:extLst>
          </p:cNvPr>
          <p:cNvSpPr>
            <a:spLocks noGrp="1"/>
          </p:cNvSpPr>
          <p:nvPr>
            <p:ph type="body" sz="quarter" idx="10"/>
          </p:nvPr>
        </p:nvSpPr>
        <p:spPr/>
        <p:txBody>
          <a:bodyPr/>
          <a:lstStyle/>
          <a:p>
            <a:pPr marL="0" indent="0" algn="ctr">
              <a:buNone/>
            </a:pPr>
            <a:endParaRPr lang="en-US" dirty="0"/>
          </a:p>
          <a:p>
            <a:pPr marL="0" indent="0" algn="ctr">
              <a:buNone/>
            </a:pPr>
            <a:r>
              <a:rPr lang="en-US" dirty="0"/>
              <a:t>Please let me know if you have questions.</a:t>
            </a:r>
          </a:p>
          <a:p>
            <a:pPr marL="0" indent="0" algn="ctr">
              <a:buNone/>
            </a:pPr>
            <a:r>
              <a:rPr lang="en-US" dirty="0"/>
              <a:t>I look forward to working with you.</a:t>
            </a:r>
          </a:p>
          <a:p>
            <a:pPr marL="0" indent="0" algn="ctr">
              <a:buNone/>
            </a:pPr>
            <a:r>
              <a:rPr lang="en-US" dirty="0"/>
              <a:t>Contact Info.: </a:t>
            </a:r>
          </a:p>
          <a:p>
            <a:pPr marL="0" indent="0" algn="ctr">
              <a:buNone/>
            </a:pPr>
            <a:r>
              <a:rPr lang="en-US" dirty="0">
                <a:hlinkClick r:id="rId2"/>
              </a:rPr>
              <a:t>jpenn@sbctc.edu</a:t>
            </a:r>
            <a:endParaRPr lang="en-US" dirty="0"/>
          </a:p>
          <a:p>
            <a:pPr marL="0" indent="0" algn="ctr">
              <a:buNone/>
            </a:pPr>
            <a:r>
              <a:rPr lang="en-US" dirty="0"/>
              <a:t>360-704-4338</a:t>
            </a:r>
          </a:p>
          <a:p>
            <a:pPr marL="0" indent="0" algn="ctr">
              <a:buNone/>
            </a:pPr>
            <a:endParaRPr lang="en-US" dirty="0"/>
          </a:p>
          <a:p>
            <a:pPr marL="0" indent="0" algn="ctr">
              <a:buNone/>
            </a:pPr>
            <a:endParaRPr lang="en-US" dirty="0"/>
          </a:p>
          <a:p>
            <a:pPr marL="0" indent="0">
              <a:buNone/>
            </a:pPr>
            <a:endParaRPr lang="en-US" dirty="0"/>
          </a:p>
        </p:txBody>
      </p:sp>
    </p:spTree>
    <p:extLst>
      <p:ext uri="{BB962C8B-B14F-4D97-AF65-F5344CB8AC3E}">
        <p14:creationId xmlns:p14="http://schemas.microsoft.com/office/powerpoint/2010/main" val="219054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3747-85A0-4EC7-BBA3-BD683F9038BB}"/>
              </a:ext>
            </a:extLst>
          </p:cNvPr>
          <p:cNvSpPr>
            <a:spLocks noGrp="1"/>
          </p:cNvSpPr>
          <p:nvPr>
            <p:ph type="title"/>
          </p:nvPr>
        </p:nvSpPr>
        <p:spPr>
          <a:xfrm>
            <a:off x="507276" y="1485855"/>
            <a:ext cx="8335388" cy="723946"/>
          </a:xfrm>
        </p:spPr>
        <p:txBody>
          <a:bodyPr/>
          <a:lstStyle/>
          <a:p>
            <a:pPr algn="ctr"/>
            <a:r>
              <a:rPr lang="en-US" dirty="0" err="1"/>
              <a:t>Jamilyn’s</a:t>
            </a:r>
            <a:r>
              <a:rPr lang="en-US" dirty="0"/>
              <a:t> Educational </a:t>
            </a:r>
            <a:r>
              <a:rPr lang="en-US" dirty="0" err="1"/>
              <a:t>FootPrint</a:t>
            </a:r>
            <a:br>
              <a:rPr lang="en-US" dirty="0"/>
            </a:br>
            <a:endParaRPr lang="en-US" dirty="0"/>
          </a:p>
        </p:txBody>
      </p:sp>
      <p:sp>
        <p:nvSpPr>
          <p:cNvPr id="3" name="Slide Number Placeholder 2">
            <a:extLst>
              <a:ext uri="{FF2B5EF4-FFF2-40B4-BE49-F238E27FC236}">
                <a16:creationId xmlns:a16="http://schemas.microsoft.com/office/drawing/2014/main" id="{51150E32-88A6-429B-A291-5C5FB05B1B03}"/>
              </a:ext>
            </a:extLst>
          </p:cNvPr>
          <p:cNvSpPr>
            <a:spLocks noGrp="1"/>
          </p:cNvSpPr>
          <p:nvPr>
            <p:ph type="sldNum" sz="quarter" idx="12"/>
          </p:nvPr>
        </p:nvSpPr>
        <p:spPr/>
        <p:txBody>
          <a:bodyPr/>
          <a:lstStyle/>
          <a:p>
            <a:fld id="{DEE5BC03-7CE3-4FE3-BC0A-0ACCA8AC1F24}" type="slidenum">
              <a:rPr lang="en-US" smtClean="0"/>
              <a:pPr/>
              <a:t>2</a:t>
            </a:fld>
            <a:endParaRPr lang="en-US" dirty="0"/>
          </a:p>
        </p:txBody>
      </p:sp>
      <p:pic>
        <p:nvPicPr>
          <p:cNvPr id="2058" name="Picture 10" descr="Image result for footprint">
            <a:extLst>
              <a:ext uri="{FF2B5EF4-FFF2-40B4-BE49-F238E27FC236}">
                <a16:creationId xmlns:a16="http://schemas.microsoft.com/office/drawing/2014/main" id="{C189F0E0-50CD-4E68-A6C7-A2CF69DCC6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2853" y="2199051"/>
            <a:ext cx="5916777" cy="3820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OSPI logo">
            <a:extLst>
              <a:ext uri="{FF2B5EF4-FFF2-40B4-BE49-F238E27FC236}">
                <a16:creationId xmlns:a16="http://schemas.microsoft.com/office/drawing/2014/main" id="{9D3642A8-699C-495F-967E-187F27CA5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47" y="2713141"/>
            <a:ext cx="1758406" cy="91595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lover Park Technical College Logo">
            <a:extLst>
              <a:ext uri="{FF2B5EF4-FFF2-40B4-BE49-F238E27FC236}">
                <a16:creationId xmlns:a16="http://schemas.microsoft.com/office/drawing/2014/main" id="{41CFFBB3-B41C-474A-9AA3-A9F1C3444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975" y="2739407"/>
            <a:ext cx="2151384" cy="723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mage result for SBCTC logo">
            <a:extLst>
              <a:ext uri="{FF2B5EF4-FFF2-40B4-BE49-F238E27FC236}">
                <a16:creationId xmlns:a16="http://schemas.microsoft.com/office/drawing/2014/main" id="{709FB42E-1BBA-4286-B28C-64DF57F43F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131" y="4785614"/>
            <a:ext cx="3904998" cy="13406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LWtech logo">
            <a:extLst>
              <a:ext uri="{FF2B5EF4-FFF2-40B4-BE49-F238E27FC236}">
                <a16:creationId xmlns:a16="http://schemas.microsoft.com/office/drawing/2014/main" id="{380DABED-DC91-4C96-80D1-C3518CFACE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2451" y="5802594"/>
            <a:ext cx="2151384" cy="97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562DD-D11D-4642-91CC-DA9A6B20A3AC}"/>
              </a:ext>
            </a:extLst>
          </p:cNvPr>
          <p:cNvSpPr>
            <a:spLocks noGrp="1"/>
          </p:cNvSpPr>
          <p:nvPr>
            <p:ph type="title"/>
          </p:nvPr>
        </p:nvSpPr>
        <p:spPr/>
        <p:txBody>
          <a:bodyPr/>
          <a:lstStyle/>
          <a:p>
            <a:pPr algn="ctr"/>
            <a:r>
              <a:rPr lang="en-US" sz="2800" dirty="0"/>
              <a:t>SBCTC State Board’s Strategic Priorities </a:t>
            </a:r>
          </a:p>
        </p:txBody>
      </p:sp>
      <p:sp>
        <p:nvSpPr>
          <p:cNvPr id="3" name="Content Placeholder 2">
            <a:extLst>
              <a:ext uri="{FF2B5EF4-FFF2-40B4-BE49-F238E27FC236}">
                <a16:creationId xmlns:a16="http://schemas.microsoft.com/office/drawing/2014/main" id="{F465D033-27C9-49E8-B3D7-BF70A86D56E5}"/>
              </a:ext>
            </a:extLst>
          </p:cNvPr>
          <p:cNvSpPr>
            <a:spLocks noGrp="1"/>
          </p:cNvSpPr>
          <p:nvPr>
            <p:ph sz="half" idx="1"/>
          </p:nvPr>
        </p:nvSpPr>
        <p:spPr/>
        <p:txBody>
          <a:bodyPr/>
          <a:lstStyle/>
          <a:p>
            <a:r>
              <a:rPr lang="en-US" dirty="0"/>
              <a:t>Equity focused/equity lens</a:t>
            </a:r>
          </a:p>
          <a:p>
            <a:r>
              <a:rPr lang="en-US" dirty="0"/>
              <a:t>Guide Pathways and other proven student success strategies </a:t>
            </a:r>
          </a:p>
          <a:p>
            <a:r>
              <a:rPr lang="en-US" dirty="0"/>
              <a:t>Implement Strategic Enrollment plan</a:t>
            </a:r>
          </a:p>
        </p:txBody>
      </p:sp>
      <p:sp>
        <p:nvSpPr>
          <p:cNvPr id="4" name="Content Placeholder 3">
            <a:extLst>
              <a:ext uri="{FF2B5EF4-FFF2-40B4-BE49-F238E27FC236}">
                <a16:creationId xmlns:a16="http://schemas.microsoft.com/office/drawing/2014/main" id="{C516DBFB-29F0-4D7C-881C-604952FEE095}"/>
              </a:ext>
            </a:extLst>
          </p:cNvPr>
          <p:cNvSpPr>
            <a:spLocks noGrp="1"/>
          </p:cNvSpPr>
          <p:nvPr>
            <p:ph sz="half" idx="2"/>
          </p:nvPr>
        </p:nvSpPr>
        <p:spPr/>
        <p:txBody>
          <a:bodyPr/>
          <a:lstStyle/>
          <a:p>
            <a:r>
              <a:rPr lang="en-US" dirty="0"/>
              <a:t>Implement Career Connect Washington </a:t>
            </a:r>
          </a:p>
          <a:p>
            <a:r>
              <a:rPr lang="en-US" dirty="0"/>
              <a:t>Advocacy and Community engagement </a:t>
            </a:r>
          </a:p>
        </p:txBody>
      </p:sp>
      <p:sp>
        <p:nvSpPr>
          <p:cNvPr id="5" name="Slide Number Placeholder 4">
            <a:extLst>
              <a:ext uri="{FF2B5EF4-FFF2-40B4-BE49-F238E27FC236}">
                <a16:creationId xmlns:a16="http://schemas.microsoft.com/office/drawing/2014/main" id="{81D51E6D-CE8A-4BFB-A528-6B14CBC2032C}"/>
              </a:ext>
            </a:extLst>
          </p:cNvPr>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2012717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57B2-F0AF-41D2-9593-3BDB4C382303}"/>
              </a:ext>
            </a:extLst>
          </p:cNvPr>
          <p:cNvSpPr>
            <a:spLocks noGrp="1"/>
          </p:cNvSpPr>
          <p:nvPr>
            <p:ph type="title"/>
          </p:nvPr>
        </p:nvSpPr>
        <p:spPr>
          <a:xfrm>
            <a:off x="540327" y="1457982"/>
            <a:ext cx="8302337" cy="941269"/>
          </a:xfrm>
        </p:spPr>
        <p:txBody>
          <a:bodyPr/>
          <a:lstStyle/>
          <a:p>
            <a:pPr algn="ctr"/>
            <a:r>
              <a:rPr lang="en-US" dirty="0"/>
              <a:t>Equity and Diversity</a:t>
            </a:r>
            <a:br>
              <a:rPr lang="en-US" dirty="0"/>
            </a:br>
            <a:r>
              <a:rPr lang="en-US" dirty="0"/>
              <a:t>Resolution 19-06-28</a:t>
            </a:r>
          </a:p>
        </p:txBody>
      </p:sp>
      <p:sp>
        <p:nvSpPr>
          <p:cNvPr id="3" name="Slide Number Placeholder 2">
            <a:extLst>
              <a:ext uri="{FF2B5EF4-FFF2-40B4-BE49-F238E27FC236}">
                <a16:creationId xmlns:a16="http://schemas.microsoft.com/office/drawing/2014/main" id="{51DF91A3-85C4-4F5A-81BC-5A28C23E5E16}"/>
              </a:ext>
            </a:extLst>
          </p:cNvPr>
          <p:cNvSpPr>
            <a:spLocks noGrp="1"/>
          </p:cNvSpPr>
          <p:nvPr>
            <p:ph type="sldNum" sz="quarter" idx="12"/>
          </p:nvPr>
        </p:nvSpPr>
        <p:spPr/>
        <p:txBody>
          <a:bodyPr/>
          <a:lstStyle/>
          <a:p>
            <a:fld id="{DEE5BC03-7CE3-4FE3-BC0A-0ACCA8AC1F24}" type="slidenum">
              <a:rPr lang="en-US" smtClean="0"/>
              <a:pPr/>
              <a:t>4</a:t>
            </a:fld>
            <a:endParaRPr lang="en-US" dirty="0"/>
          </a:p>
        </p:txBody>
      </p:sp>
      <p:sp>
        <p:nvSpPr>
          <p:cNvPr id="4" name="TextBox 3">
            <a:extLst>
              <a:ext uri="{FF2B5EF4-FFF2-40B4-BE49-F238E27FC236}">
                <a16:creationId xmlns:a16="http://schemas.microsoft.com/office/drawing/2014/main" id="{3E0CB17C-48A8-48E9-A570-F32F0DB1B284}"/>
              </a:ext>
            </a:extLst>
          </p:cNvPr>
          <p:cNvSpPr txBox="1"/>
          <p:nvPr/>
        </p:nvSpPr>
        <p:spPr>
          <a:xfrm>
            <a:off x="639612" y="2726422"/>
            <a:ext cx="8103765" cy="2547364"/>
          </a:xfrm>
          <a:prstGeom prst="rect">
            <a:avLst/>
          </a:prstGeom>
          <a:noFill/>
        </p:spPr>
        <p:txBody>
          <a:bodyPr wrap="square" rtlCol="0">
            <a:spAutoFit/>
          </a:bodyPr>
          <a:lstStyle/>
          <a:p>
            <a:pPr lvl="0" defTabSz="914400">
              <a:lnSpc>
                <a:spcPct val="90000"/>
              </a:lnSpc>
              <a:spcBef>
                <a:spcPts val="1000"/>
              </a:spcBef>
            </a:pPr>
            <a:r>
              <a:rPr lang="en-US" sz="2800" dirty="0">
                <a:solidFill>
                  <a:srgbClr val="003764"/>
                </a:solidFill>
              </a:rPr>
              <a:t>SBCTC </a:t>
            </a:r>
            <a:r>
              <a:rPr lang="en-US" sz="2800" u="sng" dirty="0">
                <a:solidFill>
                  <a:srgbClr val="003764"/>
                </a:solidFill>
              </a:rPr>
              <a:t>Vision Statement-</a:t>
            </a:r>
          </a:p>
          <a:p>
            <a:pPr lvl="0" defTabSz="914400">
              <a:lnSpc>
                <a:spcPct val="90000"/>
              </a:lnSpc>
              <a:spcBef>
                <a:spcPts val="1000"/>
              </a:spcBef>
            </a:pPr>
            <a:r>
              <a:rPr lang="en-US" sz="2800" dirty="0">
                <a:solidFill>
                  <a:srgbClr val="003764"/>
                </a:solidFill>
              </a:rPr>
              <a:t>Leading with racial equity, our colleges maximize student potential and transform lives within a culture of belonging that advances racial, social and economic justice in service to our diverse communities.</a:t>
            </a:r>
          </a:p>
        </p:txBody>
      </p:sp>
    </p:spTree>
    <p:extLst>
      <p:ext uri="{BB962C8B-B14F-4D97-AF65-F5344CB8AC3E}">
        <p14:creationId xmlns:p14="http://schemas.microsoft.com/office/powerpoint/2010/main" val="1844123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facts</a:t>
            </a:r>
          </a:p>
        </p:txBody>
      </p:sp>
      <p:sp>
        <p:nvSpPr>
          <p:cNvPr id="4" name="Slide Number Placeholder 3"/>
          <p:cNvSpPr>
            <a:spLocks noGrp="1"/>
          </p:cNvSpPr>
          <p:nvPr>
            <p:ph type="sldNum" sz="quarter" idx="12"/>
          </p:nvPr>
        </p:nvSpPr>
        <p:spPr/>
        <p:txBody>
          <a:bodyPr/>
          <a:lstStyle/>
          <a:p>
            <a:fld id="{DEE5BC03-7CE3-4FE3-BC0A-0ACCA8AC1F24}" type="slidenum">
              <a:rPr lang="en-US" smtClean="0"/>
              <a:pPr/>
              <a:t>5</a:t>
            </a:fld>
            <a:endParaRPr lang="en-US" dirty="0"/>
          </a:p>
        </p:txBody>
      </p:sp>
      <p:graphicFrame>
        <p:nvGraphicFramePr>
          <p:cNvPr id="6" name="Content Placeholder 5" descr="Pie chart type of student by percent"/>
          <p:cNvGraphicFramePr>
            <a:graphicFrameLocks noGrp="1"/>
          </p:cNvGraphicFramePr>
          <p:nvPr>
            <p:ph idx="1"/>
            <p:extLst/>
          </p:nvPr>
        </p:nvGraphicFramePr>
        <p:xfrm>
          <a:off x="536575" y="2414588"/>
          <a:ext cx="3620897" cy="3757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Bar chart race/ethnicity"/>
          <p:cNvGraphicFramePr/>
          <p:nvPr>
            <p:extLst/>
          </p:nvPr>
        </p:nvGraphicFramePr>
        <p:xfrm>
          <a:off x="4157472" y="2414588"/>
          <a:ext cx="4535424" cy="399641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839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Community and technical college facts</a:t>
            </a:r>
          </a:p>
        </p:txBody>
      </p:sp>
      <p:sp>
        <p:nvSpPr>
          <p:cNvPr id="3" name="Content Placeholder 2"/>
          <p:cNvSpPr>
            <a:spLocks noGrp="1"/>
          </p:cNvSpPr>
          <p:nvPr>
            <p:ph idx="1"/>
          </p:nvPr>
        </p:nvSpPr>
        <p:spPr/>
        <p:txBody>
          <a:bodyPr/>
          <a:lstStyle/>
          <a:p>
            <a:r>
              <a:rPr lang="en-US" dirty="0"/>
              <a:t>362,862 students enrolled</a:t>
            </a:r>
          </a:p>
          <a:p>
            <a:r>
              <a:rPr lang="en-US" dirty="0"/>
              <a:t>50% full-time</a:t>
            </a:r>
          </a:p>
          <a:p>
            <a:r>
              <a:rPr lang="en-US" dirty="0"/>
              <a:t>56% women</a:t>
            </a:r>
          </a:p>
          <a:p>
            <a:r>
              <a:rPr lang="en-US" dirty="0"/>
              <a:t>58% of students enrolled in Washington’s public higher education system are enrolled in community and technical colleges.</a:t>
            </a:r>
          </a:p>
        </p:txBody>
      </p:sp>
      <p:sp>
        <p:nvSpPr>
          <p:cNvPr id="4" name="Slide Number Placeholder 3"/>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1580223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8" y="1872517"/>
            <a:ext cx="8302337" cy="786457"/>
          </a:xfrm>
        </p:spPr>
        <p:txBody>
          <a:bodyPr/>
          <a:lstStyle/>
          <a:p>
            <a:r>
              <a:rPr lang="en-US" sz="3600" cap="none" dirty="0">
                <a:solidFill>
                  <a:srgbClr val="0F2A60"/>
                </a:solidFill>
              </a:rPr>
              <a:t>COLLEGE TRANSFERS 2016-2017</a:t>
            </a:r>
            <a:br>
              <a:rPr lang="en-US" sz="3600" cap="none" dirty="0">
                <a:solidFill>
                  <a:srgbClr val="0F2A60"/>
                </a:solidFill>
              </a:rPr>
            </a:br>
            <a:endParaRPr lang="en-US" dirty="0"/>
          </a:p>
        </p:txBody>
      </p:sp>
      <p:sp>
        <p:nvSpPr>
          <p:cNvPr id="3" name="Slide Number Placeholder 2"/>
          <p:cNvSpPr>
            <a:spLocks noGrp="1"/>
          </p:cNvSpPr>
          <p:nvPr>
            <p:ph type="sldNum" sz="quarter" idx="12"/>
          </p:nvPr>
        </p:nvSpPr>
        <p:spPr/>
        <p:txBody>
          <a:bodyPr/>
          <a:lstStyle/>
          <a:p>
            <a:fld id="{DEE5BC03-7CE3-4FE3-BC0A-0ACCA8AC1F24}" type="slidenum">
              <a:rPr lang="en-US" smtClean="0"/>
              <a:pPr/>
              <a:t>7</a:t>
            </a:fld>
            <a:endParaRPr lang="en-US" dirty="0"/>
          </a:p>
        </p:txBody>
      </p:sp>
      <p:sp>
        <p:nvSpPr>
          <p:cNvPr id="6" name="Rectangle 5"/>
          <p:cNvSpPr/>
          <p:nvPr/>
        </p:nvSpPr>
        <p:spPr>
          <a:xfrm>
            <a:off x="874771" y="2873216"/>
            <a:ext cx="7695789" cy="3422475"/>
          </a:xfrm>
          <a:prstGeom prst="rect">
            <a:avLst/>
          </a:prstGeom>
        </p:spPr>
        <p:txBody>
          <a:bodyPr wrap="square">
            <a:spAutoFit/>
          </a:bodyPr>
          <a:lstStyle/>
          <a:p>
            <a:pPr marL="457200" lvl="0" indent="-457200" defTabSz="685766">
              <a:lnSpc>
                <a:spcPct val="90000"/>
              </a:lnSpc>
              <a:spcBef>
                <a:spcPts val="750"/>
              </a:spcBef>
              <a:buFont typeface="Arial" panose="020B0604020202020204" pitchFamily="34" charset="0"/>
              <a:buChar char="•"/>
            </a:pPr>
            <a:r>
              <a:rPr lang="en-US" sz="2800" dirty="0">
                <a:solidFill>
                  <a:schemeClr val="accent1">
                    <a:lumMod val="50000"/>
                  </a:schemeClr>
                </a:solidFill>
              </a:rPr>
              <a:t>Public BI’s                    				  10,572</a:t>
            </a:r>
          </a:p>
          <a:p>
            <a:pPr marL="457200" lvl="0" indent="-457200" defTabSz="685766">
              <a:lnSpc>
                <a:spcPct val="90000"/>
              </a:lnSpc>
              <a:spcBef>
                <a:spcPts val="750"/>
              </a:spcBef>
              <a:buFont typeface="Arial" panose="020B0604020202020204" pitchFamily="34" charset="0"/>
              <a:buChar char="•"/>
              <a:tabLst>
                <a:tab pos="5883275" algn="l"/>
              </a:tabLst>
            </a:pPr>
            <a:r>
              <a:rPr lang="en-US" sz="2800" dirty="0">
                <a:solidFill>
                  <a:schemeClr val="accent1">
                    <a:lumMod val="50000"/>
                  </a:schemeClr>
                </a:solidFill>
              </a:rPr>
              <a:t>Western Governors University	        2,373</a:t>
            </a:r>
          </a:p>
          <a:p>
            <a:pPr marL="457200" lvl="0" indent="-457200" defTabSz="685766">
              <a:lnSpc>
                <a:spcPct val="90000"/>
              </a:lnSpc>
              <a:spcBef>
                <a:spcPts val="750"/>
              </a:spcBef>
              <a:buFont typeface="Arial" panose="020B0604020202020204" pitchFamily="34" charset="0"/>
              <a:buChar char="•"/>
            </a:pPr>
            <a:r>
              <a:rPr lang="en-US" sz="2800" dirty="0">
                <a:solidFill>
                  <a:schemeClr val="accent1">
                    <a:lumMod val="50000"/>
                  </a:schemeClr>
                </a:solidFill>
              </a:rPr>
              <a:t>Independent Colleges of Washington       1,593</a:t>
            </a:r>
          </a:p>
          <a:p>
            <a:pPr marL="457200" lvl="0" indent="-457200" defTabSz="685766">
              <a:lnSpc>
                <a:spcPct val="90000"/>
              </a:lnSpc>
              <a:spcBef>
                <a:spcPts val="750"/>
              </a:spcBef>
              <a:buFont typeface="Arial" panose="020B0604020202020204" pitchFamily="34" charset="0"/>
              <a:buChar char="•"/>
            </a:pPr>
            <a:r>
              <a:rPr lang="en-US" sz="2800" dirty="0">
                <a:solidFill>
                  <a:schemeClr val="accent1">
                    <a:lumMod val="50000"/>
                  </a:schemeClr>
                </a:solidFill>
              </a:rPr>
              <a:t>CTC’s BAS Programs      			            1,447</a:t>
            </a:r>
          </a:p>
          <a:p>
            <a:pPr marL="457200" lvl="0" indent="-457200" defTabSz="685766">
              <a:lnSpc>
                <a:spcPct val="90000"/>
              </a:lnSpc>
              <a:spcBef>
                <a:spcPts val="750"/>
              </a:spcBef>
              <a:buFont typeface="Arial" panose="020B0604020202020204" pitchFamily="34" charset="0"/>
              <a:buChar char="•"/>
            </a:pPr>
            <a:r>
              <a:rPr lang="en-US" sz="2800" dirty="0">
                <a:solidFill>
                  <a:schemeClr val="accent1">
                    <a:lumMod val="50000"/>
                  </a:schemeClr>
                </a:solidFill>
              </a:rPr>
              <a:t>Other independent colleges                         394</a:t>
            </a:r>
          </a:p>
          <a:p>
            <a:pPr marL="457200" lvl="0" indent="-457200" defTabSz="685766">
              <a:lnSpc>
                <a:spcPct val="90000"/>
              </a:lnSpc>
              <a:spcBef>
                <a:spcPts val="750"/>
              </a:spcBef>
              <a:buFont typeface="Arial" panose="020B0604020202020204" pitchFamily="34" charset="0"/>
              <a:buChar char="•"/>
            </a:pPr>
            <a:r>
              <a:rPr lang="en-US" sz="2800" dirty="0">
                <a:solidFill>
                  <a:schemeClr val="accent1">
                    <a:lumMod val="50000"/>
                  </a:schemeClr>
                </a:solidFill>
              </a:rPr>
              <a:t>Portland State University                              142</a:t>
            </a:r>
          </a:p>
          <a:p>
            <a:pPr lvl="0" algn="ctr" defTabSz="685766">
              <a:lnSpc>
                <a:spcPct val="90000"/>
              </a:lnSpc>
              <a:spcBef>
                <a:spcPts val="750"/>
              </a:spcBef>
            </a:pPr>
            <a:r>
              <a:rPr lang="en-US" sz="2800" dirty="0">
                <a:solidFill>
                  <a:schemeClr val="accent1">
                    <a:lumMod val="50000"/>
                  </a:schemeClr>
                </a:solidFill>
                <a:hlinkClick r:id="rId3"/>
              </a:rPr>
              <a:t>After College Status: Transfers</a:t>
            </a:r>
            <a:endParaRPr lang="en-US" sz="2800" dirty="0">
              <a:solidFill>
                <a:schemeClr val="accent1">
                  <a:lumMod val="50000"/>
                </a:schemeClr>
              </a:solidFill>
            </a:endParaRPr>
          </a:p>
        </p:txBody>
      </p:sp>
    </p:spTree>
    <p:extLst>
      <p:ext uri="{BB962C8B-B14F-4D97-AF65-F5344CB8AC3E}">
        <p14:creationId xmlns:p14="http://schemas.microsoft.com/office/powerpoint/2010/main" val="54209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D6404-9D35-4BD9-A351-9E36F3828AB5}"/>
              </a:ext>
            </a:extLst>
          </p:cNvPr>
          <p:cNvSpPr>
            <a:spLocks noGrp="1"/>
          </p:cNvSpPr>
          <p:nvPr>
            <p:ph type="title"/>
          </p:nvPr>
        </p:nvSpPr>
        <p:spPr/>
        <p:txBody>
          <a:bodyPr/>
          <a:lstStyle/>
          <a:p>
            <a:r>
              <a:rPr lang="en-US" dirty="0"/>
              <a:t>College Transfers 2016-2017**</a:t>
            </a:r>
          </a:p>
        </p:txBody>
      </p:sp>
      <p:sp>
        <p:nvSpPr>
          <p:cNvPr id="3" name="Content Placeholder 2">
            <a:extLst>
              <a:ext uri="{FF2B5EF4-FFF2-40B4-BE49-F238E27FC236}">
                <a16:creationId xmlns:a16="http://schemas.microsoft.com/office/drawing/2014/main" id="{A6781890-A0E7-4DF3-AC1C-3137E9FB7B4F}"/>
              </a:ext>
            </a:extLst>
          </p:cNvPr>
          <p:cNvSpPr>
            <a:spLocks noGrp="1"/>
          </p:cNvSpPr>
          <p:nvPr>
            <p:ph idx="1"/>
          </p:nvPr>
        </p:nvSpPr>
        <p:spPr/>
        <p:txBody>
          <a:bodyPr/>
          <a:lstStyle/>
          <a:p>
            <a:pPr marL="0" indent="0">
              <a:buNone/>
            </a:pPr>
            <a:r>
              <a:rPr lang="en-US" dirty="0"/>
              <a:t>Transfers to Independent and Other Baccalaureate Institutions: </a:t>
            </a:r>
          </a:p>
          <a:p>
            <a:pPr marL="0" indent="0">
              <a:buNone/>
            </a:pPr>
            <a:r>
              <a:rPr lang="en-US" dirty="0">
                <a:hlinkClick r:id="rId2"/>
              </a:rPr>
              <a:t>https://www.sbctc.edu/colleges-staff/research/data-public/transfers-dashboard.aspx</a:t>
            </a:r>
            <a:endParaRPr lang="en-US" dirty="0"/>
          </a:p>
          <a:p>
            <a:pPr marL="0" indent="0">
              <a:buNone/>
            </a:pPr>
            <a:endParaRPr lang="en-US" dirty="0"/>
          </a:p>
          <a:p>
            <a:pPr marL="0" indent="0">
              <a:buNone/>
            </a:pPr>
            <a:r>
              <a:rPr lang="en-US" dirty="0"/>
              <a:t>**The data for 2017-2018 will be available in December </a:t>
            </a:r>
            <a:r>
              <a:rPr lang="en-US" dirty="0">
                <a:highlight>
                  <a:srgbClr val="FFFF00"/>
                </a:highlight>
              </a:rPr>
              <a:t>2019, or later</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840DFBE-40A5-4DC3-848D-D10B5897710D}"/>
              </a:ext>
            </a:extLst>
          </p:cNvPr>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1019566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2017-18 transfer degrees awarded</a:t>
            </a:r>
          </a:p>
        </p:txBody>
      </p:sp>
      <p:sp>
        <p:nvSpPr>
          <p:cNvPr id="3" name="Slide Number Placeholder 2"/>
          <p:cNvSpPr>
            <a:spLocks noGrp="1"/>
          </p:cNvSpPr>
          <p:nvPr>
            <p:ph type="sldNum" sz="quarter" idx="12"/>
          </p:nvPr>
        </p:nvSpPr>
        <p:spPr/>
        <p:txBody>
          <a:bodyPr/>
          <a:lstStyle/>
          <a:p>
            <a:fld id="{DEE5BC03-7CE3-4FE3-BC0A-0ACCA8AC1F24}" type="slidenum">
              <a:rPr lang="en-US" smtClean="0"/>
              <a:pPr/>
              <a:t>9</a:t>
            </a:fld>
            <a:endParaRPr lang="en-US" dirty="0"/>
          </a:p>
        </p:txBody>
      </p:sp>
      <p:sp>
        <p:nvSpPr>
          <p:cNvPr id="6" name="TextBox 5"/>
          <p:cNvSpPr txBox="1"/>
          <p:nvPr/>
        </p:nvSpPr>
        <p:spPr>
          <a:xfrm>
            <a:off x="1041400" y="2514600"/>
            <a:ext cx="7239000" cy="3785652"/>
          </a:xfrm>
          <a:prstGeom prst="rect">
            <a:avLst/>
          </a:prstGeom>
          <a:noFill/>
        </p:spPr>
        <p:txBody>
          <a:bodyPr wrap="square" rtlCol="0">
            <a:spAutoFit/>
          </a:bodyPr>
          <a:lstStyle/>
          <a:p>
            <a:r>
              <a:rPr lang="en-US" sz="2400" dirty="0"/>
              <a:t>Direct Transfer Agreement (DTA)                          15,578 Business DTA/MRP			           		                1,883</a:t>
            </a:r>
          </a:p>
          <a:p>
            <a:r>
              <a:rPr lang="en-US" sz="2400" dirty="0"/>
              <a:t>AS-T Track 2 (Engineering/Physics)                           895</a:t>
            </a:r>
          </a:p>
          <a:p>
            <a:r>
              <a:rPr lang="en-US" sz="2400" dirty="0"/>
              <a:t>Pre-Nursing DTA/MRP                                                 571</a:t>
            </a:r>
          </a:p>
          <a:p>
            <a:r>
              <a:rPr lang="en-US" sz="2400" dirty="0"/>
              <a:t>AS-T Track 1 (Biology/Chemistry)                               397</a:t>
            </a:r>
          </a:p>
          <a:p>
            <a:r>
              <a:rPr lang="en-US" sz="2400" dirty="0"/>
              <a:t>Nursing DTA/MRP                                                       288</a:t>
            </a:r>
          </a:p>
          <a:p>
            <a:r>
              <a:rPr lang="en-US" sz="2400" dirty="0"/>
              <a:t>Biology DTA/MRP                                                        246</a:t>
            </a:r>
          </a:p>
          <a:p>
            <a:endParaRPr lang="en-US" sz="2400" dirty="0"/>
          </a:p>
          <a:p>
            <a:pPr algn="ctr"/>
            <a:r>
              <a:rPr lang="en-US" sz="2400" dirty="0">
                <a:hlinkClick r:id="rId3"/>
              </a:rPr>
              <a:t>Credentials Awarded Dashboard</a:t>
            </a:r>
            <a:endParaRPr lang="en-US" sz="2400" dirty="0"/>
          </a:p>
          <a:p>
            <a:endParaRPr lang="en-US" sz="2400" dirty="0"/>
          </a:p>
        </p:txBody>
      </p:sp>
    </p:spTree>
    <p:extLst>
      <p:ext uri="{BB962C8B-B14F-4D97-AF65-F5344CB8AC3E}">
        <p14:creationId xmlns:p14="http://schemas.microsoft.com/office/powerpoint/2010/main" val="2607997160"/>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Z7X6SQ3F62JH-64-78</_dlc_DocId>
    <_dlc_DocIdUrl xmlns="dbb9891f-5342-44b3-9004-2472729e727f">
      <Url>https://portal.sbctc.edu/sites/Intranet/publications/_layouts/15/DocIdRedir.aspx?ID=Z7X6SQ3F62JH-64-78</Url>
      <Description>Z7X6SQ3F62JH-64-78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E5EF79-1082-4748-9BA5-2D0E8E6B7775}">
  <ds:schemaRefs>
    <ds:schemaRef ds:uri="http://schemas.microsoft.com/sharepoint/events"/>
  </ds:schemaRefs>
</ds:datastoreItem>
</file>

<file path=customXml/itemProps2.xml><?xml version="1.0" encoding="utf-8"?>
<ds:datastoreItem xmlns:ds="http://schemas.openxmlformats.org/officeDocument/2006/customXml" ds:itemID="{8F3370DF-98B4-452B-8DA2-78455D41B4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D6A940-36FF-4CB3-B7C1-8A7054F11ACA}">
  <ds:schemaRefs>
    <ds:schemaRef ds:uri="http://schemas.microsoft.com/sharepoint/v3"/>
    <ds:schemaRef ds:uri="dbb9891f-5342-44b3-9004-2472729e727f"/>
    <ds:schemaRef ds:uri="http://purl.org/dc/dcmitype/"/>
    <ds:schemaRef ds:uri="http://purl.org/dc/terms/"/>
    <ds:schemaRef ds:uri="http://schemas.microsoft.com/sharepoint/v4"/>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686bc730-dfb5-4557-ac43-64e2aeb71117"/>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EE77C9D9-27EA-4988-8304-45C8213DE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Agency PowerPoint template</Template>
  <TotalTime>1188</TotalTime>
  <Words>721</Words>
  <Application>Microsoft Office PowerPoint</Application>
  <PresentationFormat>On-screen Show (4:3)</PresentationFormat>
  <Paragraphs>136</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Franklin Gothic Book</vt:lpstr>
      <vt:lpstr>Franklin Gothic Medium</vt:lpstr>
      <vt:lpstr>Office Theme</vt:lpstr>
      <vt:lpstr>Jamilyn Penn, Director, Transfer Education-SBCTC</vt:lpstr>
      <vt:lpstr>Jamilyn’s Educational FootPrint </vt:lpstr>
      <vt:lpstr>SBCTC State Board’s Strategic Priorities </vt:lpstr>
      <vt:lpstr>Equity and Diversity Resolution 19-06-28</vt:lpstr>
      <vt:lpstr>College facts</vt:lpstr>
      <vt:lpstr>Community and technical college facts</vt:lpstr>
      <vt:lpstr>COLLEGE TRANSFERS 2016-2017 </vt:lpstr>
      <vt:lpstr>College Transfers 2016-2017**</vt:lpstr>
      <vt:lpstr>2017-18 transfer degrees awarded</vt:lpstr>
      <vt:lpstr>Career Connect Washington</vt:lpstr>
      <vt:lpstr>PowerPoint Presentation</vt:lpstr>
      <vt:lpstr>Transcript Posting Requirements</vt:lpstr>
      <vt:lpstr>AP/IB/CI Crosswalks</vt:lpstr>
      <vt:lpstr>Hot Topics</vt:lpstr>
      <vt:lpstr>CtclINK (PeopleSoft/Product)</vt:lpstr>
      <vt:lpstr>ICRC Membership List Updated</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Jamilyn Penn, Director of Transfer Education-SBCTC</dc:title>
  <dc:creator>Jamilyn Penn</dc:creator>
  <cp:lastModifiedBy>Jamilyn Penn</cp:lastModifiedBy>
  <cp:revision>50</cp:revision>
  <dcterms:created xsi:type="dcterms:W3CDTF">2019-09-18T16:12:44Z</dcterms:created>
  <dcterms:modified xsi:type="dcterms:W3CDTF">2020-10-12T16:16:13Z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7eab2c9d-151f-4275-a68b-032ca01519fe</vt:lpwstr>
  </property>
</Properties>
</file>