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07" d="100"/>
          <a:sy n="107" d="100"/>
        </p:scale>
        <p:origin x="138" y="4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11/17/2020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11/17/2020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11/17/2020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atalog.wsu.edu/General/AcademicRegulations/Search/both/transfe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catalog.wwu.edu/content.php?catoid=14&amp;navoid=3059"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cwu.edu/registrar/graduation-require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sites.ewu.edu/policies/policies-and-procedures/ap-303-21-undergraduate-student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328E1-F41D-46F9-ACC8-B2900AB1F0E0}"/>
              </a:ext>
            </a:extLst>
          </p:cNvPr>
          <p:cNvSpPr>
            <a:spLocks noGrp="1"/>
          </p:cNvSpPr>
          <p:nvPr>
            <p:ph type="ctrTitle"/>
          </p:nvPr>
        </p:nvSpPr>
        <p:spPr/>
        <p:txBody>
          <a:bodyPr>
            <a:normAutofit fontScale="90000"/>
          </a:bodyPr>
          <a:lstStyle/>
          <a:p>
            <a:r>
              <a:rPr lang="en-US" dirty="0"/>
              <a:t>Post Baccalaureate Admissions</a:t>
            </a:r>
          </a:p>
        </p:txBody>
      </p:sp>
      <p:sp>
        <p:nvSpPr>
          <p:cNvPr id="3" name="Subtitle 2">
            <a:extLst>
              <a:ext uri="{FF2B5EF4-FFF2-40B4-BE49-F238E27FC236}">
                <a16:creationId xmlns:a16="http://schemas.microsoft.com/office/drawing/2014/main" id="{96AEA96D-1348-4B24-BD9C-93412F492DC7}"/>
              </a:ext>
            </a:extLst>
          </p:cNvPr>
          <p:cNvSpPr>
            <a:spLocks noGrp="1"/>
          </p:cNvSpPr>
          <p:nvPr>
            <p:ph type="subTitle" idx="1"/>
          </p:nvPr>
        </p:nvSpPr>
        <p:spPr/>
        <p:txBody>
          <a:bodyPr/>
          <a:lstStyle/>
          <a:p>
            <a:r>
              <a:rPr lang="en-US" dirty="0"/>
              <a:t>Seattle Colleges</a:t>
            </a:r>
          </a:p>
        </p:txBody>
      </p:sp>
    </p:spTree>
    <p:extLst>
      <p:ext uri="{BB962C8B-B14F-4D97-AF65-F5344CB8AC3E}">
        <p14:creationId xmlns:p14="http://schemas.microsoft.com/office/powerpoint/2010/main" val="2285560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9410F-E53D-4932-939D-BADAEA86F554}"/>
              </a:ext>
            </a:extLst>
          </p:cNvPr>
          <p:cNvSpPr>
            <a:spLocks noGrp="1"/>
          </p:cNvSpPr>
          <p:nvPr>
            <p:ph type="title"/>
          </p:nvPr>
        </p:nvSpPr>
        <p:spPr/>
        <p:txBody>
          <a:bodyPr/>
          <a:lstStyle/>
          <a:p>
            <a:r>
              <a:rPr lang="en-US" dirty="0"/>
              <a:t>Post Baccalaureate Definition </a:t>
            </a:r>
          </a:p>
        </p:txBody>
      </p:sp>
      <p:sp>
        <p:nvSpPr>
          <p:cNvPr id="3" name="Content Placeholder 2">
            <a:extLst>
              <a:ext uri="{FF2B5EF4-FFF2-40B4-BE49-F238E27FC236}">
                <a16:creationId xmlns:a16="http://schemas.microsoft.com/office/drawing/2014/main" id="{AE8AE625-7718-4DDF-AF59-8605872D964C}"/>
              </a:ext>
            </a:extLst>
          </p:cNvPr>
          <p:cNvSpPr>
            <a:spLocks noGrp="1"/>
          </p:cNvSpPr>
          <p:nvPr>
            <p:ph idx="1"/>
          </p:nvPr>
        </p:nvSpPr>
        <p:spPr/>
        <p:txBody>
          <a:bodyPr/>
          <a:lstStyle/>
          <a:p>
            <a:r>
              <a:rPr lang="en-US" dirty="0"/>
              <a:t>Student has attained one or more baccalaureate degree(s)</a:t>
            </a:r>
          </a:p>
          <a:p>
            <a:r>
              <a:rPr lang="en-US" dirty="0"/>
              <a:t>Student is seeking a BAS degree </a:t>
            </a:r>
          </a:p>
        </p:txBody>
      </p:sp>
    </p:spTree>
    <p:extLst>
      <p:ext uri="{BB962C8B-B14F-4D97-AF65-F5344CB8AC3E}">
        <p14:creationId xmlns:p14="http://schemas.microsoft.com/office/powerpoint/2010/main" val="3811320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AE4AE-B63E-41D2-9D31-65573A8B24E4}"/>
              </a:ext>
            </a:extLst>
          </p:cNvPr>
          <p:cNvSpPr>
            <a:spLocks noGrp="1"/>
          </p:cNvSpPr>
          <p:nvPr>
            <p:ph type="title"/>
          </p:nvPr>
        </p:nvSpPr>
        <p:spPr/>
        <p:txBody>
          <a:bodyPr>
            <a:normAutofit/>
          </a:bodyPr>
          <a:lstStyle/>
          <a:p>
            <a:r>
              <a:rPr lang="en-US" sz="2400" dirty="0"/>
              <a:t>Review of Washington state Universities</a:t>
            </a:r>
            <a:br>
              <a:rPr lang="en-US" sz="2400" dirty="0"/>
            </a:br>
            <a:r>
              <a:rPr lang="en-US" sz="2400" dirty="0"/>
              <a:t>Post Baccalaureate General Education requirements</a:t>
            </a:r>
          </a:p>
        </p:txBody>
      </p:sp>
      <p:sp>
        <p:nvSpPr>
          <p:cNvPr id="3" name="Content Placeholder 2">
            <a:extLst>
              <a:ext uri="{FF2B5EF4-FFF2-40B4-BE49-F238E27FC236}">
                <a16:creationId xmlns:a16="http://schemas.microsoft.com/office/drawing/2014/main" id="{A7EA9067-0937-40E8-8B75-590D5879BFF5}"/>
              </a:ext>
            </a:extLst>
          </p:cNvPr>
          <p:cNvSpPr>
            <a:spLocks noGrp="1"/>
          </p:cNvSpPr>
          <p:nvPr>
            <p:ph idx="1"/>
          </p:nvPr>
        </p:nvSpPr>
        <p:spPr/>
        <p:txBody>
          <a:bodyPr/>
          <a:lstStyle/>
          <a:p>
            <a:r>
              <a:rPr lang="en-US" dirty="0"/>
              <a:t>Washington State University</a:t>
            </a:r>
          </a:p>
          <a:p>
            <a:r>
              <a:rPr lang="en-US" dirty="0"/>
              <a:t>Western Washington University</a:t>
            </a:r>
          </a:p>
          <a:p>
            <a:r>
              <a:rPr lang="en-US" dirty="0"/>
              <a:t>Central Washington University</a:t>
            </a:r>
          </a:p>
          <a:p>
            <a:r>
              <a:rPr lang="en-US" dirty="0"/>
              <a:t>Eastern Washington University</a:t>
            </a:r>
          </a:p>
          <a:p>
            <a:endParaRPr lang="en-US" dirty="0"/>
          </a:p>
        </p:txBody>
      </p:sp>
    </p:spTree>
    <p:extLst>
      <p:ext uri="{BB962C8B-B14F-4D97-AF65-F5344CB8AC3E}">
        <p14:creationId xmlns:p14="http://schemas.microsoft.com/office/powerpoint/2010/main" val="3661131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138CC-14E5-432E-A259-223A039A9D98}"/>
              </a:ext>
            </a:extLst>
          </p:cNvPr>
          <p:cNvSpPr>
            <a:spLocks noGrp="1"/>
          </p:cNvSpPr>
          <p:nvPr>
            <p:ph type="title"/>
          </p:nvPr>
        </p:nvSpPr>
        <p:spPr/>
        <p:txBody>
          <a:bodyPr/>
          <a:lstStyle/>
          <a:p>
            <a:r>
              <a:rPr lang="en-US" dirty="0"/>
              <a:t>Washington State University</a:t>
            </a:r>
          </a:p>
        </p:txBody>
      </p:sp>
      <p:sp>
        <p:nvSpPr>
          <p:cNvPr id="3" name="Content Placeholder 2">
            <a:extLst>
              <a:ext uri="{FF2B5EF4-FFF2-40B4-BE49-F238E27FC236}">
                <a16:creationId xmlns:a16="http://schemas.microsoft.com/office/drawing/2014/main" id="{28B322DC-4152-4222-9B71-CDF9B97BA005}"/>
              </a:ext>
            </a:extLst>
          </p:cNvPr>
          <p:cNvSpPr>
            <a:spLocks noGrp="1"/>
          </p:cNvSpPr>
          <p:nvPr>
            <p:ph idx="1"/>
          </p:nvPr>
        </p:nvSpPr>
        <p:spPr/>
        <p:txBody>
          <a:bodyPr>
            <a:normAutofit fontScale="85000" lnSpcReduction="10000"/>
          </a:bodyPr>
          <a:lstStyle/>
          <a:p>
            <a:pPr marL="0" indent="0" fontAlgn="base">
              <a:buNone/>
            </a:pPr>
            <a:r>
              <a:rPr lang="en-US" b="1" dirty="0"/>
              <a:t>Completed Bachelor’s Degree</a:t>
            </a:r>
            <a:endParaRPr lang="en-US" dirty="0"/>
          </a:p>
          <a:p>
            <a:pPr marL="0" indent="0" fontAlgn="base">
              <a:buNone/>
            </a:pPr>
            <a:r>
              <a:rPr lang="en-US" dirty="0"/>
              <a:t>Completion of all UCORE requirements will be granted to students who have completed a bachelor’s degree from another regionally accredited institution, provided that the general education program approximates that at WSU. This includes the upper-division Integrative Capstone [CAPS] UCORE requirement. Please see </a:t>
            </a:r>
            <a:r>
              <a:rPr lang="en-US" u="sng" dirty="0">
                <a:hlinkClick r:id="rId2"/>
              </a:rPr>
              <a:t>Academic Regulation 6.g</a:t>
            </a:r>
            <a:r>
              <a:rPr lang="en-US" dirty="0"/>
              <a:t>. for additional details.</a:t>
            </a:r>
          </a:p>
          <a:p>
            <a:pPr marL="0" indent="0">
              <a:buNone/>
            </a:pPr>
            <a:r>
              <a:rPr lang="en-US" dirty="0"/>
              <a:t> 6.g Completion of all University Common Requirements (UCOREs) will be granted to students who have completed a baccalaureate degree from another regionally accredited institution or the equivalent of a U.S. bachelor’s degree from an accredited international institution, provided that the general education program approximates the standards of the Northwest Commission on Colleges and Universities.</a:t>
            </a:r>
          </a:p>
          <a:p>
            <a:pPr marL="0" indent="0">
              <a:buNone/>
            </a:pPr>
            <a:r>
              <a:rPr lang="en-US" sz="1100" dirty="0"/>
              <a:t>Retrieved April 19, 2018, from: </a:t>
            </a:r>
            <a:r>
              <a:rPr lang="en-US" sz="1100" u="sng" dirty="0">
                <a:hlinkClick r:id="rId2"/>
              </a:rPr>
              <a:t>https://catalog.wsu.edu/General/AcademicRegulations/Search/both/transfer</a:t>
            </a:r>
            <a:endParaRPr lang="en-US" sz="1100" dirty="0"/>
          </a:p>
          <a:p>
            <a:pPr marL="0" indent="0">
              <a:buNone/>
            </a:pPr>
            <a:endParaRPr lang="en-US" dirty="0"/>
          </a:p>
        </p:txBody>
      </p:sp>
    </p:spTree>
    <p:extLst>
      <p:ext uri="{BB962C8B-B14F-4D97-AF65-F5344CB8AC3E}">
        <p14:creationId xmlns:p14="http://schemas.microsoft.com/office/powerpoint/2010/main" val="3345857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0270C-D09C-416A-A18F-613966B9B122}"/>
              </a:ext>
            </a:extLst>
          </p:cNvPr>
          <p:cNvSpPr>
            <a:spLocks noGrp="1"/>
          </p:cNvSpPr>
          <p:nvPr>
            <p:ph type="title"/>
          </p:nvPr>
        </p:nvSpPr>
        <p:spPr/>
        <p:txBody>
          <a:bodyPr/>
          <a:lstStyle/>
          <a:p>
            <a:r>
              <a:rPr lang="en-US" dirty="0"/>
              <a:t>Western Washington University</a:t>
            </a:r>
          </a:p>
        </p:txBody>
      </p:sp>
      <p:sp>
        <p:nvSpPr>
          <p:cNvPr id="3" name="Content Placeholder 2">
            <a:extLst>
              <a:ext uri="{FF2B5EF4-FFF2-40B4-BE49-F238E27FC236}">
                <a16:creationId xmlns:a16="http://schemas.microsoft.com/office/drawing/2014/main" id="{8AC66E92-16AD-456C-BF75-5A48D44F6B6E}"/>
              </a:ext>
            </a:extLst>
          </p:cNvPr>
          <p:cNvSpPr>
            <a:spLocks noGrp="1"/>
          </p:cNvSpPr>
          <p:nvPr>
            <p:ph idx="1"/>
          </p:nvPr>
        </p:nvSpPr>
        <p:spPr/>
        <p:txBody>
          <a:bodyPr>
            <a:normAutofit lnSpcReduction="10000"/>
          </a:bodyPr>
          <a:lstStyle/>
          <a:p>
            <a:pPr marL="0" indent="0" fontAlgn="base">
              <a:buNone/>
            </a:pPr>
            <a:r>
              <a:rPr lang="en-US" b="1" dirty="0"/>
              <a:t>Post-Baccalaureate Degree Requirements for Transfer Students WWU</a:t>
            </a:r>
            <a:endParaRPr lang="en-US" dirty="0"/>
          </a:p>
          <a:p>
            <a:pPr marL="0" lvl="0" indent="0" fontAlgn="base">
              <a:buNone/>
            </a:pPr>
            <a:r>
              <a:rPr lang="en-US" b="1" dirty="0"/>
              <a:t>GUR</a:t>
            </a:r>
            <a:br>
              <a:rPr lang="en-US" dirty="0"/>
            </a:br>
            <a:r>
              <a:rPr lang="en-US" dirty="0"/>
              <a:t>Holders of a Bachelor of Arts (BA) or Bachelor of Science (BS) degree from a United States institution accredited by the Regional Associations of Schools and Colleges will have fulfilled all General University Requirements (GUR). Holders of all other degrees earned in the United States at institutes accredited by the Regional Associations of Schools and Colleges and foreign degrees will have the degree evaluated for GUR on a course by course basis.</a:t>
            </a:r>
          </a:p>
          <a:p>
            <a:pPr marL="0" indent="0">
              <a:buNone/>
            </a:pPr>
            <a:r>
              <a:rPr lang="en-US" sz="1100" dirty="0"/>
              <a:t>Retrieved April 18, 2019, from: </a:t>
            </a:r>
            <a:r>
              <a:rPr lang="en-US" sz="1100" dirty="0">
                <a:hlinkClick r:id="rId2"/>
              </a:rPr>
              <a:t>h</a:t>
            </a:r>
            <a:r>
              <a:rPr lang="en-US" sz="1100" u="sng" dirty="0">
                <a:hlinkClick r:id="rId2"/>
              </a:rPr>
              <a:t>ttps://catalog.wwu.edu/content.php?catoid=14&amp;navoid=3059#</a:t>
            </a:r>
            <a:endParaRPr lang="en-US" sz="1100" u="sng" dirty="0"/>
          </a:p>
          <a:p>
            <a:pPr marL="0" indent="0">
              <a:buNone/>
            </a:pPr>
            <a:endParaRPr lang="en-US" sz="1100" dirty="0"/>
          </a:p>
        </p:txBody>
      </p:sp>
    </p:spTree>
    <p:extLst>
      <p:ext uri="{BB962C8B-B14F-4D97-AF65-F5344CB8AC3E}">
        <p14:creationId xmlns:p14="http://schemas.microsoft.com/office/powerpoint/2010/main" val="1632221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23594-D4ED-4039-95BA-9ADED7D871A1}"/>
              </a:ext>
            </a:extLst>
          </p:cNvPr>
          <p:cNvSpPr>
            <a:spLocks noGrp="1"/>
          </p:cNvSpPr>
          <p:nvPr>
            <p:ph type="title"/>
          </p:nvPr>
        </p:nvSpPr>
        <p:spPr/>
        <p:txBody>
          <a:bodyPr/>
          <a:lstStyle/>
          <a:p>
            <a:r>
              <a:rPr lang="en-US" dirty="0"/>
              <a:t>Central Washington University</a:t>
            </a:r>
          </a:p>
        </p:txBody>
      </p:sp>
      <p:sp>
        <p:nvSpPr>
          <p:cNvPr id="3" name="Content Placeholder 2">
            <a:extLst>
              <a:ext uri="{FF2B5EF4-FFF2-40B4-BE49-F238E27FC236}">
                <a16:creationId xmlns:a16="http://schemas.microsoft.com/office/drawing/2014/main" id="{79C750A4-7E95-46DD-B2B3-492F5AD8F16B}"/>
              </a:ext>
            </a:extLst>
          </p:cNvPr>
          <p:cNvSpPr>
            <a:spLocks noGrp="1"/>
          </p:cNvSpPr>
          <p:nvPr>
            <p:ph idx="1"/>
          </p:nvPr>
        </p:nvSpPr>
        <p:spPr/>
        <p:txBody>
          <a:bodyPr>
            <a:normAutofit fontScale="92500" lnSpcReduction="10000"/>
          </a:bodyPr>
          <a:lstStyle/>
          <a:p>
            <a:pPr marL="0" indent="0" fontAlgn="base">
              <a:buNone/>
            </a:pPr>
            <a:r>
              <a:rPr lang="en-US" dirty="0"/>
              <a:t>Qualified students seeking second baccalaureate degrees must apply for admission to the University to earn a different type of undergraduate degree associated with a different major. Qualified students are admitted to graduate status; this does not mean, however, that they are enrolled in an “advanced degree program.” To receive a second baccalaureate degree, students must complete: (1) all degree requirements not satisfied by the previous degree, and (2) a minimum of 45 quarter credits from Central. Second baccalaureate degree students follow regulations applicable to undergraduates; however, they are not eligible for University honors.</a:t>
            </a:r>
          </a:p>
          <a:p>
            <a:pPr marL="0" indent="0" fontAlgn="base">
              <a:buNone/>
            </a:pPr>
            <a:r>
              <a:rPr lang="en-US" dirty="0"/>
              <a:t>CWU reserves the right to review a post-baccalaureate student’s transfer work to determine fulfillment of requirements.</a:t>
            </a:r>
          </a:p>
          <a:p>
            <a:pPr marL="0" indent="0" fontAlgn="base">
              <a:buNone/>
            </a:pPr>
            <a:r>
              <a:rPr lang="en-US" sz="1200" dirty="0"/>
              <a:t>Retrieved April 19, 2018, from </a:t>
            </a:r>
            <a:r>
              <a:rPr lang="en-US" sz="1200" dirty="0">
                <a:hlinkClick r:id="rId2"/>
              </a:rPr>
              <a:t>https://www.cwu.edu/registrar/graduation-requirements</a:t>
            </a:r>
            <a:r>
              <a:rPr lang="en-US" sz="1200" dirty="0"/>
              <a:t> </a:t>
            </a:r>
          </a:p>
          <a:p>
            <a:pPr marL="0" indent="0">
              <a:buNone/>
            </a:pPr>
            <a:endParaRPr lang="en-US" dirty="0"/>
          </a:p>
        </p:txBody>
      </p:sp>
    </p:spTree>
    <p:extLst>
      <p:ext uri="{BB962C8B-B14F-4D97-AF65-F5344CB8AC3E}">
        <p14:creationId xmlns:p14="http://schemas.microsoft.com/office/powerpoint/2010/main" val="1402528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0A567-CD9E-4C68-BF88-533F820F6519}"/>
              </a:ext>
            </a:extLst>
          </p:cNvPr>
          <p:cNvSpPr>
            <a:spLocks noGrp="1"/>
          </p:cNvSpPr>
          <p:nvPr>
            <p:ph type="title"/>
          </p:nvPr>
        </p:nvSpPr>
        <p:spPr/>
        <p:txBody>
          <a:bodyPr/>
          <a:lstStyle/>
          <a:p>
            <a:r>
              <a:rPr lang="en-US" dirty="0"/>
              <a:t>Eastern Washington University</a:t>
            </a:r>
          </a:p>
        </p:txBody>
      </p:sp>
      <p:sp>
        <p:nvSpPr>
          <p:cNvPr id="3" name="Content Placeholder 2">
            <a:extLst>
              <a:ext uri="{FF2B5EF4-FFF2-40B4-BE49-F238E27FC236}">
                <a16:creationId xmlns:a16="http://schemas.microsoft.com/office/drawing/2014/main" id="{23B206D9-8C68-4696-9DE5-D69EA90A172D}"/>
              </a:ext>
            </a:extLst>
          </p:cNvPr>
          <p:cNvSpPr>
            <a:spLocks noGrp="1"/>
          </p:cNvSpPr>
          <p:nvPr>
            <p:ph idx="1"/>
          </p:nvPr>
        </p:nvSpPr>
        <p:spPr/>
        <p:txBody>
          <a:bodyPr/>
          <a:lstStyle/>
          <a:p>
            <a:pPr marL="0" indent="0">
              <a:buNone/>
            </a:pPr>
            <a:r>
              <a:rPr lang="en-US" b="1" dirty="0"/>
              <a:t>2-12. Transfer of General Education Requirements</a:t>
            </a:r>
            <a:endParaRPr lang="en-US" dirty="0"/>
          </a:p>
          <a:p>
            <a:pPr marL="0" indent="0">
              <a:buNone/>
            </a:pPr>
            <a:r>
              <a:rPr lang="en-US" dirty="0"/>
              <a:t>Students transferring to Eastern Washington University from a Washington public baccalaureate institution who have official documentation certifying completion of all the lower division general education requirements from the sending institution have satisfied </a:t>
            </a:r>
            <a:r>
              <a:rPr lang="en-US" dirty="0" err="1"/>
              <a:t>Eastern’s</a:t>
            </a:r>
            <a:r>
              <a:rPr lang="en-US" dirty="0"/>
              <a:t> general education core requirements and university competencies and proficiencies.</a:t>
            </a:r>
          </a:p>
          <a:p>
            <a:pPr marL="0" indent="0">
              <a:buNone/>
            </a:pPr>
            <a:r>
              <a:rPr lang="en-US" sz="1100" dirty="0"/>
              <a:t>Retrieved April 19, 2018, from: </a:t>
            </a:r>
            <a:r>
              <a:rPr lang="en-US" sz="1100" dirty="0">
                <a:hlinkClick r:id="rId2"/>
              </a:rPr>
              <a:t>https://sites.ewu.edu/policies/policies-and-procedures/ap-303-21-undergraduate-students/</a:t>
            </a:r>
            <a:r>
              <a:rPr lang="en-US" sz="1100" dirty="0"/>
              <a:t> </a:t>
            </a:r>
            <a:endParaRPr lang="en-US" dirty="0"/>
          </a:p>
          <a:p>
            <a:pPr marL="0" indent="0">
              <a:buNone/>
            </a:pPr>
            <a:endParaRPr lang="en-US" dirty="0"/>
          </a:p>
        </p:txBody>
      </p:sp>
    </p:spTree>
    <p:extLst>
      <p:ext uri="{BB962C8B-B14F-4D97-AF65-F5344CB8AC3E}">
        <p14:creationId xmlns:p14="http://schemas.microsoft.com/office/powerpoint/2010/main" val="1673470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522DC-4574-49B8-B7EB-B75EE97E3E93}"/>
              </a:ext>
            </a:extLst>
          </p:cNvPr>
          <p:cNvSpPr>
            <a:spLocks noGrp="1"/>
          </p:cNvSpPr>
          <p:nvPr>
            <p:ph type="title"/>
          </p:nvPr>
        </p:nvSpPr>
        <p:spPr/>
        <p:txBody>
          <a:bodyPr>
            <a:normAutofit fontScale="90000"/>
          </a:bodyPr>
          <a:lstStyle/>
          <a:p>
            <a:r>
              <a:rPr lang="en-US" dirty="0"/>
              <a:t>Proposed Seattle Colleges Post Baccalaureate </a:t>
            </a:r>
            <a:r>
              <a:rPr lang="en-US"/>
              <a:t>General Education Procedure </a:t>
            </a:r>
            <a:endParaRPr lang="en-US" dirty="0"/>
          </a:p>
        </p:txBody>
      </p:sp>
      <p:sp>
        <p:nvSpPr>
          <p:cNvPr id="3" name="Content Placeholder 2">
            <a:extLst>
              <a:ext uri="{FF2B5EF4-FFF2-40B4-BE49-F238E27FC236}">
                <a16:creationId xmlns:a16="http://schemas.microsoft.com/office/drawing/2014/main" id="{66C0E5F5-1BAA-43B2-9B66-AC86B132F658}"/>
              </a:ext>
            </a:extLst>
          </p:cNvPr>
          <p:cNvSpPr>
            <a:spLocks noGrp="1"/>
          </p:cNvSpPr>
          <p:nvPr>
            <p:ph idx="1"/>
          </p:nvPr>
        </p:nvSpPr>
        <p:spPr/>
        <p:txBody>
          <a:bodyPr/>
          <a:lstStyle/>
          <a:p>
            <a:pPr marL="0" indent="0">
              <a:buNone/>
            </a:pPr>
            <a:r>
              <a:rPr lang="en-US" dirty="0"/>
              <a:t>Students who have earned a baccalaureate degree from a regionally accredited US institution shall have met the general education requirements for a baccalaureate degree from the Seattle Colleges, as long as the previous degree contains a general education program approximating the standards of the Northwest Commission on Colleges and Universities. Students must still complete all degree requirements not satisfied by the previous degree. </a:t>
            </a:r>
          </a:p>
          <a:p>
            <a:pPr marL="0" indent="0">
              <a:buNone/>
            </a:pPr>
            <a:endParaRPr lang="en-US" dirty="0"/>
          </a:p>
        </p:txBody>
      </p:sp>
    </p:spTree>
    <p:extLst>
      <p:ext uri="{BB962C8B-B14F-4D97-AF65-F5344CB8AC3E}">
        <p14:creationId xmlns:p14="http://schemas.microsoft.com/office/powerpoint/2010/main" val="71931979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117</TotalTime>
  <Words>616</Words>
  <Application>Microsoft Office PowerPoint</Application>
  <PresentationFormat>Widescreen</PresentationFormat>
  <Paragraphs>29</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Gill Sans MT</vt:lpstr>
      <vt:lpstr>Gallery</vt:lpstr>
      <vt:lpstr>Post Baccalaureate Admissions</vt:lpstr>
      <vt:lpstr>Post Baccalaureate Definition </vt:lpstr>
      <vt:lpstr>Review of Washington state Universities Post Baccalaureate General Education requirements</vt:lpstr>
      <vt:lpstr>Washington State University</vt:lpstr>
      <vt:lpstr>Western Washington University</vt:lpstr>
      <vt:lpstr>Central Washington University</vt:lpstr>
      <vt:lpstr>Eastern Washington University</vt:lpstr>
      <vt:lpstr>Proposed Seattle Colleges Post Baccalaureate General Education Procedure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 Baccalaureate Admissions</dc:title>
  <dc:creator>Patrick Grothe</dc:creator>
  <cp:lastModifiedBy>Lenaya Hogan</cp:lastModifiedBy>
  <cp:revision>7</cp:revision>
  <dcterms:created xsi:type="dcterms:W3CDTF">2019-04-19T11:04:12Z</dcterms:created>
  <dcterms:modified xsi:type="dcterms:W3CDTF">2020-11-17T19:56:09Z</dcterms:modified>
</cp:coreProperties>
</file>