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2" r:id="rId3"/>
    <p:sldId id="27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756393-D20D-4E59-8EDF-3EFAD3637490}">
          <p14:sldIdLst>
            <p14:sldId id="259"/>
            <p14:sldId id="262"/>
          </p14:sldIdLst>
        </p14:section>
        <p14:section name="Untitled Section" id="{39AF53CB-AAC7-4B84-A7F1-23FFAF9DEC5A}">
          <p14:sldIdLst>
            <p14:sldId id="272"/>
            <p14:sldId id="264"/>
            <p14:sldId id="265"/>
            <p14:sldId id="266"/>
            <p14:sldId id="267"/>
            <p14:sldId id="268"/>
            <p14:sldId id="269"/>
            <p14:sldId id="27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1/29/2020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1/29/2020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Final Slide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Always use a Final Slide in order to include the Creative Commons footer language in the presentation.</a:t>
            </a:r>
            <a:br>
              <a:rPr lang="en-US" dirty="0" smtClean="0"/>
            </a:br>
            <a:r>
              <a:rPr lang="en-US" dirty="0" smtClean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1/29/2020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1/29/2020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1/29/2020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1/29/2020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1/29/2020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1/29/2020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1/29/2020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1/29/2020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colleges-staff/programs-services/tuition-fees/tuition-waivers/default.aspx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leg.wa.gov/rcw/default.aspx?cite=28B.15.012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9888" y="4523435"/>
            <a:ext cx="8388928" cy="1112593"/>
          </a:xfrm>
        </p:spPr>
        <p:txBody>
          <a:bodyPr/>
          <a:lstStyle/>
          <a:p>
            <a:r>
              <a:rPr lang="en-US" dirty="0"/>
              <a:t>Collecting and Assessing Accurate </a:t>
            </a:r>
          </a:p>
          <a:p>
            <a:r>
              <a:rPr lang="en-US" dirty="0"/>
              <a:t>Tuition and Fees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3624397"/>
            <a:ext cx="8336975" cy="999259"/>
          </a:xfrm>
        </p:spPr>
        <p:txBody>
          <a:bodyPr/>
          <a:lstStyle/>
          <a:p>
            <a:r>
              <a:rPr lang="en-US" sz="5400" dirty="0"/>
              <a:t>Residency and Waivers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44464"/>
            <a:ext cx="4614862" cy="758825"/>
          </a:xfrm>
        </p:spPr>
        <p:txBody>
          <a:bodyPr/>
          <a:lstStyle/>
          <a:p>
            <a:r>
              <a:rPr lang="en-US" dirty="0"/>
              <a:t>Scott A. Copeland</a:t>
            </a:r>
            <a:br>
              <a:rPr lang="en-US" dirty="0"/>
            </a:br>
            <a:r>
              <a:rPr lang="en-US" dirty="0"/>
              <a:t>January 29,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2" y="1454727"/>
            <a:ext cx="8270588" cy="1529543"/>
          </a:xfrm>
        </p:spPr>
        <p:txBody>
          <a:bodyPr/>
          <a:lstStyle/>
          <a:p>
            <a:r>
              <a:rPr lang="en-US" dirty="0"/>
              <a:t>Ungraded/Course-Based </a:t>
            </a:r>
            <a:r>
              <a:rPr lang="en-US" dirty="0" smtClean="0"/>
              <a:t>Waivers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468" y="3291841"/>
            <a:ext cx="8270588" cy="27978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Ungraded </a:t>
            </a:r>
            <a:r>
              <a:rPr lang="en-US" dirty="0"/>
              <a:t>Courses — Emergency Medical Technician and Paramedic Continuing Education, Farm Management and Small Business Management, First Aid, Journeyperson, Parenting Education, and Retirement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6958"/>
            <a:ext cx="7886700" cy="107504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Tuition Waivers and residency classifications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809702"/>
            <a:ext cx="7886700" cy="288452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Scott A. Copeland</a:t>
            </a:r>
          </a:p>
          <a:p>
            <a:pPr marL="0" indent="0">
              <a:buNone/>
            </a:pPr>
            <a:r>
              <a:rPr lang="en-US" dirty="0" smtClean="0"/>
              <a:t>Campus Relations and Policy Guidance</a:t>
            </a:r>
          </a:p>
          <a:p>
            <a:pPr marL="0" indent="0">
              <a:buNone/>
            </a:pPr>
            <a:r>
              <a:rPr lang="en-US" dirty="0" smtClean="0"/>
              <a:t>scopeland@sbctc.edu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58633"/>
            <a:ext cx="7886700" cy="634444"/>
          </a:xfrm>
        </p:spPr>
        <p:txBody>
          <a:bodyPr/>
          <a:lstStyle/>
          <a:p>
            <a:r>
              <a:rPr lang="en-US" sz="4800" dirty="0"/>
              <a:t>Residency for Tuition Purposes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1987"/>
            <a:ext cx="7886700" cy="3540377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Residency classifications are mandatory and colleges must charge resident tuition rates to those students who meet the residency requirements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lvl="0" algn="ctr"/>
            <a:r>
              <a:rPr lang="en-US" sz="3200" dirty="0">
                <a:solidFill>
                  <a:schemeClr val="tx1"/>
                </a:solidFill>
              </a:rPr>
              <a:t>Statutory Authority: </a:t>
            </a:r>
          </a:p>
          <a:p>
            <a:pPr lvl="0" algn="ctr"/>
            <a:r>
              <a:rPr lang="en-US" sz="3200" dirty="0">
                <a:solidFill>
                  <a:srgbClr val="905804"/>
                </a:solidFill>
                <a:hlinkClick r:id="rId2"/>
              </a:rPr>
              <a:t>RCW </a:t>
            </a:r>
            <a:r>
              <a:rPr lang="en-US" sz="3200" dirty="0" smtClean="0">
                <a:solidFill>
                  <a:srgbClr val="905804"/>
                </a:solidFill>
                <a:hlinkClick r:id="rId2"/>
              </a:rPr>
              <a:t>28B.15.012</a:t>
            </a:r>
            <a:r>
              <a:rPr lang="en-US" dirty="0">
                <a:solidFill>
                  <a:srgbClr val="404041"/>
                </a:solidFill>
                <a:hlinkClick r:id="rId2"/>
              </a:rPr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Residency Classifications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Active Duty military and dependents; Washington national guard and dependents who live in Washington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American Indian</a:t>
            </a:r>
          </a:p>
          <a:p>
            <a:r>
              <a:rPr lang="en-US" sz="2400" dirty="0">
                <a:solidFill>
                  <a:schemeClr val="tx1"/>
                </a:solidFill>
              </a:rPr>
              <a:t>Border County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High School Graduates Seeking Permanent U.S. Residency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In-State High School Graduate</a:t>
            </a:r>
          </a:p>
          <a:p>
            <a:r>
              <a:rPr lang="en-US" sz="2400" dirty="0">
                <a:solidFill>
                  <a:schemeClr val="tx1"/>
                </a:solidFill>
              </a:rPr>
              <a:t>Spouse/Dependents of Active Duty Military Transferred out-of-State</a:t>
            </a:r>
          </a:p>
          <a:p>
            <a:r>
              <a:rPr lang="en-US" sz="2400" dirty="0">
                <a:solidFill>
                  <a:schemeClr val="tx1"/>
                </a:solidFill>
              </a:rPr>
              <a:t>Foreign nationals with an </a:t>
            </a:r>
            <a:r>
              <a:rPr lang="en-US" sz="2400" dirty="0" smtClean="0">
                <a:solidFill>
                  <a:schemeClr val="tx1"/>
                </a:solidFill>
              </a:rPr>
              <a:t>E-3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H-1</a:t>
            </a:r>
            <a:r>
              <a:rPr lang="en-US" sz="2400" dirty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</a:rPr>
              <a:t>L </a:t>
            </a:r>
            <a:r>
              <a:rPr lang="en-US" sz="2400" dirty="0">
                <a:solidFill>
                  <a:schemeClr val="tx1"/>
                </a:solidFill>
              </a:rPr>
              <a:t>visa and family member(s)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842263"/>
          </a:xfrm>
        </p:spPr>
        <p:txBody>
          <a:bodyPr/>
          <a:lstStyle/>
          <a:p>
            <a:r>
              <a:rPr lang="en-US" dirty="0" smtClean="0"/>
              <a:t>Tuition and fee waivers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468" y="2701636"/>
            <a:ext cx="8270588" cy="36991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Waivers fall into three main categories;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those </a:t>
            </a:r>
            <a:r>
              <a:rPr lang="en-US" dirty="0">
                <a:solidFill>
                  <a:schemeClr val="tx1"/>
                </a:solidFill>
              </a:rPr>
              <a:t>required by </a:t>
            </a:r>
            <a:r>
              <a:rPr lang="en-US" dirty="0" smtClean="0">
                <a:solidFill>
                  <a:schemeClr val="tx1"/>
                </a:solidFill>
              </a:rPr>
              <a:t>law (mandatory waivers),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those </a:t>
            </a:r>
            <a:r>
              <a:rPr lang="en-US" dirty="0">
                <a:solidFill>
                  <a:schemeClr val="tx1"/>
                </a:solidFill>
              </a:rPr>
              <a:t>required by the State </a:t>
            </a:r>
            <a:r>
              <a:rPr lang="en-US" dirty="0" smtClean="0">
                <a:solidFill>
                  <a:schemeClr val="tx1"/>
                </a:solidFill>
              </a:rPr>
              <a:t>Board,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those </a:t>
            </a:r>
            <a:r>
              <a:rPr lang="en-US" dirty="0">
                <a:solidFill>
                  <a:schemeClr val="tx1"/>
                </a:solidFill>
              </a:rPr>
              <a:t>that colleges are allowed, but not required, to offer (optional waivers). </a:t>
            </a:r>
          </a:p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ome </a:t>
            </a:r>
            <a:r>
              <a:rPr lang="en-US" dirty="0">
                <a:solidFill>
                  <a:schemeClr val="tx1"/>
                </a:solidFill>
              </a:rPr>
              <a:t>waivers are subject to a limitation on the total amount that can be waived by the community and technical college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21" y="1346663"/>
            <a:ext cx="8270588" cy="1479665"/>
          </a:xfrm>
        </p:spPr>
        <p:txBody>
          <a:bodyPr/>
          <a:lstStyle/>
          <a:p>
            <a:r>
              <a:rPr lang="en-US" sz="4400" dirty="0"/>
              <a:t>Statutory Mandatory </a:t>
            </a:r>
            <a:r>
              <a:rPr lang="en-US" sz="4400" dirty="0" smtClean="0"/>
              <a:t>Waivers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402" y="2993425"/>
            <a:ext cx="8270588" cy="35364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Children and Spouse of Totally Disabled or POW/MIA or Deceased Eligible Veterans or National Guard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Children and Spouses of Deceased or Disabled Law Enforcement Officers or Firefighters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Wrongfully Convicted 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47" y="1579419"/>
            <a:ext cx="8270588" cy="93933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BCTC </a:t>
            </a:r>
            <a:r>
              <a:rPr lang="en-US" dirty="0"/>
              <a:t>Mandatory </a:t>
            </a:r>
            <a:r>
              <a:rPr lang="en-US" dirty="0" smtClean="0"/>
              <a:t>Waivers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47" y="3024116"/>
            <a:ext cx="8270588" cy="15001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ABE, ESL and GED Prep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Apprenticeship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28" y="1271847"/>
            <a:ext cx="8270588" cy="971383"/>
          </a:xfrm>
        </p:spPr>
        <p:txBody>
          <a:bodyPr/>
          <a:lstStyle/>
          <a:p>
            <a:r>
              <a:rPr lang="en-US" dirty="0" smtClean="0"/>
              <a:t>Optional Waivers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028" y="2243230"/>
            <a:ext cx="8270588" cy="3940233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Athletic </a:t>
            </a:r>
            <a:r>
              <a:rPr lang="en-US" dirty="0"/>
              <a:t>Waivers – Resident/Nonresident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Eligible </a:t>
            </a:r>
            <a:r>
              <a:rPr lang="en-US" dirty="0"/>
              <a:t>Veterans or National Guard Members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Military or Naval Veterans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Bldg</a:t>
            </a:r>
            <a:r>
              <a:rPr lang="en-US" dirty="0" smtClean="0"/>
              <a:t>/</a:t>
            </a:r>
            <a:r>
              <a:rPr lang="en-US" dirty="0" err="1" smtClean="0"/>
              <a:t>S&amp;A</a:t>
            </a:r>
            <a:r>
              <a:rPr lang="en-US" dirty="0" smtClean="0"/>
              <a:t> </a:t>
            </a:r>
            <a:r>
              <a:rPr lang="en-US" dirty="0"/>
              <a:t>Fee Waiver for Students in DoD Tuition </a:t>
            </a:r>
            <a:r>
              <a:rPr lang="en-US" dirty="0" smtClean="0"/>
              <a:t> Assistance </a:t>
            </a:r>
            <a:r>
              <a:rPr lang="en-US" dirty="0"/>
              <a:t>Program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Financial </a:t>
            </a:r>
            <a:r>
              <a:rPr lang="en-US" dirty="0"/>
              <a:t>Need Based Students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High </a:t>
            </a:r>
            <a:r>
              <a:rPr lang="en-US" dirty="0"/>
              <a:t>School Completion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 </a:t>
            </a:r>
            <a:r>
              <a:rPr lang="en-US" dirty="0"/>
              <a:t>18 Credit Exemption for Vocational Students — </a:t>
            </a:r>
            <a:r>
              <a:rPr lang="en-US" dirty="0" smtClean="0"/>
              <a:t>Resident </a:t>
            </a:r>
            <a:r>
              <a:rPr lang="en-US" dirty="0"/>
              <a:t>and Nonresident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1" y="1335672"/>
            <a:ext cx="8270588" cy="1465718"/>
          </a:xfrm>
        </p:spPr>
        <p:txBody>
          <a:bodyPr/>
          <a:lstStyle/>
          <a:p>
            <a:r>
              <a:rPr lang="en-US" dirty="0"/>
              <a:t>Waiver of Nonresident Tuition </a:t>
            </a:r>
            <a:r>
              <a:rPr lang="en-US" dirty="0" smtClean="0"/>
              <a:t>Differential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468" y="3233651"/>
            <a:ext cx="8270588" cy="28560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Congressional </a:t>
            </a:r>
            <a:r>
              <a:rPr lang="en-US" dirty="0"/>
              <a:t>Dependents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Education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High </a:t>
            </a:r>
            <a:r>
              <a:rPr lang="en-US" dirty="0"/>
              <a:t>School Completion — Nonresident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International </a:t>
            </a:r>
            <a:r>
              <a:rPr lang="en-US" dirty="0"/>
              <a:t>Student Exchange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Nonresident-Operating </a:t>
            </a:r>
            <a:r>
              <a:rPr lang="en-US" dirty="0"/>
              <a:t>Fees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Refugee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468" y="1803861"/>
            <a:ext cx="8270588" cy="1055715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Space Available </a:t>
            </a:r>
            <a:r>
              <a:rPr lang="en-US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Waivers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468" y="3496345"/>
            <a:ext cx="8270588" cy="15001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Senior </a:t>
            </a:r>
            <a:r>
              <a:rPr lang="en-US" dirty="0"/>
              <a:t>Citizens — Audit/Credit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State </a:t>
            </a:r>
            <a:r>
              <a:rPr lang="en-US" dirty="0"/>
              <a:t>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Unemployed/Underemployed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8FFB89-CD0A-4600-B5B7-284311B06406}" vid="{A645EE94-F025-4290-8BAC-E89C32ADF8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sbctc-powerpoint-template</Template>
  <TotalTime>74</TotalTime>
  <Words>349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Times New Roman</vt:lpstr>
      <vt:lpstr>Office Theme</vt:lpstr>
      <vt:lpstr>Residency and Waivers</vt:lpstr>
      <vt:lpstr>Residency for Tuition Purposes</vt:lpstr>
      <vt:lpstr>Residency Classifications</vt:lpstr>
      <vt:lpstr>Tuition and fee waivers</vt:lpstr>
      <vt:lpstr>Statutory Mandatory Waivers</vt:lpstr>
      <vt:lpstr>SBCTC Mandatory Waivers</vt:lpstr>
      <vt:lpstr>Optional Waivers</vt:lpstr>
      <vt:lpstr>Waiver of Nonresident Tuition Differential</vt:lpstr>
      <vt:lpstr> Space Available Waivers</vt:lpstr>
      <vt:lpstr>Ungraded/Course-Based Waivers</vt:lpstr>
      <vt:lpstr>Tuition Waivers and residency classifications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Residency and Waivers</dc:title>
  <dc:creator>Scott Copeland</dc:creator>
  <cp:lastModifiedBy>Scott Copeland</cp:lastModifiedBy>
  <cp:revision>15</cp:revision>
  <dcterms:created xsi:type="dcterms:W3CDTF">2020-01-27T16:32:36Z</dcterms:created>
  <dcterms:modified xsi:type="dcterms:W3CDTF">2020-01-29T19:04:57Z</dcterms:modified>
</cp:coreProperties>
</file>