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1"/>
  </p:sldMasterIdLst>
  <p:notesMasterIdLst>
    <p:notesMasterId r:id="rId13"/>
  </p:notesMasterIdLst>
  <p:handoutMasterIdLst>
    <p:handoutMasterId r:id="rId14"/>
  </p:handoutMasterIdLst>
  <p:sldIdLst>
    <p:sldId id="259" r:id="rId2"/>
    <p:sldId id="262" r:id="rId3"/>
    <p:sldId id="272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8756393-D20D-4E59-8EDF-3EFAD3637490}">
          <p14:sldIdLst>
            <p14:sldId id="259"/>
            <p14:sldId id="262"/>
          </p14:sldIdLst>
        </p14:section>
        <p14:section name="Untitled Section" id="{39AF53CB-AAC7-4B84-A7F1-23FFAF9DEC5A}">
          <p14:sldIdLst>
            <p14:sldId id="272"/>
            <p14:sldId id="264"/>
            <p14:sldId id="265"/>
            <p14:sldId id="266"/>
            <p14:sldId id="267"/>
            <p14:sldId id="268"/>
            <p14:sldId id="269"/>
            <p14:sldId id="270"/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7D8E9-3331-4291-9F17-3FF41B935400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0C177-458E-4ECB-97EC-7EDCBA19D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DBB64-96D6-42B0-8680-D8E44BBF474E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84A02-D147-49A8-A06D-A5C08FF69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9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2317813" y="0"/>
            <a:ext cx="6829477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9888" y="3863685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 smtClean="0"/>
              <a:t>Title slide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0608" y="4976665"/>
            <a:ext cx="8388928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 smtClean="0"/>
              <a:t>Subheading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5769402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 dirty="0" smtClean="0"/>
              <a:t>Presenter(s)</a:t>
            </a:r>
            <a:br>
              <a:rPr lang="en-US" dirty="0" smtClean="0"/>
            </a:br>
            <a:r>
              <a:rPr lang="en-US" dirty="0" smtClean="0"/>
              <a:t>Month Day,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638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1/29/2020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6280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1/29/2020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9540" y="294198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9540" y="1174172"/>
            <a:ext cx="8336975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584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476958"/>
            <a:ext cx="7886700" cy="611619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 smtClean="0"/>
              <a:t>Final Slide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2265367"/>
            <a:ext cx="7886700" cy="3428855"/>
          </a:xfrm>
          <a:prstGeom prst="rect">
            <a:avLst/>
          </a:prstGeom>
        </p:spPr>
        <p:txBody>
          <a:bodyPr/>
          <a:lstStyle>
            <a:lvl1pPr marL="457200" marR="0" indent="-45720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baseline="0">
                <a:solidFill>
                  <a:srgbClr val="003764"/>
                </a:solidFill>
              </a:defRPr>
            </a:lvl1pPr>
            <a:lvl2pPr marL="342884" indent="0">
              <a:buNone/>
              <a:defRPr>
                <a:solidFill>
                  <a:srgbClr val="003764"/>
                </a:solidFill>
              </a:defRPr>
            </a:lvl2pPr>
          </a:lstStyle>
          <a:p>
            <a:pPr marL="0" marR="0" lvl="0" indent="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Always use a Final Slide in order to include the Creative Commons footer language in the presentation.</a:t>
            </a:r>
            <a:br>
              <a:rPr lang="en-US" dirty="0" smtClean="0"/>
            </a:br>
            <a:r>
              <a:rPr lang="en-US" dirty="0" smtClean="0"/>
              <a:t>Ideas for the slide: Contact information; “Thank you;” “Questions?”</a:t>
            </a:r>
          </a:p>
        </p:txBody>
      </p:sp>
      <p:pic>
        <p:nvPicPr>
          <p:cNvPr id="14" name="Picture 13" descr="CC. Creative Commons license, attribution alone">
            <a:extLst>
              <a:ext uri="{FF2B5EF4-FFF2-40B4-BE49-F238E27FC236}">
                <a16:creationId xmlns:a16="http://schemas.microsoft.com/office/drawing/2014/main" id="{55C0BD8F-0D00-4252-96EA-53CD706830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28650" y="6399147"/>
            <a:ext cx="835224" cy="29873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D9A014E-7345-4161-B6F8-70E7EA234759}"/>
              </a:ext>
            </a:extLst>
          </p:cNvPr>
          <p:cNvSpPr txBox="1"/>
          <p:nvPr userDrawn="1"/>
        </p:nvSpPr>
        <p:spPr>
          <a:xfrm>
            <a:off x="1454322" y="6445499"/>
            <a:ext cx="378496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0" i="1" kern="1200" dirty="0" smtClean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Except where otherwise noted, this work is licensed under </a:t>
            </a:r>
            <a:r>
              <a:rPr lang="en-US" sz="750" b="0" i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CC BY 4.0</a:t>
            </a:r>
            <a:r>
              <a:rPr lang="en-US" sz="750" b="0" i="1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.</a:t>
            </a:r>
            <a:endParaRPr lang="en-US" sz="750" b="0" i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808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860" y="2415155"/>
            <a:ext cx="8336975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F79CB6C7-AD96-437F-A75B-A1987D8D9ACA}" type="datetime1">
              <a:rPr lang="en-US" smtClean="0"/>
              <a:t>1/29/2020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7808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2468" y="1709744"/>
            <a:ext cx="8270588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82468" y="4589469"/>
            <a:ext cx="827058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E68BEF8-F67A-4B64-B2F2-CC4AA048128C}" type="datetime1">
              <a:rPr lang="en-US" smtClean="0"/>
              <a:t>1/29/2020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949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2561" y="1462241"/>
            <a:ext cx="8534403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22561" y="2400300"/>
            <a:ext cx="4014357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59271" y="2400304"/>
            <a:ext cx="4197693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1001848F-E7F6-4E55-B1DE-CC691BBD4F09}" type="datetime1">
              <a:rPr lang="en-US" smtClean="0"/>
              <a:t>1/29/2020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185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063"/>
            <a:ext cx="4067706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07276" y="1485854"/>
            <a:ext cx="8335388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07278" y="2385434"/>
            <a:ext cx="4002378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07278" y="3003840"/>
            <a:ext cx="4002378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4790207" y="3003840"/>
            <a:ext cx="4052457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5E48A247-4D0D-4017-954A-CBEE1B524F16}" type="datetime1">
              <a:rPr lang="en-US" smtClean="0"/>
              <a:t>1/29/2020</a:t>
            </a:fld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600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3F43D62C-E4AB-4F6C-BB6E-7C3A3BBC5E2B}" type="datetime1">
              <a:rPr lang="en-US" smtClean="0"/>
              <a:t>1/29/2020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18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92275FF0-9E97-4E0A-B533-109FB6621FD2}" type="datetime1">
              <a:rPr lang="en-US" smtClean="0"/>
              <a:t>1/29/2020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4090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6494" y="1385541"/>
            <a:ext cx="3160715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94" y="2888673"/>
            <a:ext cx="3160715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63540" y="1569027"/>
            <a:ext cx="504146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A3C062AC-1CC2-40A8-B531-F2154AC26E35}" type="datetime1">
              <a:rPr lang="en-US" smtClean="0"/>
              <a:t>1/29/2020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539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03370" y="1385541"/>
            <a:ext cx="335813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70" y="2888673"/>
            <a:ext cx="335813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24047" y="1569026"/>
            <a:ext cx="4839398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6EA93EB-E55E-4DBB-B6AA-C54A9BA5E4A4}" type="datetime1">
              <a:rPr lang="en-US" smtClean="0"/>
              <a:t>1/29/2020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742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233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51" r:id="rId10"/>
    <p:sldLayoutId id="2147483672" r:id="rId11"/>
    <p:sldLayoutId id="2147483671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bctc.edu/colleges-staff/programs-services/tuition-fees/tuition-waivers/default.aspx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app.leg.wa.gov/rcw/default.aspx?cite=28B.15.012" TargetMode="Externa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69888" y="4523435"/>
            <a:ext cx="8388928" cy="1112593"/>
          </a:xfrm>
        </p:spPr>
        <p:txBody>
          <a:bodyPr/>
          <a:lstStyle/>
          <a:p>
            <a:r>
              <a:rPr lang="en-US" dirty="0"/>
              <a:t>Collecting and Assessing Accurate </a:t>
            </a:r>
          </a:p>
          <a:p>
            <a:r>
              <a:rPr lang="en-US" dirty="0"/>
              <a:t>Tuition and Fees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9888" y="3624397"/>
            <a:ext cx="8336975" cy="999259"/>
          </a:xfrm>
        </p:spPr>
        <p:txBody>
          <a:bodyPr/>
          <a:lstStyle/>
          <a:p>
            <a:r>
              <a:rPr lang="en-US" sz="5400" dirty="0"/>
              <a:t>Residency and Waivers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69888" y="5744464"/>
            <a:ext cx="4614862" cy="758825"/>
          </a:xfrm>
        </p:spPr>
        <p:txBody>
          <a:bodyPr/>
          <a:lstStyle/>
          <a:p>
            <a:r>
              <a:rPr lang="en-US" dirty="0"/>
              <a:t>Scott A. Copeland</a:t>
            </a:r>
            <a:br>
              <a:rPr lang="en-US" dirty="0"/>
            </a:br>
            <a:r>
              <a:rPr lang="en-US" dirty="0"/>
              <a:t>January 29, 2020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78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152" y="1454727"/>
            <a:ext cx="8270588" cy="1529543"/>
          </a:xfrm>
        </p:spPr>
        <p:txBody>
          <a:bodyPr/>
          <a:lstStyle/>
          <a:p>
            <a:r>
              <a:rPr lang="en-US" dirty="0"/>
              <a:t>Ungraded/Course-Based </a:t>
            </a:r>
            <a:r>
              <a:rPr lang="en-US" dirty="0" smtClean="0"/>
              <a:t>Waivers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2468" y="3291841"/>
            <a:ext cx="8270588" cy="279781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Ungraded </a:t>
            </a:r>
            <a:r>
              <a:rPr lang="en-US" dirty="0"/>
              <a:t>Courses — Emergency Medical Technician and Paramedic Continuing Education, Farm Management and Small Business Management, First Aid, Journeyperson, Parenting Education, and Retirement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25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476958"/>
            <a:ext cx="7886700" cy="1075049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hlinkClick r:id="rId2"/>
              </a:rPr>
              <a:t>Tuition Waivers and residency classifications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28650" y="2809702"/>
            <a:ext cx="7886700" cy="2884520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 smtClean="0"/>
              <a:t>Questions?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Scott A. Copeland</a:t>
            </a:r>
          </a:p>
          <a:p>
            <a:pPr marL="0" indent="0">
              <a:buNone/>
            </a:pPr>
            <a:r>
              <a:rPr lang="en-US" dirty="0" smtClean="0"/>
              <a:t>Campus Relations and Policy Guidance</a:t>
            </a:r>
          </a:p>
          <a:p>
            <a:pPr marL="0" indent="0">
              <a:buNone/>
            </a:pPr>
            <a:r>
              <a:rPr lang="en-US" dirty="0" smtClean="0"/>
              <a:t>scopeland@sbctc.edu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28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2158633"/>
            <a:ext cx="7886700" cy="634444"/>
          </a:xfrm>
        </p:spPr>
        <p:txBody>
          <a:bodyPr/>
          <a:lstStyle/>
          <a:p>
            <a:r>
              <a:rPr lang="en-US" sz="4800" dirty="0"/>
              <a:t>Residency for Tuition Purposes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2901987"/>
            <a:ext cx="7886700" cy="3540377"/>
          </a:xfrm>
        </p:spPr>
        <p:txBody>
          <a:bodyPr/>
          <a:lstStyle/>
          <a:p>
            <a:r>
              <a:rPr lang="en-US" sz="3200" dirty="0">
                <a:solidFill>
                  <a:schemeClr val="tx1"/>
                </a:solidFill>
              </a:rPr>
              <a:t>Residency classifications are mandatory and colleges must charge resident tuition rates to those students who meet the residency requirements</a:t>
            </a:r>
            <a:r>
              <a:rPr lang="en-US" sz="3200" dirty="0" smtClean="0">
                <a:solidFill>
                  <a:schemeClr val="tx1"/>
                </a:solidFill>
              </a:rPr>
              <a:t>.</a:t>
            </a:r>
          </a:p>
          <a:p>
            <a:endParaRPr lang="en-US" sz="2400" dirty="0">
              <a:solidFill>
                <a:schemeClr val="tx1"/>
              </a:solidFill>
            </a:endParaRPr>
          </a:p>
          <a:p>
            <a:pPr lvl="0" algn="ctr"/>
            <a:r>
              <a:rPr lang="en-US" sz="3200" dirty="0">
                <a:solidFill>
                  <a:schemeClr val="tx1"/>
                </a:solidFill>
              </a:rPr>
              <a:t>Statutory Authority: </a:t>
            </a:r>
          </a:p>
          <a:p>
            <a:pPr lvl="0" algn="ctr"/>
            <a:r>
              <a:rPr lang="en-US" sz="3200" dirty="0">
                <a:solidFill>
                  <a:srgbClr val="905804"/>
                </a:solidFill>
                <a:hlinkClick r:id="rId2"/>
              </a:rPr>
              <a:t>RCW </a:t>
            </a:r>
            <a:r>
              <a:rPr lang="en-US" sz="3200" dirty="0" smtClean="0">
                <a:solidFill>
                  <a:srgbClr val="905804"/>
                </a:solidFill>
                <a:hlinkClick r:id="rId2"/>
              </a:rPr>
              <a:t>28B.15.012</a:t>
            </a:r>
            <a:r>
              <a:rPr lang="en-US" dirty="0">
                <a:solidFill>
                  <a:srgbClr val="404041"/>
                </a:solidFill>
                <a:hlinkClick r:id="rId2"/>
              </a:rPr>
              <a:t> 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82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solidFill>
                  <a:schemeClr val="tx1"/>
                </a:solidFill>
              </a:rPr>
              <a:t>Residency Classifications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Active Duty military and dependents; Washington national guard and dependents who live in Washington</a:t>
            </a:r>
          </a:p>
          <a:p>
            <a:r>
              <a:rPr lang="en-US" sz="2400" dirty="0">
                <a:solidFill>
                  <a:schemeClr val="tx1"/>
                </a:solidFill>
              </a:rPr>
              <a:t>American Indian</a:t>
            </a:r>
          </a:p>
          <a:p>
            <a:r>
              <a:rPr lang="en-US" sz="2400" dirty="0">
                <a:solidFill>
                  <a:schemeClr val="tx1"/>
                </a:solidFill>
              </a:rPr>
              <a:t>Border County</a:t>
            </a:r>
          </a:p>
          <a:p>
            <a:r>
              <a:rPr lang="en-US" sz="2400" dirty="0">
                <a:solidFill>
                  <a:schemeClr val="tx1"/>
                </a:solidFill>
              </a:rPr>
              <a:t>High School Graduates Seeking Permanent U.S. Residency</a:t>
            </a:r>
          </a:p>
          <a:p>
            <a:r>
              <a:rPr lang="en-US" sz="2400" dirty="0">
                <a:solidFill>
                  <a:schemeClr val="tx1"/>
                </a:solidFill>
              </a:rPr>
              <a:t>In-State High School Graduate</a:t>
            </a:r>
          </a:p>
          <a:p>
            <a:r>
              <a:rPr lang="en-US" sz="2400" dirty="0">
                <a:solidFill>
                  <a:schemeClr val="tx1"/>
                </a:solidFill>
              </a:rPr>
              <a:t>Spouse/Dependents of Active Duty Military Transferred out-of-State</a:t>
            </a:r>
          </a:p>
          <a:p>
            <a:r>
              <a:rPr lang="en-US" sz="2400" dirty="0">
                <a:solidFill>
                  <a:schemeClr val="tx1"/>
                </a:solidFill>
              </a:rPr>
              <a:t>Foreign nationals with an </a:t>
            </a:r>
            <a:r>
              <a:rPr lang="en-US" sz="2400" dirty="0" smtClean="0">
                <a:solidFill>
                  <a:schemeClr val="tx1"/>
                </a:solidFill>
              </a:rPr>
              <a:t>E-3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smtClean="0">
                <a:solidFill>
                  <a:schemeClr val="tx1"/>
                </a:solidFill>
              </a:rPr>
              <a:t>H-1</a:t>
            </a:r>
            <a:r>
              <a:rPr lang="en-US" sz="2400" dirty="0">
                <a:solidFill>
                  <a:schemeClr val="tx1"/>
                </a:solidFill>
              </a:rPr>
              <a:t>, or </a:t>
            </a:r>
            <a:r>
              <a:rPr lang="en-US" sz="2400" dirty="0" smtClean="0">
                <a:solidFill>
                  <a:schemeClr val="tx1"/>
                </a:solidFill>
              </a:rPr>
              <a:t>L </a:t>
            </a:r>
            <a:r>
              <a:rPr lang="en-US" sz="2400" dirty="0">
                <a:solidFill>
                  <a:schemeClr val="tx1"/>
                </a:solidFill>
              </a:rPr>
              <a:t>visa and family member(s)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5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468" y="1709744"/>
            <a:ext cx="8270588" cy="842263"/>
          </a:xfrm>
        </p:spPr>
        <p:txBody>
          <a:bodyPr/>
          <a:lstStyle/>
          <a:p>
            <a:r>
              <a:rPr lang="en-US" dirty="0" smtClean="0"/>
              <a:t>Tuition and fee waivers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2468" y="2701636"/>
            <a:ext cx="8270588" cy="369916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Waivers fall into three main categories; </a:t>
            </a:r>
            <a:endParaRPr lang="en-US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those </a:t>
            </a:r>
            <a:r>
              <a:rPr lang="en-US" dirty="0">
                <a:solidFill>
                  <a:schemeClr val="tx1"/>
                </a:solidFill>
              </a:rPr>
              <a:t>required by </a:t>
            </a:r>
            <a:r>
              <a:rPr lang="en-US" dirty="0" smtClean="0">
                <a:solidFill>
                  <a:schemeClr val="tx1"/>
                </a:solidFill>
              </a:rPr>
              <a:t>law (mandatory waivers),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those </a:t>
            </a:r>
            <a:r>
              <a:rPr lang="en-US" dirty="0">
                <a:solidFill>
                  <a:schemeClr val="tx1"/>
                </a:solidFill>
              </a:rPr>
              <a:t>required by the State </a:t>
            </a:r>
            <a:r>
              <a:rPr lang="en-US" dirty="0" smtClean="0">
                <a:solidFill>
                  <a:schemeClr val="tx1"/>
                </a:solidFill>
              </a:rPr>
              <a:t>Board, </a:t>
            </a:r>
            <a:r>
              <a:rPr lang="en-US" dirty="0">
                <a:solidFill>
                  <a:schemeClr val="tx1"/>
                </a:solidFill>
              </a:rPr>
              <a:t>and </a:t>
            </a:r>
            <a:endParaRPr lang="en-US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those </a:t>
            </a:r>
            <a:r>
              <a:rPr lang="en-US" dirty="0">
                <a:solidFill>
                  <a:schemeClr val="tx1"/>
                </a:solidFill>
              </a:rPr>
              <a:t>that colleges are allowed, but not required, to offer (optional waivers). </a:t>
            </a:r>
          </a:p>
          <a:p>
            <a:r>
              <a:rPr lang="en-US" dirty="0">
                <a:solidFill>
                  <a:schemeClr val="tx1"/>
                </a:solidFill>
              </a:rPr>
              <a:t>S</a:t>
            </a:r>
            <a:r>
              <a:rPr lang="en-US" dirty="0" smtClean="0">
                <a:solidFill>
                  <a:schemeClr val="tx1"/>
                </a:solidFill>
              </a:rPr>
              <a:t>ome </a:t>
            </a:r>
            <a:r>
              <a:rPr lang="en-US" dirty="0">
                <a:solidFill>
                  <a:schemeClr val="tx1"/>
                </a:solidFill>
              </a:rPr>
              <a:t>waivers are subject to a limitation on the total amount that can be waived by the community and technical college system.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25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021" y="1346663"/>
            <a:ext cx="8270588" cy="1479665"/>
          </a:xfrm>
        </p:spPr>
        <p:txBody>
          <a:bodyPr/>
          <a:lstStyle/>
          <a:p>
            <a:r>
              <a:rPr lang="en-US" sz="4400" dirty="0"/>
              <a:t>Statutory Mandatory </a:t>
            </a:r>
            <a:r>
              <a:rPr lang="en-US" sz="4400" dirty="0" smtClean="0"/>
              <a:t>Waivers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7402" y="2993425"/>
            <a:ext cx="8270588" cy="353642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Children and Spouse of Totally Disabled or POW/MIA or Deceased Eligible Veterans or National Guard Members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Children and Spouses of Deceased or Disabled Law Enforcement Officers or Firefighters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Wrongfully Convicted Person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37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247" y="1579419"/>
            <a:ext cx="8270588" cy="939337"/>
          </a:xfrm>
        </p:spPr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BCTC </a:t>
            </a:r>
            <a:r>
              <a:rPr lang="en-US" dirty="0"/>
              <a:t>Mandatory </a:t>
            </a:r>
            <a:r>
              <a:rPr lang="en-US" dirty="0" smtClean="0"/>
              <a:t>Waivers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247" y="3024116"/>
            <a:ext cx="8270588" cy="150018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ABE, ESL and GED Prep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Apprenticeship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46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028" y="1271847"/>
            <a:ext cx="8270588" cy="971383"/>
          </a:xfrm>
        </p:spPr>
        <p:txBody>
          <a:bodyPr/>
          <a:lstStyle/>
          <a:p>
            <a:r>
              <a:rPr lang="en-US" dirty="0" smtClean="0"/>
              <a:t>Optional Waivers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028" y="2243230"/>
            <a:ext cx="8270588" cy="3940233"/>
          </a:xfrm>
        </p:spPr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Athletic </a:t>
            </a:r>
            <a:r>
              <a:rPr lang="en-US" dirty="0"/>
              <a:t>Waivers – Resident/Nonresident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Eligible </a:t>
            </a:r>
            <a:r>
              <a:rPr lang="en-US" dirty="0"/>
              <a:t>Veterans or National Guard Members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Other </a:t>
            </a:r>
            <a:r>
              <a:rPr lang="en-US" dirty="0"/>
              <a:t>Military or Naval Veterans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Bldg</a:t>
            </a:r>
            <a:r>
              <a:rPr lang="en-US" dirty="0" smtClean="0"/>
              <a:t>/</a:t>
            </a:r>
            <a:r>
              <a:rPr lang="en-US" dirty="0" err="1" smtClean="0"/>
              <a:t>S&amp;A</a:t>
            </a:r>
            <a:r>
              <a:rPr lang="en-US" dirty="0" smtClean="0"/>
              <a:t> </a:t>
            </a:r>
            <a:r>
              <a:rPr lang="en-US" dirty="0"/>
              <a:t>Fee Waiver for Students in DoD Tuition </a:t>
            </a:r>
            <a:r>
              <a:rPr lang="en-US" dirty="0" smtClean="0"/>
              <a:t> Assistance </a:t>
            </a:r>
            <a:r>
              <a:rPr lang="en-US" dirty="0"/>
              <a:t>Program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Financial </a:t>
            </a:r>
            <a:r>
              <a:rPr lang="en-US" dirty="0"/>
              <a:t>Need Based Students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High </a:t>
            </a:r>
            <a:r>
              <a:rPr lang="en-US" dirty="0"/>
              <a:t>School Completion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Over </a:t>
            </a:r>
            <a:r>
              <a:rPr lang="en-US" dirty="0"/>
              <a:t>18 Credit Exemption for Vocational Students — </a:t>
            </a:r>
            <a:r>
              <a:rPr lang="en-US" dirty="0" smtClean="0"/>
              <a:t>Resident </a:t>
            </a:r>
            <a:r>
              <a:rPr lang="en-US" dirty="0"/>
              <a:t>and Nonresident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51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151" y="1335672"/>
            <a:ext cx="8270588" cy="1465718"/>
          </a:xfrm>
        </p:spPr>
        <p:txBody>
          <a:bodyPr/>
          <a:lstStyle/>
          <a:p>
            <a:r>
              <a:rPr lang="en-US" dirty="0"/>
              <a:t>Waiver of Nonresident Tuition </a:t>
            </a:r>
            <a:r>
              <a:rPr lang="en-US" dirty="0" smtClean="0"/>
              <a:t>Differential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2468" y="3233651"/>
            <a:ext cx="8270588" cy="285600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Congressional </a:t>
            </a:r>
            <a:r>
              <a:rPr lang="en-US" dirty="0"/>
              <a:t>Dependents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Higher </a:t>
            </a:r>
            <a:r>
              <a:rPr lang="en-US" dirty="0"/>
              <a:t>Education Employees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High </a:t>
            </a:r>
            <a:r>
              <a:rPr lang="en-US" dirty="0"/>
              <a:t>School Completion — Nonresident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International </a:t>
            </a:r>
            <a:r>
              <a:rPr lang="en-US" dirty="0"/>
              <a:t>Student Exchange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Nonresident-Operating </a:t>
            </a:r>
            <a:r>
              <a:rPr lang="en-US" dirty="0"/>
              <a:t>Fees Only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Refugee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98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468" y="1803861"/>
            <a:ext cx="8270588" cy="1055715"/>
          </a:xfrm>
        </p:spPr>
        <p:txBody>
          <a:bodyPr/>
          <a:lstStyle/>
          <a:p>
            <a:pPr marL="0" marR="0">
              <a:lnSpc>
                <a:spcPct val="107000"/>
              </a:lnSpc>
              <a:spcBef>
                <a:spcPts val="375"/>
              </a:spcBef>
              <a:spcAft>
                <a:spcPts val="375"/>
              </a:spcAft>
            </a:pPr>
            <a:r>
              <a:rPr lang="en-US" sz="24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Space Available </a:t>
            </a:r>
            <a:r>
              <a:rPr lang="en-US" dirty="0" smtClean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Waivers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2468" y="3496345"/>
            <a:ext cx="8270588" cy="150018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Senior </a:t>
            </a:r>
            <a:r>
              <a:rPr lang="en-US" dirty="0"/>
              <a:t>Citizens — Audit/Credit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State </a:t>
            </a:r>
            <a:r>
              <a:rPr lang="en-US" dirty="0"/>
              <a:t>Employees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Unemployed/Underemployed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10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SBCTC">
      <a:dk1>
        <a:srgbClr val="003764"/>
      </a:dk1>
      <a:lt1>
        <a:sysClr val="window" lastClr="FFFFFF"/>
      </a:lt1>
      <a:dk2>
        <a:srgbClr val="0071CE"/>
      </a:dk2>
      <a:lt2>
        <a:srgbClr val="C3C6C8"/>
      </a:lt2>
      <a:accent1>
        <a:srgbClr val="F4CD00"/>
      </a:accent1>
      <a:accent2>
        <a:srgbClr val="65CBC9"/>
      </a:accent2>
      <a:accent3>
        <a:srgbClr val="FFB547"/>
      </a:accent3>
      <a:accent4>
        <a:srgbClr val="00C18B"/>
      </a:accent4>
      <a:accent5>
        <a:srgbClr val="3D6489"/>
      </a:accent5>
      <a:accent6>
        <a:srgbClr val="2A70B8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98FFB89-CD0A-4600-B5B7-284311B06406}" vid="{A645EE94-F025-4290-8BAC-E89C32ADF8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sbctc-powerpoint-template</Template>
  <TotalTime>74</TotalTime>
  <Words>349</Words>
  <Application>Microsoft Office PowerPoint</Application>
  <PresentationFormat>On-screen Show (4:3)</PresentationFormat>
  <Paragraphs>66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Franklin Gothic Book</vt:lpstr>
      <vt:lpstr>Franklin Gothic Medium</vt:lpstr>
      <vt:lpstr>Times New Roman</vt:lpstr>
      <vt:lpstr>Office Theme</vt:lpstr>
      <vt:lpstr>Residency and Waivers</vt:lpstr>
      <vt:lpstr>Residency for Tuition Purposes</vt:lpstr>
      <vt:lpstr>Residency Classifications</vt:lpstr>
      <vt:lpstr>Tuition and fee waivers</vt:lpstr>
      <vt:lpstr>Statutory Mandatory Waivers</vt:lpstr>
      <vt:lpstr>SBCTC Mandatory Waivers</vt:lpstr>
      <vt:lpstr>Optional Waivers</vt:lpstr>
      <vt:lpstr>Waiver of Nonresident Tuition Differential</vt:lpstr>
      <vt:lpstr> Space Available Waivers</vt:lpstr>
      <vt:lpstr>Ungraded/Course-Based Waivers</vt:lpstr>
      <vt:lpstr>Tuition Waivers and residency classifications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Residency and Waivers</dc:title>
  <dc:creator>Scott Copeland</dc:creator>
  <cp:lastModifiedBy>Scott Copeland</cp:lastModifiedBy>
  <cp:revision>15</cp:revision>
  <dcterms:created xsi:type="dcterms:W3CDTF">2020-01-27T16:32:36Z</dcterms:created>
  <dcterms:modified xsi:type="dcterms:W3CDTF">2020-01-29T19:04:57Z</dcterms:modified>
</cp:coreProperties>
</file>