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318" r:id="rId3"/>
    <p:sldId id="316" r:id="rId4"/>
    <p:sldId id="324" r:id="rId5"/>
    <p:sldId id="317" r:id="rId6"/>
    <p:sldId id="326" r:id="rId7"/>
    <p:sldId id="311" r:id="rId8"/>
    <p:sldId id="294" r:id="rId9"/>
    <p:sldId id="269" r:id="rId10"/>
    <p:sldId id="314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1"/>
    <p:restoredTop sz="84524"/>
  </p:normalViewPr>
  <p:slideViewPr>
    <p:cSldViewPr>
      <p:cViewPr varScale="1">
        <p:scale>
          <a:sx n="63" d="100"/>
          <a:sy n="63" d="100"/>
        </p:scale>
        <p:origin x="-1040" y="-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7EAA7-1335-C941-A9EB-197F2943467B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73A7B-D458-8248-8CBC-09062120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74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BFFCD-811F-1847-9F23-C7871B1E9CEC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C3B8-B32D-A24D-87E7-7491D5AB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0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2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5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Lia</a:t>
            </a:r>
          </a:p>
          <a:p>
            <a:endParaRPr lang="en-US" dirty="0" smtClean="0"/>
          </a:p>
          <a:p>
            <a:r>
              <a:rPr lang="en-US" dirty="0" smtClean="0"/>
              <a:t>What we’ll be trying to understand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3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Lia</a:t>
            </a:r>
          </a:p>
          <a:p>
            <a:endParaRPr lang="en-US" dirty="0" smtClean="0"/>
          </a:p>
          <a:p>
            <a:r>
              <a:rPr lang="en-US" dirty="0" smtClean="0"/>
              <a:t>What we’ll be trying to understand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3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Lia</a:t>
            </a:r>
            <a:r>
              <a:rPr lang="en-US" baseline="0" dirty="0" smtClean="0"/>
              <a:t> transition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 how want to hear perspectives in this study—mainly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Elizabeth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47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93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C3B8-B32D-A24D-87E7-7491D5ABC8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UniSansSemiBold"/>
                <a:cs typeface="UniSansSemiBold"/>
              </a:defRPr>
            </a:lvl1pPr>
          </a:lstStyle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pc="60" dirty="0"/>
              <a:t>CCRI.UW.EDU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231F20"/>
                </a:solidFill>
                <a:latin typeface="Uni Sans"/>
                <a:cs typeface="Uni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30" dirty="0"/>
              <a:t>COMMUNITY COLLEGE </a:t>
            </a:r>
            <a:r>
              <a:rPr spc="40" dirty="0"/>
              <a:t>RESEARCH </a:t>
            </a:r>
            <a:r>
              <a:rPr spc="25" dirty="0"/>
              <a:t>INTITATIVES</a:t>
            </a:r>
            <a:r>
              <a:rPr spc="55" dirty="0"/>
              <a:t> </a:t>
            </a:r>
            <a:r>
              <a:rPr spc="25" dirty="0"/>
              <a:t>(CCRI)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4964A8"/>
                </a:solidFill>
                <a:latin typeface="Uni Sans"/>
                <a:cs typeface="Uni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UniSansSemiBold"/>
                <a:cs typeface="UniSansSemiBold"/>
              </a:defRPr>
            </a:lvl1pPr>
          </a:lstStyle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pc="60" dirty="0"/>
              <a:t>CCRI.UW.EDU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231F20"/>
                </a:solidFill>
                <a:latin typeface="Uni Sans"/>
                <a:cs typeface="Uni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30" dirty="0"/>
              <a:t>COMMUNITY COLLEGE </a:t>
            </a:r>
            <a:r>
              <a:rPr spc="40" dirty="0"/>
              <a:t>RESEARCH </a:t>
            </a:r>
            <a:r>
              <a:rPr spc="25" dirty="0"/>
              <a:t>INTITATIVES</a:t>
            </a:r>
            <a:r>
              <a:rPr spc="55" dirty="0"/>
              <a:t> </a:t>
            </a:r>
            <a:r>
              <a:rPr spc="25" dirty="0"/>
              <a:t>(CCRI)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4964A8"/>
                </a:solidFill>
                <a:latin typeface="Uni Sans"/>
                <a:cs typeface="Uni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UniSansSemiBold"/>
                <a:cs typeface="UniSansSemiBold"/>
              </a:defRPr>
            </a:lvl1pPr>
          </a:lstStyle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pc="60" dirty="0"/>
              <a:t>CCRI.UW.EDU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231F20"/>
                </a:solidFill>
                <a:latin typeface="Uni Sans"/>
                <a:cs typeface="Uni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30" dirty="0"/>
              <a:t>COMMUNITY COLLEGE </a:t>
            </a:r>
            <a:r>
              <a:rPr spc="40" dirty="0"/>
              <a:t>RESEARCH </a:t>
            </a:r>
            <a:r>
              <a:rPr spc="25" dirty="0"/>
              <a:t>INTITATIVES</a:t>
            </a:r>
            <a:r>
              <a:rPr spc="55" dirty="0"/>
              <a:t> </a:t>
            </a:r>
            <a:r>
              <a:rPr spc="25" dirty="0"/>
              <a:t>(CCRI)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4964A8"/>
                </a:solidFill>
                <a:latin typeface="Uni Sans"/>
                <a:cs typeface="Uni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UniSansSemiBold"/>
                <a:cs typeface="UniSansSemiBold"/>
              </a:defRPr>
            </a:lvl1pPr>
          </a:lstStyle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pc="60" dirty="0"/>
              <a:t>CCRI.UW.EDU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231F20"/>
                </a:solidFill>
                <a:latin typeface="Uni Sans"/>
                <a:cs typeface="Uni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30" dirty="0"/>
              <a:t>COMMUNITY COLLEGE </a:t>
            </a:r>
            <a:r>
              <a:rPr spc="40" dirty="0"/>
              <a:t>RESEARCH </a:t>
            </a:r>
            <a:r>
              <a:rPr spc="25" dirty="0"/>
              <a:t>INTITATIVES</a:t>
            </a:r>
            <a:r>
              <a:rPr spc="55" dirty="0"/>
              <a:t> </a:t>
            </a:r>
            <a:r>
              <a:rPr spc="25" dirty="0"/>
              <a:t>(CCRI)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02894"/>
            <a:ext cx="9144000" cy="3239135"/>
          </a:xfrm>
          <a:custGeom>
            <a:avLst/>
            <a:gdLst/>
            <a:ahLst/>
            <a:cxnLst/>
            <a:rect l="l" t="t" r="r" b="b"/>
            <a:pathLst>
              <a:path w="9144000" h="3239135">
                <a:moveTo>
                  <a:pt x="0" y="3238754"/>
                </a:moveTo>
                <a:lnTo>
                  <a:pt x="9144000" y="3238754"/>
                </a:lnTo>
                <a:lnTo>
                  <a:pt x="9144000" y="0"/>
                </a:lnTo>
                <a:lnTo>
                  <a:pt x="0" y="0"/>
                </a:lnTo>
                <a:lnTo>
                  <a:pt x="0" y="3238754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UniSansSemiBold"/>
                <a:cs typeface="UniSansSemiBold"/>
              </a:defRPr>
            </a:lvl1pPr>
          </a:lstStyle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pc="60" dirty="0"/>
              <a:t>CCRI.UW.EDU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231F20"/>
                </a:solidFill>
                <a:latin typeface="Uni Sans"/>
                <a:cs typeface="Uni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30" dirty="0"/>
              <a:t>COMMUNITY COLLEGE </a:t>
            </a:r>
            <a:r>
              <a:rPr spc="40" dirty="0"/>
              <a:t>RESEARCH </a:t>
            </a:r>
            <a:r>
              <a:rPr spc="25" dirty="0"/>
              <a:t>INTITATIVES</a:t>
            </a:r>
            <a:r>
              <a:rPr spc="55" dirty="0"/>
              <a:t> </a:t>
            </a:r>
            <a:r>
              <a:rPr spc="25" dirty="0"/>
              <a:t>(CCRI)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lang="en-US" spc="60" smtClean="0"/>
              <a:t>CCRI.UW.EDU</a:t>
            </a:r>
            <a:endParaRPr lang="en-US" spc="6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lang="en-US" spc="30" smtClean="0"/>
              <a:t>COMMUNITY COLLEGE </a:t>
            </a:r>
            <a:r>
              <a:rPr lang="en-US" spc="40" smtClean="0"/>
              <a:t>RESEARCH </a:t>
            </a:r>
            <a:r>
              <a:rPr lang="en-US" spc="25" smtClean="0"/>
              <a:t>INTITATIVES</a:t>
            </a:r>
            <a:r>
              <a:rPr lang="en-US" spc="55" smtClean="0"/>
              <a:t> </a:t>
            </a:r>
            <a:r>
              <a:rPr lang="en-US" spc="25" smtClean="0"/>
              <a:t>(CCRI)</a:t>
            </a:r>
            <a:endParaRPr lang="en-US" spc="2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478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0178" y="1256790"/>
            <a:ext cx="7423642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4964A8"/>
                </a:solidFill>
                <a:latin typeface="Uni Sans"/>
                <a:cs typeface="Uni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811" y="2358947"/>
            <a:ext cx="7326376" cy="282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357435" y="6431278"/>
            <a:ext cx="889000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bg1"/>
                </a:solidFill>
                <a:latin typeface="UniSansSemiBold"/>
                <a:cs typeface="UniSansSemiBold"/>
              </a:defRPr>
            </a:lvl1pPr>
          </a:lstStyle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pc="60" dirty="0"/>
              <a:t>CCRI.UW.EDU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67" y="6444232"/>
            <a:ext cx="3361690" cy="181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231F20"/>
                </a:solidFill>
                <a:latin typeface="Uni Sans"/>
                <a:cs typeface="Uni Sans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30" dirty="0"/>
              <a:t>COMMUNITY COLLEGE </a:t>
            </a:r>
            <a:r>
              <a:rPr spc="40" dirty="0"/>
              <a:t>RESEARCH </a:t>
            </a:r>
            <a:r>
              <a:rPr spc="25" dirty="0"/>
              <a:t>INTITATIVES</a:t>
            </a:r>
            <a:r>
              <a:rPr spc="55" dirty="0"/>
              <a:t> </a:t>
            </a:r>
            <a:r>
              <a:rPr spc="25" dirty="0"/>
              <a:t>(CCRI)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mailto:ddbragg@uw.edu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washington.edu/ccri/research/new-baccalaureat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7080"/>
            <a:ext cx="9144000" cy="3274695"/>
          </a:xfrm>
          <a:custGeom>
            <a:avLst/>
            <a:gdLst/>
            <a:ahLst/>
            <a:cxnLst/>
            <a:rect l="l" t="t" r="r" b="b"/>
            <a:pathLst>
              <a:path w="9144000" h="3274695">
                <a:moveTo>
                  <a:pt x="0" y="3274568"/>
                </a:moveTo>
                <a:lnTo>
                  <a:pt x="9144000" y="3274568"/>
                </a:lnTo>
                <a:lnTo>
                  <a:pt x="9144000" y="0"/>
                </a:lnTo>
                <a:lnTo>
                  <a:pt x="0" y="0"/>
                </a:lnTo>
                <a:lnTo>
                  <a:pt x="0" y="3274568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767080"/>
          </a:xfrm>
          <a:custGeom>
            <a:avLst/>
            <a:gdLst/>
            <a:ahLst/>
            <a:cxnLst/>
            <a:rect l="l" t="t" r="r" b="b"/>
            <a:pathLst>
              <a:path w="9144000" h="767080">
                <a:moveTo>
                  <a:pt x="0" y="767079"/>
                </a:moveTo>
                <a:lnTo>
                  <a:pt x="9144000" y="767079"/>
                </a:lnTo>
                <a:lnTo>
                  <a:pt x="9144000" y="0"/>
                </a:lnTo>
                <a:lnTo>
                  <a:pt x="0" y="0"/>
                </a:lnTo>
                <a:lnTo>
                  <a:pt x="0" y="767079"/>
                </a:lnTo>
                <a:close/>
              </a:path>
            </a:pathLst>
          </a:custGeom>
          <a:solidFill>
            <a:srgbClr val="496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3221" y="346862"/>
            <a:ext cx="3987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30" dirty="0">
                <a:solidFill>
                  <a:srgbClr val="FFFFFF"/>
                </a:solidFill>
                <a:latin typeface="Uni Sans"/>
                <a:cs typeface="Uni Sans"/>
              </a:rPr>
              <a:t>COMMUNITY COLLEGE </a:t>
            </a:r>
            <a:r>
              <a:rPr sz="1200" b="1" spc="40" dirty="0">
                <a:solidFill>
                  <a:srgbClr val="FFFFFF"/>
                </a:solidFill>
                <a:latin typeface="Uni Sans"/>
                <a:cs typeface="Uni Sans"/>
              </a:rPr>
              <a:t>RESEARCH </a:t>
            </a:r>
            <a:r>
              <a:rPr sz="1200" b="1" spc="25" dirty="0">
                <a:solidFill>
                  <a:srgbClr val="FFFFFF"/>
                </a:solidFill>
                <a:latin typeface="Uni Sans"/>
                <a:cs typeface="Uni Sans"/>
              </a:rPr>
              <a:t>INTITATIVES</a:t>
            </a:r>
            <a:r>
              <a:rPr sz="1200" b="1" spc="85" dirty="0">
                <a:solidFill>
                  <a:srgbClr val="FFFFFF"/>
                </a:solidFill>
                <a:latin typeface="Uni Sans"/>
                <a:cs typeface="Uni Sans"/>
              </a:rPr>
              <a:t> </a:t>
            </a:r>
            <a:endParaRPr sz="1200" dirty="0">
              <a:latin typeface="Uni Sans"/>
              <a:cs typeface="Uni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48335" y="421125"/>
            <a:ext cx="2002409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373367"/>
            <a:ext cx="9144000" cy="485140"/>
          </a:xfrm>
          <a:custGeom>
            <a:avLst/>
            <a:gdLst/>
            <a:ahLst/>
            <a:cxnLst/>
            <a:rect l="l" t="t" r="r" b="b"/>
            <a:pathLst>
              <a:path w="9144000" h="485140">
                <a:moveTo>
                  <a:pt x="0" y="484631"/>
                </a:moveTo>
                <a:lnTo>
                  <a:pt x="9144000" y="484631"/>
                </a:lnTo>
                <a:lnTo>
                  <a:pt x="9144000" y="0"/>
                </a:lnTo>
                <a:lnTo>
                  <a:pt x="0" y="0"/>
                </a:lnTo>
                <a:lnTo>
                  <a:pt x="0" y="484631"/>
                </a:lnTo>
                <a:close/>
              </a:path>
            </a:pathLst>
          </a:custGeom>
          <a:solidFill>
            <a:srgbClr val="496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3400" y="1295400"/>
            <a:ext cx="6781800" cy="16748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Evidence-Based &amp;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Equity-Focused </a:t>
            </a:r>
            <a:r>
              <a:rPr lang="en-US" sz="3600" dirty="0" smtClean="0">
                <a:solidFill>
                  <a:schemeClr val="bg1"/>
                </a:solidFill>
              </a:rPr>
              <a:t>Applied/Community College Baccalaureate Degrees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64043" y="205105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380492" y="0"/>
                </a:moveTo>
                <a:lnTo>
                  <a:pt x="0" y="0"/>
                </a:lnTo>
                <a:lnTo>
                  <a:pt x="0" y="380491"/>
                </a:lnTo>
                <a:lnTo>
                  <a:pt x="380492" y="380491"/>
                </a:lnTo>
                <a:lnTo>
                  <a:pt x="380492" y="287604"/>
                </a:lnTo>
                <a:lnTo>
                  <a:pt x="191185" y="287604"/>
                </a:lnTo>
                <a:lnTo>
                  <a:pt x="164628" y="283792"/>
                </a:lnTo>
                <a:lnTo>
                  <a:pt x="141406" y="272356"/>
                </a:lnTo>
                <a:lnTo>
                  <a:pt x="124954" y="253298"/>
                </a:lnTo>
                <a:lnTo>
                  <a:pt x="118706" y="226618"/>
                </a:lnTo>
                <a:lnTo>
                  <a:pt x="118706" y="153873"/>
                </a:lnTo>
                <a:lnTo>
                  <a:pt x="124966" y="127306"/>
                </a:lnTo>
                <a:lnTo>
                  <a:pt x="141506" y="108235"/>
                </a:lnTo>
                <a:lnTo>
                  <a:pt x="164966" y="96737"/>
                </a:lnTo>
                <a:lnTo>
                  <a:pt x="191985" y="92887"/>
                </a:lnTo>
                <a:lnTo>
                  <a:pt x="380492" y="92887"/>
                </a:lnTo>
                <a:lnTo>
                  <a:pt x="380492" y="0"/>
                </a:lnTo>
                <a:close/>
              </a:path>
              <a:path w="381000" h="381000">
                <a:moveTo>
                  <a:pt x="380492" y="230898"/>
                </a:moveTo>
                <a:lnTo>
                  <a:pt x="234238" y="230898"/>
                </a:lnTo>
                <a:lnTo>
                  <a:pt x="261797" y="243738"/>
                </a:lnTo>
                <a:lnTo>
                  <a:pt x="248809" y="263006"/>
                </a:lnTo>
                <a:lnTo>
                  <a:pt x="231706" y="276706"/>
                </a:lnTo>
                <a:lnTo>
                  <a:pt x="211996" y="284888"/>
                </a:lnTo>
                <a:lnTo>
                  <a:pt x="191185" y="287604"/>
                </a:lnTo>
                <a:lnTo>
                  <a:pt x="380492" y="287604"/>
                </a:lnTo>
                <a:lnTo>
                  <a:pt x="380492" y="230898"/>
                </a:lnTo>
                <a:close/>
              </a:path>
              <a:path w="381000" h="381000">
                <a:moveTo>
                  <a:pt x="191185" y="123913"/>
                </a:moveTo>
                <a:lnTo>
                  <a:pt x="175862" y="125775"/>
                </a:lnTo>
                <a:lnTo>
                  <a:pt x="162494" y="131373"/>
                </a:lnTo>
                <a:lnTo>
                  <a:pt x="153039" y="140732"/>
                </a:lnTo>
                <a:lnTo>
                  <a:pt x="149453" y="153873"/>
                </a:lnTo>
                <a:lnTo>
                  <a:pt x="149453" y="226618"/>
                </a:lnTo>
                <a:lnTo>
                  <a:pt x="153039" y="239765"/>
                </a:lnTo>
                <a:lnTo>
                  <a:pt x="162494" y="249123"/>
                </a:lnTo>
                <a:lnTo>
                  <a:pt x="175862" y="254718"/>
                </a:lnTo>
                <a:lnTo>
                  <a:pt x="191185" y="256578"/>
                </a:lnTo>
                <a:lnTo>
                  <a:pt x="203776" y="254973"/>
                </a:lnTo>
                <a:lnTo>
                  <a:pt x="215717" y="250158"/>
                </a:lnTo>
                <a:lnTo>
                  <a:pt x="226156" y="242133"/>
                </a:lnTo>
                <a:lnTo>
                  <a:pt x="234238" y="230898"/>
                </a:lnTo>
                <a:lnTo>
                  <a:pt x="380492" y="230898"/>
                </a:lnTo>
                <a:lnTo>
                  <a:pt x="380492" y="149860"/>
                </a:lnTo>
                <a:lnTo>
                  <a:pt x="234238" y="149860"/>
                </a:lnTo>
                <a:lnTo>
                  <a:pt x="226006" y="138583"/>
                </a:lnTo>
                <a:lnTo>
                  <a:pt x="215517" y="130467"/>
                </a:lnTo>
                <a:lnTo>
                  <a:pt x="203626" y="125560"/>
                </a:lnTo>
                <a:lnTo>
                  <a:pt x="191185" y="123913"/>
                </a:lnTo>
                <a:close/>
              </a:path>
              <a:path w="381000" h="381000">
                <a:moveTo>
                  <a:pt x="380492" y="92887"/>
                </a:moveTo>
                <a:lnTo>
                  <a:pt x="191985" y="92887"/>
                </a:lnTo>
                <a:lnTo>
                  <a:pt x="212597" y="95557"/>
                </a:lnTo>
                <a:lnTo>
                  <a:pt x="232106" y="103619"/>
                </a:lnTo>
                <a:lnTo>
                  <a:pt x="249009" y="117147"/>
                </a:lnTo>
                <a:lnTo>
                  <a:pt x="261797" y="136220"/>
                </a:lnTo>
                <a:lnTo>
                  <a:pt x="234238" y="149860"/>
                </a:lnTo>
                <a:lnTo>
                  <a:pt x="380492" y="149860"/>
                </a:lnTo>
                <a:lnTo>
                  <a:pt x="380492" y="9288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53680" y="2051050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380492" y="0"/>
                </a:moveTo>
                <a:lnTo>
                  <a:pt x="0" y="0"/>
                </a:lnTo>
                <a:lnTo>
                  <a:pt x="0" y="380491"/>
                </a:lnTo>
                <a:lnTo>
                  <a:pt x="380492" y="380491"/>
                </a:lnTo>
                <a:lnTo>
                  <a:pt x="380492" y="287604"/>
                </a:lnTo>
                <a:lnTo>
                  <a:pt x="191185" y="287604"/>
                </a:lnTo>
                <a:lnTo>
                  <a:pt x="164628" y="283792"/>
                </a:lnTo>
                <a:lnTo>
                  <a:pt x="141406" y="272356"/>
                </a:lnTo>
                <a:lnTo>
                  <a:pt x="124954" y="253298"/>
                </a:lnTo>
                <a:lnTo>
                  <a:pt x="118706" y="226618"/>
                </a:lnTo>
                <a:lnTo>
                  <a:pt x="118706" y="153873"/>
                </a:lnTo>
                <a:lnTo>
                  <a:pt x="124966" y="127306"/>
                </a:lnTo>
                <a:lnTo>
                  <a:pt x="141506" y="108235"/>
                </a:lnTo>
                <a:lnTo>
                  <a:pt x="164966" y="96737"/>
                </a:lnTo>
                <a:lnTo>
                  <a:pt x="191985" y="92887"/>
                </a:lnTo>
                <a:lnTo>
                  <a:pt x="380492" y="92887"/>
                </a:lnTo>
                <a:lnTo>
                  <a:pt x="380492" y="0"/>
                </a:lnTo>
                <a:close/>
              </a:path>
              <a:path w="381000" h="381000">
                <a:moveTo>
                  <a:pt x="380492" y="230898"/>
                </a:moveTo>
                <a:lnTo>
                  <a:pt x="234238" y="230898"/>
                </a:lnTo>
                <a:lnTo>
                  <a:pt x="261797" y="243738"/>
                </a:lnTo>
                <a:lnTo>
                  <a:pt x="248809" y="263006"/>
                </a:lnTo>
                <a:lnTo>
                  <a:pt x="231706" y="276706"/>
                </a:lnTo>
                <a:lnTo>
                  <a:pt x="211996" y="284888"/>
                </a:lnTo>
                <a:lnTo>
                  <a:pt x="191185" y="287604"/>
                </a:lnTo>
                <a:lnTo>
                  <a:pt x="380492" y="287604"/>
                </a:lnTo>
                <a:lnTo>
                  <a:pt x="380492" y="230898"/>
                </a:lnTo>
                <a:close/>
              </a:path>
              <a:path w="381000" h="381000">
                <a:moveTo>
                  <a:pt x="191185" y="123913"/>
                </a:moveTo>
                <a:lnTo>
                  <a:pt x="175862" y="125775"/>
                </a:lnTo>
                <a:lnTo>
                  <a:pt x="162494" y="131373"/>
                </a:lnTo>
                <a:lnTo>
                  <a:pt x="153039" y="140732"/>
                </a:lnTo>
                <a:lnTo>
                  <a:pt x="149453" y="153873"/>
                </a:lnTo>
                <a:lnTo>
                  <a:pt x="149453" y="226618"/>
                </a:lnTo>
                <a:lnTo>
                  <a:pt x="153039" y="239765"/>
                </a:lnTo>
                <a:lnTo>
                  <a:pt x="162494" y="249123"/>
                </a:lnTo>
                <a:lnTo>
                  <a:pt x="175862" y="254718"/>
                </a:lnTo>
                <a:lnTo>
                  <a:pt x="191185" y="256578"/>
                </a:lnTo>
                <a:lnTo>
                  <a:pt x="203781" y="254973"/>
                </a:lnTo>
                <a:lnTo>
                  <a:pt x="215722" y="250158"/>
                </a:lnTo>
                <a:lnTo>
                  <a:pt x="226158" y="242133"/>
                </a:lnTo>
                <a:lnTo>
                  <a:pt x="234238" y="230898"/>
                </a:lnTo>
                <a:lnTo>
                  <a:pt x="380492" y="230898"/>
                </a:lnTo>
                <a:lnTo>
                  <a:pt x="380492" y="149860"/>
                </a:lnTo>
                <a:lnTo>
                  <a:pt x="234238" y="149860"/>
                </a:lnTo>
                <a:lnTo>
                  <a:pt x="226008" y="138583"/>
                </a:lnTo>
                <a:lnTo>
                  <a:pt x="215522" y="130467"/>
                </a:lnTo>
                <a:lnTo>
                  <a:pt x="203631" y="125560"/>
                </a:lnTo>
                <a:lnTo>
                  <a:pt x="191185" y="123913"/>
                </a:lnTo>
                <a:close/>
              </a:path>
              <a:path w="381000" h="381000">
                <a:moveTo>
                  <a:pt x="380492" y="92887"/>
                </a:moveTo>
                <a:lnTo>
                  <a:pt x="191985" y="92887"/>
                </a:lnTo>
                <a:lnTo>
                  <a:pt x="212597" y="95557"/>
                </a:lnTo>
                <a:lnTo>
                  <a:pt x="232106" y="103619"/>
                </a:lnTo>
                <a:lnTo>
                  <a:pt x="249009" y="117147"/>
                </a:lnTo>
                <a:lnTo>
                  <a:pt x="261797" y="136220"/>
                </a:lnTo>
                <a:lnTo>
                  <a:pt x="234238" y="149860"/>
                </a:lnTo>
                <a:lnTo>
                  <a:pt x="380492" y="149860"/>
                </a:lnTo>
                <a:lnTo>
                  <a:pt x="380492" y="9288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64043" y="2441701"/>
            <a:ext cx="381000" cy="381000"/>
          </a:xfrm>
          <a:custGeom>
            <a:avLst/>
            <a:gdLst/>
            <a:ahLst/>
            <a:cxnLst/>
            <a:rect l="l" t="t" r="r" b="b"/>
            <a:pathLst>
              <a:path w="381000" h="381000">
                <a:moveTo>
                  <a:pt x="380390" y="0"/>
                </a:moveTo>
                <a:lnTo>
                  <a:pt x="0" y="0"/>
                </a:lnTo>
                <a:lnTo>
                  <a:pt x="0" y="380390"/>
                </a:lnTo>
                <a:lnTo>
                  <a:pt x="380390" y="380390"/>
                </a:lnTo>
                <a:lnTo>
                  <a:pt x="380390" y="284873"/>
                </a:lnTo>
                <a:lnTo>
                  <a:pt x="116103" y="284873"/>
                </a:lnTo>
                <a:lnTo>
                  <a:pt x="116103" y="95516"/>
                </a:lnTo>
                <a:lnTo>
                  <a:pt x="380390" y="95516"/>
                </a:lnTo>
                <a:lnTo>
                  <a:pt x="380390" y="0"/>
                </a:lnTo>
                <a:close/>
              </a:path>
              <a:path w="381000" h="381000">
                <a:moveTo>
                  <a:pt x="169862" y="211594"/>
                </a:moveTo>
                <a:lnTo>
                  <a:pt x="147129" y="211594"/>
                </a:lnTo>
                <a:lnTo>
                  <a:pt x="147129" y="284873"/>
                </a:lnTo>
                <a:lnTo>
                  <a:pt x="226567" y="284873"/>
                </a:lnTo>
                <a:lnTo>
                  <a:pt x="169862" y="211594"/>
                </a:lnTo>
                <a:close/>
              </a:path>
              <a:path w="381000" h="381000">
                <a:moveTo>
                  <a:pt x="380390" y="95516"/>
                </a:moveTo>
                <a:lnTo>
                  <a:pt x="189395" y="95516"/>
                </a:lnTo>
                <a:lnTo>
                  <a:pt x="215290" y="98800"/>
                </a:lnTo>
                <a:lnTo>
                  <a:pt x="236096" y="109153"/>
                </a:lnTo>
                <a:lnTo>
                  <a:pt x="250134" y="127331"/>
                </a:lnTo>
                <a:lnTo>
                  <a:pt x="255727" y="154089"/>
                </a:lnTo>
                <a:lnTo>
                  <a:pt x="251973" y="177350"/>
                </a:lnTo>
                <a:lnTo>
                  <a:pt x="241549" y="194141"/>
                </a:lnTo>
                <a:lnTo>
                  <a:pt x="225707" y="205013"/>
                </a:lnTo>
                <a:lnTo>
                  <a:pt x="205701" y="210515"/>
                </a:lnTo>
                <a:lnTo>
                  <a:pt x="264286" y="284873"/>
                </a:lnTo>
                <a:lnTo>
                  <a:pt x="380390" y="284873"/>
                </a:lnTo>
                <a:lnTo>
                  <a:pt x="380390" y="95516"/>
                </a:lnTo>
                <a:close/>
              </a:path>
              <a:path w="381000" h="381000">
                <a:moveTo>
                  <a:pt x="189661" y="126542"/>
                </a:moveTo>
                <a:lnTo>
                  <a:pt x="147129" y="126542"/>
                </a:lnTo>
                <a:lnTo>
                  <a:pt x="147129" y="184569"/>
                </a:lnTo>
                <a:lnTo>
                  <a:pt x="189661" y="184569"/>
                </a:lnTo>
                <a:lnTo>
                  <a:pt x="204164" y="182820"/>
                </a:lnTo>
                <a:lnTo>
                  <a:pt x="215206" y="177387"/>
                </a:lnTo>
                <a:lnTo>
                  <a:pt x="222235" y="167992"/>
                </a:lnTo>
                <a:lnTo>
                  <a:pt x="224701" y="154355"/>
                </a:lnTo>
                <a:lnTo>
                  <a:pt x="222121" y="141094"/>
                </a:lnTo>
                <a:lnTo>
                  <a:pt x="214901" y="132524"/>
                </a:lnTo>
                <a:lnTo>
                  <a:pt x="203821" y="127916"/>
                </a:lnTo>
                <a:lnTo>
                  <a:pt x="189661" y="12654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853680" y="2726689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50"/>
                </a:moveTo>
                <a:lnTo>
                  <a:pt x="380390" y="95250"/>
                </a:lnTo>
                <a:lnTo>
                  <a:pt x="38039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53680" y="2537460"/>
            <a:ext cx="169545" cy="189230"/>
          </a:xfrm>
          <a:custGeom>
            <a:avLst/>
            <a:gdLst/>
            <a:ahLst/>
            <a:cxnLst/>
            <a:rect l="l" t="t" r="r" b="b"/>
            <a:pathLst>
              <a:path w="169545" h="189230">
                <a:moveTo>
                  <a:pt x="0" y="189230"/>
                </a:moveTo>
                <a:lnTo>
                  <a:pt x="169367" y="189230"/>
                </a:lnTo>
                <a:lnTo>
                  <a:pt x="169367" y="0"/>
                </a:lnTo>
                <a:lnTo>
                  <a:pt x="0" y="0"/>
                </a:lnTo>
                <a:lnTo>
                  <a:pt x="0" y="1892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853680" y="2442210"/>
            <a:ext cx="381000" cy="95250"/>
          </a:xfrm>
          <a:custGeom>
            <a:avLst/>
            <a:gdLst/>
            <a:ahLst/>
            <a:cxnLst/>
            <a:rect l="l" t="t" r="r" b="b"/>
            <a:pathLst>
              <a:path w="381000" h="95250">
                <a:moveTo>
                  <a:pt x="0" y="95250"/>
                </a:moveTo>
                <a:lnTo>
                  <a:pt x="380390" y="95250"/>
                </a:lnTo>
                <a:lnTo>
                  <a:pt x="380390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061350" y="2537460"/>
            <a:ext cx="172720" cy="189230"/>
          </a:xfrm>
          <a:custGeom>
            <a:avLst/>
            <a:gdLst/>
            <a:ahLst/>
            <a:cxnLst/>
            <a:rect l="l" t="t" r="r" b="b"/>
            <a:pathLst>
              <a:path w="172720" h="189230">
                <a:moveTo>
                  <a:pt x="172720" y="0"/>
                </a:moveTo>
                <a:lnTo>
                  <a:pt x="0" y="0"/>
                </a:lnTo>
                <a:lnTo>
                  <a:pt x="0" y="188887"/>
                </a:lnTo>
                <a:lnTo>
                  <a:pt x="172720" y="188887"/>
                </a:lnTo>
                <a:lnTo>
                  <a:pt x="17272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38200" y="4419600"/>
            <a:ext cx="7018528" cy="1355499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2400" spc="-30" dirty="0" smtClean="0">
                <a:solidFill>
                  <a:srgbClr val="231F20"/>
                </a:solidFill>
                <a:latin typeface="Open Sans"/>
                <a:cs typeface="Open Sans"/>
              </a:rPr>
              <a:t>Debra D. Bragg, </a:t>
            </a:r>
            <a:r>
              <a:rPr lang="en-US" sz="2400" spc="-35" dirty="0" smtClean="0">
                <a:solidFill>
                  <a:srgbClr val="231F20"/>
                </a:solidFill>
                <a:latin typeface="Open Sans"/>
                <a:cs typeface="Open Sans"/>
              </a:rPr>
              <a:t>Director</a:t>
            </a: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2400" spc="-35" dirty="0" smtClean="0">
                <a:solidFill>
                  <a:srgbClr val="231F20"/>
                </a:solidFill>
                <a:latin typeface="Open Sans"/>
                <a:cs typeface="Open Sans"/>
              </a:rPr>
              <a:t>Community College Research Initiatives (CCRI)</a:t>
            </a: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lang="en-US" sz="2400" spc="-35" dirty="0" smtClean="0">
                <a:solidFill>
                  <a:srgbClr val="231F20"/>
                </a:solidFill>
                <a:latin typeface="Open Sans"/>
                <a:cs typeface="Open Sans"/>
              </a:rPr>
              <a:t>University of Washington Seattle</a:t>
            </a:r>
            <a:endParaRPr sz="2400" dirty="0" smtClean="0">
              <a:latin typeface="Open Sans"/>
              <a:cs typeface="Open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6022" y="2033485"/>
            <a:ext cx="326777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endParaRPr lang="en-US" sz="1600" b="1" spc="-5" dirty="0">
              <a:solidFill>
                <a:srgbClr val="231F2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marL="12700">
              <a:lnSpc>
                <a:spcPct val="100000"/>
              </a:lnSpc>
            </a:pPr>
            <a:endParaRPr lang="en-US" sz="1600" spc="-5" dirty="0">
              <a:solidFill>
                <a:srgbClr val="231F2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marL="12700">
              <a:lnSpc>
                <a:spcPct val="100000"/>
              </a:lnSpc>
            </a:pPr>
            <a:endParaRPr sz="160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3"/>
          </p:nvPr>
        </p:nvSpPr>
        <p:spPr>
          <a:xfrm>
            <a:off x="457200" y="1143000"/>
            <a:ext cx="6248400" cy="615553"/>
          </a:xfrm>
        </p:spPr>
        <p:txBody>
          <a:bodyPr/>
          <a:lstStyle/>
          <a:p>
            <a:r>
              <a:rPr lang="en-US" sz="4000" b="1" spc="50" dirty="0" smtClean="0">
                <a:solidFill>
                  <a:srgbClr val="4964A8"/>
                </a:solidFill>
                <a:latin typeface="Helvetica Neue" charset="0"/>
                <a:ea typeface="Helvetica Neue" charset="0"/>
                <a:cs typeface="Helvetica Neue" charset="0"/>
              </a:rPr>
              <a:t>Contact</a:t>
            </a:r>
            <a:endParaRPr lang="en-US" sz="4000" b="1" spc="50" dirty="0">
              <a:solidFill>
                <a:srgbClr val="4964A8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b="0" spc="60" dirty="0">
                <a:solidFill>
                  <a:schemeClr val="tx1"/>
                </a:solidFill>
                <a:latin typeface="Franklin Gothic Book" panose="020B0503020102020204" pitchFamily="34" charset="0"/>
              </a:rPr>
              <a:t>CCRI.UW.EDU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30" dirty="0"/>
              <a:t>COMMUNITY COLLEGE </a:t>
            </a:r>
            <a:r>
              <a:rPr spc="40" dirty="0"/>
              <a:t>RESEARCH </a:t>
            </a:r>
            <a:r>
              <a:rPr spc="25" dirty="0"/>
              <a:t>INTITATIVES</a:t>
            </a:r>
          </a:p>
        </p:txBody>
      </p:sp>
      <p:sp>
        <p:nvSpPr>
          <p:cNvPr id="4" name="object 4"/>
          <p:cNvSpPr/>
          <p:nvPr/>
        </p:nvSpPr>
        <p:spPr>
          <a:xfrm>
            <a:off x="8085079" y="4690871"/>
            <a:ext cx="1059180" cy="702945"/>
          </a:xfrm>
          <a:custGeom>
            <a:avLst/>
            <a:gdLst/>
            <a:ahLst/>
            <a:cxnLst/>
            <a:rect l="l" t="t" r="r" b="b"/>
            <a:pathLst>
              <a:path w="1059179" h="702945">
                <a:moveTo>
                  <a:pt x="279196" y="126695"/>
                </a:moveTo>
                <a:lnTo>
                  <a:pt x="82410" y="126695"/>
                </a:lnTo>
                <a:lnTo>
                  <a:pt x="226339" y="702424"/>
                </a:lnTo>
                <a:lnTo>
                  <a:pt x="425958" y="702424"/>
                </a:lnTo>
                <a:lnTo>
                  <a:pt x="480090" y="496684"/>
                </a:lnTo>
                <a:lnTo>
                  <a:pt x="370760" y="496671"/>
                </a:lnTo>
                <a:lnTo>
                  <a:pt x="279196" y="126695"/>
                </a:lnTo>
                <a:close/>
              </a:path>
              <a:path w="1059179" h="702945">
                <a:moveTo>
                  <a:pt x="717387" y="340169"/>
                </a:moveTo>
                <a:lnTo>
                  <a:pt x="521271" y="340169"/>
                </a:lnTo>
                <a:lnTo>
                  <a:pt x="611847" y="702424"/>
                </a:lnTo>
                <a:lnTo>
                  <a:pt x="811491" y="702424"/>
                </a:lnTo>
                <a:lnTo>
                  <a:pt x="865606" y="496671"/>
                </a:lnTo>
                <a:lnTo>
                  <a:pt x="756259" y="496671"/>
                </a:lnTo>
                <a:lnTo>
                  <a:pt x="717387" y="340169"/>
                </a:lnTo>
                <a:close/>
              </a:path>
              <a:path w="1059179" h="702945">
                <a:moveTo>
                  <a:pt x="632879" y="0"/>
                </a:moveTo>
                <a:lnTo>
                  <a:pt x="504215" y="0"/>
                </a:lnTo>
                <a:lnTo>
                  <a:pt x="370763" y="496684"/>
                </a:lnTo>
                <a:lnTo>
                  <a:pt x="480093" y="496671"/>
                </a:lnTo>
                <a:lnTo>
                  <a:pt x="521271" y="340169"/>
                </a:lnTo>
                <a:lnTo>
                  <a:pt x="717387" y="340169"/>
                </a:lnTo>
                <a:lnTo>
                  <a:pt x="635785" y="11639"/>
                </a:lnTo>
                <a:lnTo>
                  <a:pt x="632879" y="0"/>
                </a:lnTo>
                <a:close/>
              </a:path>
              <a:path w="1059179" h="702945">
                <a:moveTo>
                  <a:pt x="962914" y="126695"/>
                </a:moveTo>
                <a:lnTo>
                  <a:pt x="855675" y="126695"/>
                </a:lnTo>
                <a:lnTo>
                  <a:pt x="756259" y="496671"/>
                </a:lnTo>
                <a:lnTo>
                  <a:pt x="865606" y="496671"/>
                </a:lnTo>
                <a:lnTo>
                  <a:pt x="962914" y="126695"/>
                </a:lnTo>
                <a:close/>
              </a:path>
              <a:path w="1059179" h="702945">
                <a:moveTo>
                  <a:pt x="371919" y="0"/>
                </a:moveTo>
                <a:lnTo>
                  <a:pt x="0" y="0"/>
                </a:lnTo>
                <a:lnTo>
                  <a:pt x="0" y="126695"/>
                </a:lnTo>
                <a:lnTo>
                  <a:pt x="371919" y="126695"/>
                </a:lnTo>
                <a:lnTo>
                  <a:pt x="371919" y="0"/>
                </a:lnTo>
                <a:close/>
              </a:path>
              <a:path w="1059179" h="702945">
                <a:moveTo>
                  <a:pt x="1058926" y="0"/>
                </a:moveTo>
                <a:lnTo>
                  <a:pt x="766635" y="0"/>
                </a:lnTo>
                <a:lnTo>
                  <a:pt x="766635" y="126695"/>
                </a:lnTo>
                <a:lnTo>
                  <a:pt x="1058926" y="126695"/>
                </a:lnTo>
                <a:lnTo>
                  <a:pt x="1058926" y="0"/>
                </a:lnTo>
                <a:close/>
              </a:path>
            </a:pathLst>
          </a:custGeom>
          <a:solidFill>
            <a:srgbClr val="330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6172200"/>
            <a:ext cx="9144000" cy="685800"/>
          </a:xfrm>
          <a:custGeom>
            <a:avLst/>
            <a:gdLst/>
            <a:ahLst/>
            <a:cxnLst/>
            <a:rect l="l" t="t" r="r" b="b"/>
            <a:pathLst>
              <a:path w="9144000" h="685800">
                <a:moveTo>
                  <a:pt x="0" y="685800"/>
                </a:moveTo>
                <a:lnTo>
                  <a:pt x="9144000" y="6858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D7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396" y="395538"/>
            <a:ext cx="2002408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xmlns="" id="{8F3CA4AA-ACDA-4445-842F-F4E54AF61DFF}"/>
              </a:ext>
            </a:extLst>
          </p:cNvPr>
          <p:cNvSpPr/>
          <p:nvPr/>
        </p:nvSpPr>
        <p:spPr>
          <a:xfrm>
            <a:off x="910844" y="6285274"/>
            <a:ext cx="458660" cy="459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2"/>
          <p:cNvSpPr txBox="1"/>
          <p:nvPr/>
        </p:nvSpPr>
        <p:spPr>
          <a:xfrm>
            <a:off x="618422" y="2185885"/>
            <a:ext cx="326777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endParaRPr lang="en-US" sz="1600" b="1" spc="-5" dirty="0">
              <a:solidFill>
                <a:srgbClr val="231F2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marL="12700">
              <a:lnSpc>
                <a:spcPct val="100000"/>
              </a:lnSpc>
            </a:pPr>
            <a:endParaRPr lang="en-US" sz="1600" spc="-5" dirty="0">
              <a:solidFill>
                <a:srgbClr val="231F2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marL="12700">
              <a:lnSpc>
                <a:spcPct val="100000"/>
              </a:lnSpc>
            </a:pPr>
            <a:endParaRPr sz="1600" dirty="0"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16" name="object 2"/>
          <p:cNvSpPr txBox="1"/>
          <p:nvPr/>
        </p:nvSpPr>
        <p:spPr>
          <a:xfrm>
            <a:off x="685800" y="1981200"/>
            <a:ext cx="7848600" cy="34906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600"/>
              </a:spcBef>
            </a:pPr>
            <a:r>
              <a:rPr lang="en-US" sz="3600" b="1" dirty="0" smtClean="0">
                <a:solidFill>
                  <a:srgbClr val="231F2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Debra Bragg</a:t>
            </a:r>
          </a:p>
          <a:p>
            <a:pPr marL="12700">
              <a:spcBef>
                <a:spcPts val="600"/>
              </a:spcBef>
            </a:pPr>
            <a:r>
              <a:rPr lang="en-US" sz="3600" dirty="0" smtClean="0">
                <a:solidFill>
                  <a:srgbClr val="231F20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Director, Community College Research Initiatives (CCRI), UW-Seattle</a:t>
            </a:r>
          </a:p>
          <a:p>
            <a:pPr marL="12700">
              <a:spcBef>
                <a:spcPts val="600"/>
              </a:spcBef>
            </a:pPr>
            <a:r>
              <a:rPr lang="en-US" sz="3600" dirty="0" err="1" smtClean="0">
                <a:solidFill>
                  <a:srgbClr val="231F20"/>
                </a:solidFill>
                <a:latin typeface="Franklin Gothic Book" charset="0"/>
                <a:ea typeface="Franklin Gothic Book" charset="0"/>
                <a:cs typeface="Franklin Gothic Book" charset="0"/>
                <a:hlinkClick r:id="rId5"/>
              </a:rPr>
              <a:t>ddbragg@uw.edu</a:t>
            </a:r>
            <a:endParaRPr lang="en-US" sz="3600" dirty="0" smtClean="0">
              <a:solidFill>
                <a:srgbClr val="231F2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marL="12700"/>
            <a:endParaRPr lang="en-US" sz="3600" dirty="0">
              <a:solidFill>
                <a:srgbClr val="231F2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  <a:p>
            <a:pPr marL="12700"/>
            <a:endParaRPr lang="en-US" sz="3600" b="1" dirty="0" smtClean="0">
              <a:solidFill>
                <a:srgbClr val="231F20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17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015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000" dirty="0" smtClean="0"/>
              <a:t>New Baccalaureate Research</a:t>
            </a:r>
            <a:endParaRPr sz="4000"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4294967295"/>
          </p:nvPr>
        </p:nvSpPr>
        <p:spPr>
          <a:xfrm>
            <a:off x="609600" y="1676400"/>
            <a:ext cx="8001000" cy="392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 algn="l" rtl="0">
              <a:lnSpc>
                <a:spcPct val="90000"/>
              </a:lnSpc>
              <a:buClr>
                <a:schemeClr val="dk1"/>
              </a:buClr>
              <a:buSzPct val="80000"/>
              <a:buFont typeface="Wingdings" charset="2"/>
              <a:buChar char="§"/>
            </a:pPr>
            <a:r>
              <a:rPr lang="en-US" sz="2800" dirty="0" smtClean="0"/>
              <a:t>CCRI-UW and the Center on </a:t>
            </a:r>
            <a:r>
              <a:rPr lang="en-US" sz="2800" dirty="0"/>
              <a:t>Education and Skills </a:t>
            </a:r>
            <a:r>
              <a:rPr lang="en-US" sz="2800" dirty="0" smtClean="0"/>
              <a:t>at New America (</a:t>
            </a:r>
            <a:r>
              <a:rPr lang="en-US" sz="2800" dirty="0"/>
              <a:t>CESNA) </a:t>
            </a:r>
            <a:r>
              <a:rPr lang="en-US" sz="2800" dirty="0" smtClean="0"/>
              <a:t>partnership</a:t>
            </a:r>
            <a:endParaRPr sz="2800" dirty="0" smtClean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 charset="2"/>
              <a:buChar char="§"/>
            </a:pPr>
            <a:r>
              <a:rPr lang="en-US" sz="2800" dirty="0" smtClean="0"/>
              <a:t>Update 50-State landscape study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 charset="2"/>
              <a:buChar char="§"/>
            </a:pPr>
            <a:r>
              <a:rPr lang="en-US" sz="2800" dirty="0" smtClean="0"/>
              <a:t>CC leadership survey – </a:t>
            </a:r>
            <a:r>
              <a:rPr lang="en-US" sz="2800" i="1" dirty="0" smtClean="0"/>
              <a:t>Inside Higher Ed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 charset="2"/>
              <a:buChar char="§"/>
            </a:pPr>
            <a:r>
              <a:rPr lang="en-US" sz="2800" dirty="0" smtClean="0"/>
              <a:t>Impact study of Washington &amp; Florida</a:t>
            </a:r>
            <a:r>
              <a:rPr lang="en-US" sz="2800" dirty="0"/>
              <a:t> </a:t>
            </a:r>
            <a:r>
              <a:rPr lang="en-US" sz="2800" dirty="0" smtClean="0"/>
              <a:t>colleges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 charset="2"/>
              <a:buChar char="§"/>
            </a:pPr>
            <a:r>
              <a:rPr lang="en-US" sz="2800" dirty="0" smtClean="0"/>
              <a:t>Policy and program toolkit</a:t>
            </a:r>
          </a:p>
          <a:p>
            <a:pPr algn="l" rtl="0">
              <a:lnSpc>
                <a:spcPct val="90000"/>
              </a:lnSpc>
              <a:spcBef>
                <a:spcPts val="1000"/>
              </a:spcBef>
              <a:buSzPct val="80000"/>
            </a:pPr>
            <a:endParaRPr lang="en-US" sz="2400" dirty="0" smtClean="0"/>
          </a:p>
          <a:p>
            <a:pPr algn="r" rtl="0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en-US" sz="2000" i="1" dirty="0" smtClean="0">
                <a:hlinkClick r:id="rId3"/>
              </a:rPr>
              <a:t>See: http</a:t>
            </a:r>
            <a:r>
              <a:rPr lang="en-US" sz="2000" i="1" dirty="0">
                <a:hlinkClick r:id="rId3"/>
              </a:rPr>
              <a:t>://www.washington.edu/ccri/research/new-baccalaureates</a:t>
            </a:r>
            <a:r>
              <a:rPr lang="en-US" sz="2000" i="1" dirty="0" smtClean="0">
                <a:hlinkClick r:id="rId3"/>
              </a:rPr>
              <a:t>/</a:t>
            </a:r>
            <a:endParaRPr lang="en-US" sz="2000" i="1" dirty="0" smtClean="0"/>
          </a:p>
          <a:p>
            <a:pPr algn="r" rtl="0">
              <a:lnSpc>
                <a:spcPct val="90000"/>
              </a:lnSpc>
              <a:spcBef>
                <a:spcPts val="1000"/>
              </a:spcBef>
              <a:buSzPct val="80000"/>
            </a:pPr>
            <a:r>
              <a:rPr lang="en-US" sz="2400" i="1" dirty="0" smtClean="0"/>
              <a:t>Funded </a:t>
            </a:r>
            <a:r>
              <a:rPr lang="en-US" sz="2400" i="1" dirty="0"/>
              <a:t>by Lumina Foundation &amp; Joyce Foundation </a:t>
            </a:r>
          </a:p>
          <a:p>
            <a:pPr marL="228600" lvl="0" indent="-279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endParaRPr sz="2400" dirty="0" smtClean="0"/>
          </a:p>
        </p:txBody>
      </p:sp>
    </p:spTree>
    <p:extLst>
      <p:ext uri="{BB962C8B-B14F-4D97-AF65-F5344CB8AC3E}">
        <p14:creationId xmlns:p14="http://schemas.microsoft.com/office/powerpoint/2010/main" val="24662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041825"/>
            <a:ext cx="79248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The Research</a:t>
            </a: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172200"/>
            <a:ext cx="9144000" cy="685800"/>
          </a:xfrm>
          <a:custGeom>
            <a:avLst/>
            <a:gdLst/>
            <a:ahLst/>
            <a:cxnLst/>
            <a:rect l="l" t="t" r="r" b="b"/>
            <a:pathLst>
              <a:path w="9144000" h="685800">
                <a:moveTo>
                  <a:pt x="0" y="685800"/>
                </a:moveTo>
                <a:lnTo>
                  <a:pt x="9144000" y="6858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D7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6" y="395538"/>
            <a:ext cx="2002408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511" y="6289128"/>
            <a:ext cx="458660" cy="459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3047" y="6431532"/>
            <a:ext cx="3361690" cy="1628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b="1" spc="30" dirty="0">
                <a:solidFill>
                  <a:srgbClr val="231F20"/>
                </a:solidFill>
                <a:latin typeface="Uni Sans"/>
                <a:cs typeface="Uni Sans"/>
              </a:rPr>
              <a:t>COMMUNITY COLLEGE </a:t>
            </a:r>
            <a:r>
              <a:rPr sz="1000" b="1" spc="40" dirty="0">
                <a:solidFill>
                  <a:srgbClr val="231F20"/>
                </a:solidFill>
                <a:latin typeface="Uni Sans"/>
                <a:cs typeface="Uni Sans"/>
              </a:rPr>
              <a:t>RESEARCH </a:t>
            </a:r>
            <a:r>
              <a:rPr sz="1000" b="1" spc="25" dirty="0">
                <a:solidFill>
                  <a:srgbClr val="231F20"/>
                </a:solidFill>
                <a:latin typeface="Uni Sans"/>
                <a:cs typeface="Uni Sans"/>
              </a:rPr>
              <a:t>INTITATIVES</a:t>
            </a:r>
            <a:r>
              <a:rPr sz="1000" b="1" spc="55" dirty="0">
                <a:solidFill>
                  <a:srgbClr val="231F20"/>
                </a:solidFill>
                <a:latin typeface="Uni Sans"/>
                <a:cs typeface="Uni Sans"/>
              </a:rPr>
              <a:t> </a:t>
            </a:r>
            <a:endParaRPr sz="1000" dirty="0">
              <a:latin typeface="Uni Sans"/>
              <a:cs typeface="Uni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5200" y="6440168"/>
            <a:ext cx="968620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50" dirty="0">
                <a:solidFill>
                  <a:srgbClr val="231F20"/>
                </a:solidFill>
                <a:latin typeface="Uni Sans Regular"/>
                <a:cs typeface="Uni Sans Regular"/>
              </a:rPr>
              <a:t>CCRI.UW.EDU</a:t>
            </a:r>
            <a:endParaRPr sz="1000" dirty="0">
              <a:latin typeface="Uni Sans Regular"/>
              <a:cs typeface="Uni Sans Regula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981200"/>
            <a:ext cx="8153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Inform state and national leaders </a:t>
            </a:r>
            <a:r>
              <a:rPr lang="en-US" sz="2400" dirty="0" smtClean="0"/>
              <a:t>about AB/CCB degrees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Assess impact on baccalaureate attainment </a:t>
            </a:r>
            <a:r>
              <a:rPr lang="en-US" sz="2400" dirty="0"/>
              <a:t>and </a:t>
            </a:r>
            <a:r>
              <a:rPr lang="en-US" sz="2400" dirty="0" smtClean="0"/>
              <a:t>equity 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Assess the value of AB/CCB degrees to students and graduates </a:t>
            </a:r>
            <a:r>
              <a:rPr lang="en-US" sz="2400" dirty="0"/>
              <a:t>in terms of </a:t>
            </a:r>
            <a:r>
              <a:rPr lang="en-US" sz="2400" dirty="0" smtClean="0"/>
              <a:t>graduate education, employment, and other benefits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Create a set </a:t>
            </a:r>
            <a:r>
              <a:rPr lang="en-US" sz="2400" dirty="0"/>
              <a:t>of design </a:t>
            </a:r>
            <a:r>
              <a:rPr lang="en-US" sz="2400" dirty="0" smtClean="0"/>
              <a:t>principles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Strategic communications and advocacy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53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28600" y="609600"/>
            <a:ext cx="9779366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6172200"/>
            <a:ext cx="9144000" cy="685800"/>
          </a:xfrm>
          <a:custGeom>
            <a:avLst/>
            <a:gdLst/>
            <a:ahLst/>
            <a:cxnLst/>
            <a:rect l="l" t="t" r="r" b="b"/>
            <a:pathLst>
              <a:path w="9144000" h="685800">
                <a:moveTo>
                  <a:pt x="0" y="685800"/>
                </a:moveTo>
                <a:lnTo>
                  <a:pt x="9144000" y="6858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D7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6" y="395538"/>
            <a:ext cx="2002408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511" y="6289128"/>
            <a:ext cx="458660" cy="459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3047" y="6431532"/>
            <a:ext cx="3361690" cy="1628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b="1" spc="30" dirty="0">
                <a:solidFill>
                  <a:srgbClr val="231F20"/>
                </a:solidFill>
                <a:latin typeface="Uni Sans"/>
                <a:cs typeface="Uni Sans"/>
              </a:rPr>
              <a:t>COMMUNITY COLLEGE </a:t>
            </a:r>
            <a:r>
              <a:rPr sz="1000" b="1" spc="40" dirty="0">
                <a:solidFill>
                  <a:srgbClr val="231F20"/>
                </a:solidFill>
                <a:latin typeface="Uni Sans"/>
                <a:cs typeface="Uni Sans"/>
              </a:rPr>
              <a:t>RESEARCH </a:t>
            </a:r>
            <a:r>
              <a:rPr sz="1000" b="1" spc="25" dirty="0">
                <a:solidFill>
                  <a:srgbClr val="231F20"/>
                </a:solidFill>
                <a:latin typeface="Uni Sans"/>
                <a:cs typeface="Uni Sans"/>
              </a:rPr>
              <a:t>INTITATIVES</a:t>
            </a:r>
            <a:r>
              <a:rPr sz="1000" b="1" spc="55" dirty="0">
                <a:solidFill>
                  <a:srgbClr val="231F20"/>
                </a:solidFill>
                <a:latin typeface="Uni Sans"/>
                <a:cs typeface="Uni Sans"/>
              </a:rPr>
              <a:t> </a:t>
            </a:r>
            <a:endParaRPr sz="1000" dirty="0">
              <a:latin typeface="Uni Sans"/>
              <a:cs typeface="Uni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5200" y="6440168"/>
            <a:ext cx="968620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50" dirty="0">
                <a:solidFill>
                  <a:srgbClr val="231F20"/>
                </a:solidFill>
                <a:latin typeface="Uni Sans Regular"/>
                <a:cs typeface="Uni Sans Regular"/>
              </a:rPr>
              <a:t>CCRI.UW.EDU</a:t>
            </a:r>
            <a:endParaRPr sz="1000" dirty="0">
              <a:latin typeface="Uni Sans Regular"/>
              <a:cs typeface="Uni Sans Regular"/>
            </a:endParaRPr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381000" y="1030894"/>
            <a:ext cx="8763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1" i="0">
                <a:solidFill>
                  <a:srgbClr val="4964A8"/>
                </a:solidFill>
                <a:latin typeface="Uni Sans"/>
                <a:ea typeface="+mj-ea"/>
                <a:cs typeface="Uni Sans"/>
              </a:defRPr>
            </a:lvl1pPr>
          </a:lstStyle>
          <a:p>
            <a:pPr marL="43815" marR="5080" lvl="0" defTabSz="914400">
              <a:spcBef>
                <a:spcPts val="100"/>
              </a:spcBef>
            </a:pPr>
            <a:r>
              <a:rPr lang="en-US" sz="3600" dirty="0" smtClean="0">
                <a:latin typeface="Helvetica Neue" charset="0"/>
              </a:rPr>
              <a:t>Quick Facts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793182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28800"/>
            <a:ext cx="8001000" cy="3631763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17-20 States Conferring AB/CCBs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7 States passed authorizing legislation but do not confer AB/CCBs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11 States Confer CCB/BSN degrees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i="1" dirty="0" smtClean="0"/>
              <a:t>2 States (FL &amp; WA)-over 50% institutions conferring AB/CCBs in US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Many states authorize privates and/or for-profits to confer AB/CCBs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4 States recently passed or changed legislation on AB/CCB (Colorado, Idaho, Missouri, &amp; Ohio)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200" dirty="0" smtClean="0"/>
              <a:t>New bills in Illinois, Oregon and </a:t>
            </a:r>
            <a:r>
              <a:rPr lang="en-US" sz="2200" smtClean="0"/>
              <a:t>probably others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0930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6172200"/>
            <a:ext cx="9144000" cy="685800"/>
          </a:xfrm>
          <a:custGeom>
            <a:avLst/>
            <a:gdLst/>
            <a:ahLst/>
            <a:cxnLst/>
            <a:rect l="l" t="t" r="r" b="b"/>
            <a:pathLst>
              <a:path w="9144000" h="685800">
                <a:moveTo>
                  <a:pt x="0" y="685800"/>
                </a:moveTo>
                <a:lnTo>
                  <a:pt x="9144000" y="6858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D7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6" y="395538"/>
            <a:ext cx="2002408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511" y="6289128"/>
            <a:ext cx="458660" cy="459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3047" y="6431532"/>
            <a:ext cx="3361690" cy="1628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b="1" spc="30" dirty="0">
                <a:solidFill>
                  <a:srgbClr val="231F20"/>
                </a:solidFill>
                <a:latin typeface="Uni Sans"/>
                <a:cs typeface="Uni Sans"/>
              </a:rPr>
              <a:t>COMMUNITY COLLEGE </a:t>
            </a:r>
            <a:r>
              <a:rPr sz="1000" b="1" spc="40" dirty="0">
                <a:solidFill>
                  <a:srgbClr val="231F20"/>
                </a:solidFill>
                <a:latin typeface="Uni Sans"/>
                <a:cs typeface="Uni Sans"/>
              </a:rPr>
              <a:t>RESEARCH </a:t>
            </a:r>
            <a:r>
              <a:rPr sz="1000" b="1" spc="25" dirty="0">
                <a:solidFill>
                  <a:srgbClr val="231F20"/>
                </a:solidFill>
                <a:latin typeface="Uni Sans"/>
                <a:cs typeface="Uni Sans"/>
              </a:rPr>
              <a:t>INTITATIVES</a:t>
            </a:r>
            <a:r>
              <a:rPr sz="1000" b="1" spc="55" dirty="0">
                <a:solidFill>
                  <a:srgbClr val="231F20"/>
                </a:solidFill>
                <a:latin typeface="Uni Sans"/>
                <a:cs typeface="Uni Sans"/>
              </a:rPr>
              <a:t> </a:t>
            </a:r>
            <a:endParaRPr sz="1000" dirty="0">
              <a:latin typeface="Uni Sans"/>
              <a:cs typeface="Uni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5200" y="6440168"/>
            <a:ext cx="968620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50" dirty="0">
                <a:solidFill>
                  <a:srgbClr val="231F20"/>
                </a:solidFill>
                <a:latin typeface="Uni Sans Regular"/>
                <a:cs typeface="Uni Sans Regular"/>
              </a:rPr>
              <a:t>CCRI.UW.EDU</a:t>
            </a:r>
            <a:endParaRPr sz="1000" dirty="0">
              <a:latin typeface="Uni Sans Regular"/>
              <a:cs typeface="Uni Sans Regular"/>
            </a:endParaRPr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-152400" y="1030894"/>
            <a:ext cx="9296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1" i="0">
                <a:solidFill>
                  <a:srgbClr val="4964A8"/>
                </a:solidFill>
                <a:latin typeface="Uni Sans"/>
                <a:ea typeface="+mj-ea"/>
                <a:cs typeface="Uni Sans"/>
              </a:defRPr>
            </a:lvl1pPr>
          </a:lstStyle>
          <a:p>
            <a:pPr marL="43815" marR="5080" lvl="0" algn="ctr" defTabSz="914400">
              <a:spcBef>
                <a:spcPts val="100"/>
              </a:spcBef>
            </a:pPr>
            <a:r>
              <a:rPr lang="en-US" sz="3600" dirty="0" smtClean="0">
                <a:latin typeface="Helvetica Neue" charset="0"/>
              </a:rPr>
              <a:t>National Landscape Study Questions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04800" y="1828800"/>
            <a:ext cx="86106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/>
              <a:t>What states and institutions confer and/or offer </a:t>
            </a:r>
            <a:r>
              <a:rPr lang="en-US" sz="2400" dirty="0"/>
              <a:t>A</a:t>
            </a:r>
            <a:r>
              <a:rPr lang="en-US" sz="2400" dirty="0" smtClean="0"/>
              <a:t>B/CCB?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/>
              <a:t>What states are seeking authority to confer AB/CCB degrees?  </a:t>
            </a:r>
            <a:endParaRPr lang="en-US" sz="2400" dirty="0"/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/>
              <a:t>Who is enrolling in AB/CCBs, by type of program and degree? What factors influence students’ decision to enroll?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/>
              <a:t>What is the impact </a:t>
            </a:r>
            <a:r>
              <a:rPr lang="en-US" sz="2400" dirty="0"/>
              <a:t>of </a:t>
            </a:r>
            <a:r>
              <a:rPr lang="en-US" sz="2400" dirty="0" smtClean="0"/>
              <a:t>AB/CCB degrees </a:t>
            </a:r>
            <a:r>
              <a:rPr lang="en-US" sz="2400" dirty="0"/>
              <a:t>on </a:t>
            </a:r>
            <a:r>
              <a:rPr lang="en-US" sz="2400" dirty="0" smtClean="0"/>
              <a:t>student outcomes (education and employment)?</a:t>
            </a:r>
            <a:endParaRPr lang="en-US" sz="2400" dirty="0"/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core design principles </a:t>
            </a:r>
            <a:r>
              <a:rPr lang="en-US" sz="2400" dirty="0" smtClean="0"/>
              <a:t>are needed to support the expansion of evidence-based, equity-focused AB/CCB degrees?</a:t>
            </a:r>
          </a:p>
          <a:p>
            <a:pPr marL="342900" marR="0" lvl="0" indent="-3429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>
              <a:solidFill>
                <a:srgbClr val="6096CA"/>
              </a:solidFill>
              <a:effectLst/>
              <a:latin typeface="Helvetica" charset="0"/>
              <a:ea typeface="Calibri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93182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3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6172200"/>
            <a:ext cx="9144000" cy="685800"/>
          </a:xfrm>
          <a:custGeom>
            <a:avLst/>
            <a:gdLst/>
            <a:ahLst/>
            <a:cxnLst/>
            <a:rect l="l" t="t" r="r" b="b"/>
            <a:pathLst>
              <a:path w="9144000" h="685800">
                <a:moveTo>
                  <a:pt x="0" y="685800"/>
                </a:moveTo>
                <a:lnTo>
                  <a:pt x="9144000" y="6858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D7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6" y="395538"/>
            <a:ext cx="2002408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511" y="6289128"/>
            <a:ext cx="458660" cy="459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3047" y="6431532"/>
            <a:ext cx="3361690" cy="1628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b="1" spc="30" dirty="0">
                <a:solidFill>
                  <a:srgbClr val="231F20"/>
                </a:solidFill>
                <a:latin typeface="Uni Sans"/>
                <a:cs typeface="Uni Sans"/>
              </a:rPr>
              <a:t>COMMUNITY COLLEGE </a:t>
            </a:r>
            <a:r>
              <a:rPr sz="1000" b="1" spc="40" dirty="0">
                <a:solidFill>
                  <a:srgbClr val="231F20"/>
                </a:solidFill>
                <a:latin typeface="Uni Sans"/>
                <a:cs typeface="Uni Sans"/>
              </a:rPr>
              <a:t>RESEARCH </a:t>
            </a:r>
            <a:r>
              <a:rPr sz="1000" b="1" spc="25" dirty="0">
                <a:solidFill>
                  <a:srgbClr val="231F20"/>
                </a:solidFill>
                <a:latin typeface="Uni Sans"/>
                <a:cs typeface="Uni Sans"/>
              </a:rPr>
              <a:t>INTITATIVES</a:t>
            </a:r>
            <a:r>
              <a:rPr sz="1000" b="1" spc="55" dirty="0">
                <a:solidFill>
                  <a:srgbClr val="231F20"/>
                </a:solidFill>
                <a:latin typeface="Uni Sans"/>
                <a:cs typeface="Uni Sans"/>
              </a:rPr>
              <a:t> </a:t>
            </a:r>
            <a:endParaRPr sz="1000" dirty="0">
              <a:latin typeface="Uni Sans"/>
              <a:cs typeface="Uni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5200" y="6440168"/>
            <a:ext cx="968620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50" dirty="0">
                <a:solidFill>
                  <a:srgbClr val="231F20"/>
                </a:solidFill>
                <a:latin typeface="Uni Sans Regular"/>
                <a:cs typeface="Uni Sans Regular"/>
              </a:rPr>
              <a:t>CCRI.UW.EDU</a:t>
            </a:r>
            <a:endParaRPr sz="1000" dirty="0">
              <a:latin typeface="Uni Sans Regular"/>
              <a:cs typeface="Uni Sans Regular"/>
            </a:endParaRPr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304800" y="990600"/>
            <a:ext cx="8610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1" i="0">
                <a:solidFill>
                  <a:srgbClr val="4964A8"/>
                </a:solidFill>
                <a:latin typeface="Uni Sans"/>
                <a:ea typeface="+mj-ea"/>
                <a:cs typeface="Uni Sans"/>
              </a:defRPr>
            </a:lvl1pPr>
          </a:lstStyle>
          <a:p>
            <a:pPr marL="43815" marR="5080" lvl="0" defTabSz="914400">
              <a:spcBef>
                <a:spcPts val="100"/>
              </a:spcBef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The Research: Qualitative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09600" y="1981200"/>
            <a:ext cx="7772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400" dirty="0" smtClean="0"/>
              <a:t>Qualitative focus on understanding AB/CCB student/  graduate experiences and perspectives toward:</a:t>
            </a:r>
          </a:p>
          <a:p>
            <a:pPr marL="800100" lvl="1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AB/CCB programs</a:t>
            </a:r>
          </a:p>
          <a:p>
            <a:pPr marL="800100" lvl="1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Graduate education</a:t>
            </a:r>
          </a:p>
          <a:p>
            <a:pPr marL="800100" lvl="1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mployment and career advancement </a:t>
            </a:r>
          </a:p>
          <a:p>
            <a:pPr marL="800100" lvl="1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400" dirty="0" smtClean="0"/>
              <a:t>Other benefits and drawbacks</a:t>
            </a:r>
          </a:p>
        </p:txBody>
      </p:sp>
    </p:spTree>
    <p:extLst>
      <p:ext uri="{BB962C8B-B14F-4D97-AF65-F5344CB8AC3E}">
        <p14:creationId xmlns:p14="http://schemas.microsoft.com/office/powerpoint/2010/main" val="92419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6172200"/>
            <a:ext cx="9144000" cy="685800"/>
          </a:xfrm>
          <a:custGeom>
            <a:avLst/>
            <a:gdLst/>
            <a:ahLst/>
            <a:cxnLst/>
            <a:rect l="l" t="t" r="r" b="b"/>
            <a:pathLst>
              <a:path w="9144000" h="685800">
                <a:moveTo>
                  <a:pt x="0" y="685800"/>
                </a:moveTo>
                <a:lnTo>
                  <a:pt x="9144000" y="6858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D7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6" y="395538"/>
            <a:ext cx="2002408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511" y="6289128"/>
            <a:ext cx="458660" cy="459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3047" y="6431532"/>
            <a:ext cx="3361690" cy="1628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b="1" spc="30" dirty="0">
                <a:solidFill>
                  <a:srgbClr val="231F20"/>
                </a:solidFill>
                <a:latin typeface="Uni Sans"/>
                <a:cs typeface="Uni Sans"/>
              </a:rPr>
              <a:t>COMMUNITY COLLEGE </a:t>
            </a:r>
            <a:r>
              <a:rPr sz="1000" b="1" spc="40" dirty="0">
                <a:solidFill>
                  <a:srgbClr val="231F20"/>
                </a:solidFill>
                <a:latin typeface="Uni Sans"/>
                <a:cs typeface="Uni Sans"/>
              </a:rPr>
              <a:t>RESEARCH </a:t>
            </a:r>
            <a:r>
              <a:rPr sz="1000" b="1" spc="25" dirty="0">
                <a:solidFill>
                  <a:srgbClr val="231F20"/>
                </a:solidFill>
                <a:latin typeface="Uni Sans"/>
                <a:cs typeface="Uni Sans"/>
              </a:rPr>
              <a:t>INTITATIVES</a:t>
            </a:r>
            <a:r>
              <a:rPr sz="1000" b="1" spc="55" dirty="0">
                <a:solidFill>
                  <a:srgbClr val="231F20"/>
                </a:solidFill>
                <a:latin typeface="Uni Sans"/>
                <a:cs typeface="Uni Sans"/>
              </a:rPr>
              <a:t> </a:t>
            </a:r>
            <a:endParaRPr sz="1000" dirty="0">
              <a:latin typeface="Uni Sans"/>
              <a:cs typeface="Uni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5200" y="6440168"/>
            <a:ext cx="968620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50" dirty="0">
                <a:solidFill>
                  <a:srgbClr val="231F20"/>
                </a:solidFill>
                <a:latin typeface="Uni Sans Regular"/>
                <a:cs typeface="Uni Sans Regular"/>
              </a:rPr>
              <a:t>CCRI.UW.EDU</a:t>
            </a:r>
            <a:endParaRPr sz="1000" dirty="0">
              <a:latin typeface="Uni Sans Regular"/>
              <a:cs typeface="Uni Sans Regula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45820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Key Questions</a:t>
            </a:r>
            <a:endParaRPr lang="en-US" sz="2400" b="1" dirty="0"/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o students who enroll and complete AB/CCBs differ </a:t>
            </a:r>
            <a:r>
              <a:rPr lang="en-US" sz="2000" dirty="0"/>
              <a:t>from students who complete </a:t>
            </a:r>
            <a:r>
              <a:rPr lang="en-US" sz="2000" dirty="0" smtClean="0"/>
              <a:t>associate’s </a:t>
            </a:r>
            <a:r>
              <a:rPr lang="en-US" sz="2000" dirty="0"/>
              <a:t>degree </a:t>
            </a:r>
            <a:r>
              <a:rPr lang="en-US" sz="2000" dirty="0" smtClean="0"/>
              <a:t>or baccalaureate </a:t>
            </a:r>
            <a:r>
              <a:rPr lang="en-US" sz="2000" dirty="0"/>
              <a:t>degree at </a:t>
            </a:r>
            <a:r>
              <a:rPr lang="en-US" sz="2000" dirty="0" smtClean="0"/>
              <a:t>4-year institutions?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How do student demographics change over </a:t>
            </a:r>
            <a:r>
              <a:rPr lang="en-US" sz="2000" dirty="0"/>
              <a:t>time as more </a:t>
            </a:r>
            <a:r>
              <a:rPr lang="en-US" sz="2000" dirty="0" smtClean="0"/>
              <a:t>colleges </a:t>
            </a:r>
            <a:r>
              <a:rPr lang="en-US" sz="2000" dirty="0"/>
              <a:t>adopt and </a:t>
            </a:r>
            <a:r>
              <a:rPr lang="en-US" sz="2000" dirty="0" smtClean="0"/>
              <a:t>implement AB/CCBs?  Do student demographics relate to AB/CCB programs, pathways, sectors, geography, etc. over time? 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000" dirty="0"/>
              <a:t>What are the educational and labor market outcomes of students who enroll and complete AB/</a:t>
            </a:r>
            <a:r>
              <a:rPr lang="en-US" sz="2000" dirty="0" smtClean="0"/>
              <a:t>CCBs</a:t>
            </a:r>
            <a:r>
              <a:rPr lang="en-US" sz="2000" dirty="0"/>
              <a:t>? </a:t>
            </a:r>
          </a:p>
          <a:p>
            <a:pPr marL="342900" indent="-342900">
              <a:spcBef>
                <a:spcPts val="1200"/>
              </a:spcBef>
              <a:buFont typeface="Arial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labor market benefits do students who complete </a:t>
            </a:r>
            <a:r>
              <a:rPr lang="en-US" sz="2000" dirty="0" smtClean="0"/>
              <a:t>AB/CCBs acquire </a:t>
            </a:r>
            <a:r>
              <a:rPr lang="en-US" sz="2000" dirty="0"/>
              <a:t>compared to students who earn a traditional baccalaureate degree in the same field</a:t>
            </a:r>
            <a:r>
              <a:rPr lang="en-US" sz="2000" dirty="0" smtClean="0"/>
              <a:t>? Do outcomes </a:t>
            </a:r>
            <a:r>
              <a:rPr lang="en-US" sz="2000" dirty="0"/>
              <a:t>vary by field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1" name="object 2"/>
          <p:cNvSpPr txBox="1">
            <a:spLocks/>
          </p:cNvSpPr>
          <p:nvPr/>
        </p:nvSpPr>
        <p:spPr>
          <a:xfrm>
            <a:off x="304800" y="990600"/>
            <a:ext cx="8610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1" i="0">
                <a:solidFill>
                  <a:srgbClr val="4964A8"/>
                </a:solidFill>
                <a:latin typeface="Uni Sans"/>
                <a:ea typeface="+mj-ea"/>
                <a:cs typeface="Uni Sans"/>
              </a:defRPr>
            </a:lvl1pPr>
          </a:lstStyle>
          <a:p>
            <a:pPr marL="43815" marR="5080" lvl="0" defTabSz="914400">
              <a:spcBef>
                <a:spcPts val="100"/>
              </a:spcBef>
            </a:pPr>
            <a:r>
              <a:rPr lang="en-US" sz="4000" dirty="0" smtClean="0">
                <a:latin typeface="Helvetica Neue" charset="0"/>
                <a:ea typeface="Helvetica Neue" charset="0"/>
                <a:cs typeface="Helvetica Neue" charset="0"/>
              </a:rPr>
              <a:t>The Research: Quantitative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365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990600"/>
            <a:ext cx="8382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815" marR="5080">
              <a:spcBef>
                <a:spcPts val="100"/>
              </a:spcBef>
            </a:pPr>
            <a:r>
              <a:rPr lang="en-US" sz="3600" kern="1200" dirty="0" smtClean="0">
                <a:latin typeface="Helvetica Neue" charset="0"/>
                <a:ea typeface="Helvetica Neue" charset="0"/>
                <a:cs typeface="Helvetica Neue" charset="0"/>
              </a:rPr>
              <a:t>What questions </a:t>
            </a:r>
            <a:r>
              <a:rPr lang="en-US" sz="3600" kern="1200" dirty="0">
                <a:latin typeface="Helvetica Neue" charset="0"/>
                <a:ea typeface="Helvetica Neue" charset="0"/>
                <a:cs typeface="Helvetica Neue" charset="0"/>
              </a:rPr>
              <a:t>d</a:t>
            </a:r>
            <a:r>
              <a:rPr lang="en-US" sz="3600" kern="1200" dirty="0" smtClean="0">
                <a:latin typeface="Helvetica Neue" charset="0"/>
                <a:ea typeface="Helvetica Neue" charset="0"/>
                <a:cs typeface="Helvetica Neue" charset="0"/>
              </a:rPr>
              <a:t>o </a:t>
            </a:r>
            <a:r>
              <a:rPr lang="en-US" sz="3600" kern="1200" dirty="0">
                <a:latin typeface="Helvetica Neue" charset="0"/>
                <a:ea typeface="Helvetica Neue" charset="0"/>
                <a:cs typeface="Helvetica Neue" charset="0"/>
              </a:rPr>
              <a:t>y</a:t>
            </a:r>
            <a:r>
              <a:rPr lang="en-US" sz="3600" kern="1200" dirty="0" smtClean="0">
                <a:latin typeface="Helvetica Neue" charset="0"/>
                <a:ea typeface="Helvetica Neue" charset="0"/>
                <a:cs typeface="Helvetica Neue" charset="0"/>
              </a:rPr>
              <a:t>ou </a:t>
            </a:r>
            <a:r>
              <a:rPr lang="en-US" sz="3600" kern="1200" dirty="0">
                <a:latin typeface="Helvetica Neue" charset="0"/>
                <a:ea typeface="Helvetica Neue" charset="0"/>
                <a:cs typeface="Helvetica Neue" charset="0"/>
              </a:rPr>
              <a:t>h</a:t>
            </a:r>
            <a:r>
              <a:rPr lang="en-US" sz="3600" kern="1200" dirty="0" smtClean="0">
                <a:latin typeface="Helvetica Neue" charset="0"/>
                <a:ea typeface="Helvetica Neue" charset="0"/>
                <a:cs typeface="Helvetica Neue" charset="0"/>
              </a:rPr>
              <a:t>ave </a:t>
            </a:r>
            <a:r>
              <a:rPr lang="en-US" sz="3600" kern="1200" dirty="0">
                <a:latin typeface="Helvetica Neue" charset="0"/>
                <a:ea typeface="Helvetica Neue" charset="0"/>
                <a:cs typeface="Helvetica Neue" charset="0"/>
              </a:rPr>
              <a:t>a</a:t>
            </a:r>
            <a:r>
              <a:rPr lang="en-US" sz="3600" kern="1200" dirty="0" smtClean="0">
                <a:latin typeface="Helvetica Neue" charset="0"/>
                <a:ea typeface="Helvetica Neue" charset="0"/>
                <a:cs typeface="Helvetica Neue" charset="0"/>
              </a:rPr>
              <a:t>bout… </a:t>
            </a:r>
            <a:endParaRPr sz="3600" kern="12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172200"/>
            <a:ext cx="9144000" cy="685800"/>
          </a:xfrm>
          <a:custGeom>
            <a:avLst/>
            <a:gdLst/>
            <a:ahLst/>
            <a:cxnLst/>
            <a:rect l="l" t="t" r="r" b="b"/>
            <a:pathLst>
              <a:path w="9144000" h="685800">
                <a:moveTo>
                  <a:pt x="0" y="685800"/>
                </a:moveTo>
                <a:lnTo>
                  <a:pt x="9144000" y="6858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96AA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803275"/>
          </a:xfrm>
          <a:custGeom>
            <a:avLst/>
            <a:gdLst/>
            <a:ahLst/>
            <a:cxnLst/>
            <a:rect l="l" t="t" r="r" b="b"/>
            <a:pathLst>
              <a:path w="9144000" h="803275">
                <a:moveTo>
                  <a:pt x="0" y="802894"/>
                </a:moveTo>
                <a:lnTo>
                  <a:pt x="9144000" y="802894"/>
                </a:lnTo>
                <a:lnTo>
                  <a:pt x="9144000" y="0"/>
                </a:lnTo>
                <a:lnTo>
                  <a:pt x="0" y="0"/>
                </a:lnTo>
                <a:lnTo>
                  <a:pt x="0" y="802894"/>
                </a:lnTo>
                <a:close/>
              </a:path>
            </a:pathLst>
          </a:custGeom>
          <a:solidFill>
            <a:srgbClr val="D7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396" y="395538"/>
            <a:ext cx="2002408" cy="1348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21511" y="6289128"/>
            <a:ext cx="458660" cy="459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3047" y="6431532"/>
            <a:ext cx="3361690" cy="1628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000" b="1" spc="30" dirty="0">
                <a:solidFill>
                  <a:srgbClr val="231F20"/>
                </a:solidFill>
                <a:latin typeface="Uni Sans"/>
                <a:cs typeface="Uni Sans"/>
              </a:rPr>
              <a:t>COMMUNITY COLLEGE </a:t>
            </a:r>
            <a:r>
              <a:rPr sz="1000" b="1" spc="40" dirty="0">
                <a:solidFill>
                  <a:srgbClr val="231F20"/>
                </a:solidFill>
                <a:latin typeface="Uni Sans"/>
                <a:cs typeface="Uni Sans"/>
              </a:rPr>
              <a:t>RESEARCH </a:t>
            </a:r>
            <a:r>
              <a:rPr sz="1000" b="1" spc="25" dirty="0">
                <a:solidFill>
                  <a:srgbClr val="231F20"/>
                </a:solidFill>
                <a:latin typeface="Uni Sans"/>
                <a:cs typeface="Uni Sans"/>
              </a:rPr>
              <a:t>INTITATIVES</a:t>
            </a:r>
            <a:r>
              <a:rPr sz="1000" b="1" spc="55" dirty="0">
                <a:solidFill>
                  <a:srgbClr val="231F20"/>
                </a:solidFill>
                <a:latin typeface="Uni Sans"/>
                <a:cs typeface="Uni Sans"/>
              </a:rPr>
              <a:t> </a:t>
            </a:r>
            <a:endParaRPr sz="1000" dirty="0">
              <a:latin typeface="Uni Sans"/>
              <a:cs typeface="Uni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15200" y="6440168"/>
            <a:ext cx="968620" cy="1570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50" dirty="0">
                <a:solidFill>
                  <a:srgbClr val="231F20"/>
                </a:solidFill>
                <a:latin typeface="Uni Sans Regular"/>
                <a:cs typeface="Uni Sans Regular"/>
              </a:rPr>
              <a:t>CCRI.UW.EDU</a:t>
            </a:r>
            <a:endParaRPr sz="1000" dirty="0">
              <a:latin typeface="Uni Sans Regular"/>
              <a:cs typeface="Uni Sans Regular"/>
            </a:endParaRPr>
          </a:p>
        </p:txBody>
      </p:sp>
      <p:sp>
        <p:nvSpPr>
          <p:cNvPr id="11" name="object 2"/>
          <p:cNvSpPr txBox="1">
            <a:spLocks/>
          </p:cNvSpPr>
          <p:nvPr/>
        </p:nvSpPr>
        <p:spPr>
          <a:xfrm>
            <a:off x="609600" y="1784817"/>
            <a:ext cx="7772400" cy="35060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000" b="1" i="0">
                <a:solidFill>
                  <a:srgbClr val="4964A8"/>
                </a:solidFill>
                <a:latin typeface="Uni Sans"/>
                <a:ea typeface="+mj-ea"/>
                <a:cs typeface="Uni Sans"/>
              </a:defRPr>
            </a:lvl1pPr>
          </a:lstStyle>
          <a:p>
            <a:pPr marL="342900" marR="5080" indent="-342900">
              <a:spcBef>
                <a:spcPts val="700"/>
              </a:spcBef>
              <a:buFont typeface="Arial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AB/CCB degree programs</a:t>
            </a:r>
          </a:p>
          <a:p>
            <a:pPr marL="342900" marR="5080" indent="-342900">
              <a:spcBef>
                <a:spcPts val="700"/>
              </a:spcBef>
              <a:buFont typeface="Arial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 who enroll in AB/CCB degree programs</a:t>
            </a:r>
          </a:p>
          <a:p>
            <a:pPr marL="342900" marR="5080" indent="-342900">
              <a:spcBef>
                <a:spcPts val="700"/>
              </a:spcBef>
              <a:buFont typeface="Arial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Students’ experience as learners in AB/CCB degree programs</a:t>
            </a:r>
          </a:p>
          <a:p>
            <a:pPr marL="342900" marR="5080" indent="-342900">
              <a:spcBef>
                <a:spcPts val="700"/>
              </a:spcBef>
              <a:buFont typeface="Arial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AB/CCB graduate experiences in employment</a:t>
            </a:r>
          </a:p>
          <a:p>
            <a:pPr marL="342900" marR="5080" indent="-342900">
              <a:spcBef>
                <a:spcPts val="700"/>
              </a:spcBef>
              <a:buFont typeface="Arial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AB/CCB graduate experiences in graduate education</a:t>
            </a:r>
          </a:p>
          <a:p>
            <a:pPr marR="5080">
              <a:spcBef>
                <a:spcPts val="700"/>
              </a:spcBef>
            </a:pPr>
            <a:endParaRPr lang="en-US" sz="2400" b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R="5080" algn="ctr">
              <a:spcBef>
                <a:spcPts val="700"/>
              </a:spcBef>
            </a:pPr>
            <a:r>
              <a:rPr lang="en-US" sz="2400" b="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else would you like to know?</a:t>
            </a:r>
            <a:endParaRPr lang="en-US" sz="2400" b="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1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3432</TotalTime>
  <Words>641</Words>
  <Application>Microsoft Macintosh PowerPoint</Application>
  <PresentationFormat>On-screen Show (4:3)</PresentationFormat>
  <Paragraphs>94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New Baccalaureate Research</vt:lpstr>
      <vt:lpstr>The Research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questions do you have about…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Darby Kaikkonen</dc:creator>
  <cp:lastModifiedBy>Deb Bragg</cp:lastModifiedBy>
  <cp:revision>108</cp:revision>
  <cp:lastPrinted>2019-01-29T20:01:37Z</cp:lastPrinted>
  <dcterms:created xsi:type="dcterms:W3CDTF">2018-02-06T01:29:45Z</dcterms:created>
  <dcterms:modified xsi:type="dcterms:W3CDTF">2019-01-29T20:19:16Z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2018-02-05T00:00:00Z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2018-02-06T00:00:00Z</vt:filetime>
  </property>
</Properties>
</file>