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 id="2147483676" r:id="rId6"/>
  </p:sldMasterIdLst>
  <p:notesMasterIdLst>
    <p:notesMasterId r:id="rId33"/>
  </p:notesMasterIdLst>
  <p:handoutMasterIdLst>
    <p:handoutMasterId r:id="rId34"/>
  </p:handoutMasterIdLst>
  <p:sldIdLst>
    <p:sldId id="259" r:id="rId7"/>
    <p:sldId id="297" r:id="rId8"/>
    <p:sldId id="295" r:id="rId9"/>
    <p:sldId id="317" r:id="rId10"/>
    <p:sldId id="359" r:id="rId11"/>
    <p:sldId id="286" r:id="rId12"/>
    <p:sldId id="370" r:id="rId13"/>
    <p:sldId id="368" r:id="rId14"/>
    <p:sldId id="369" r:id="rId15"/>
    <p:sldId id="366" r:id="rId16"/>
    <p:sldId id="358" r:id="rId17"/>
    <p:sldId id="361" r:id="rId18"/>
    <p:sldId id="356" r:id="rId19"/>
    <p:sldId id="318" r:id="rId20"/>
    <p:sldId id="355" r:id="rId21"/>
    <p:sldId id="365" r:id="rId22"/>
    <p:sldId id="319" r:id="rId23"/>
    <p:sldId id="367" r:id="rId24"/>
    <p:sldId id="350" r:id="rId25"/>
    <p:sldId id="333" r:id="rId26"/>
    <p:sldId id="352" r:id="rId27"/>
    <p:sldId id="307" r:id="rId28"/>
    <p:sldId id="349" r:id="rId29"/>
    <p:sldId id="313" r:id="rId30"/>
    <p:sldId id="304" r:id="rId31"/>
    <p:sldId id="261"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64"/>
    <a:srgbClr val="36B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p:scale>
          <a:sx n="66" d="100"/>
          <a:sy n="66" d="100"/>
        </p:scale>
        <p:origin x="1156" y="32"/>
      </p:cViewPr>
      <p:guideLst/>
    </p:cSldViewPr>
  </p:slideViewPr>
  <p:outlineViewPr>
    <p:cViewPr>
      <p:scale>
        <a:sx n="33" d="100"/>
        <a:sy n="33" d="100"/>
      </p:scale>
      <p:origin x="0" y="-257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DCEC-1CF1-4EF3-B256-C68B80CF09C1}"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US"/>
        </a:p>
      </dgm:t>
    </dgm:pt>
    <dgm:pt modelId="{A858C34B-F5FC-48B2-A5EC-2CE635EF3B51}">
      <dgm:prSet phldrT="[Text]" custT="1"/>
      <dgm:spPr/>
      <dgm:t>
        <a:bodyPr/>
        <a:lstStyle/>
        <a:p>
          <a:r>
            <a:rPr lang="en-US" sz="3200" b="1" dirty="0" smtClean="0">
              <a:solidFill>
                <a:srgbClr val="003764"/>
              </a:solidFill>
            </a:rPr>
            <a:t>Earning Potential  &amp; Mobility</a:t>
          </a:r>
          <a:endParaRPr lang="en-US" sz="3200" dirty="0">
            <a:solidFill>
              <a:srgbClr val="003764"/>
            </a:solidFill>
          </a:endParaRPr>
        </a:p>
      </dgm:t>
    </dgm:pt>
    <dgm:pt modelId="{80C87226-C543-46C0-A3F8-0EB10CF4DACD}" type="parTrans" cxnId="{AD9B2510-57BD-4E04-92B4-B6D14DB3442A}">
      <dgm:prSet/>
      <dgm:spPr/>
      <dgm:t>
        <a:bodyPr/>
        <a:lstStyle/>
        <a:p>
          <a:endParaRPr lang="en-US"/>
        </a:p>
      </dgm:t>
    </dgm:pt>
    <dgm:pt modelId="{B9CB6FF0-7D9E-4B7A-B211-7AAE2C31D5AF}" type="sibTrans" cxnId="{AD9B2510-57BD-4E04-92B4-B6D14DB3442A}">
      <dgm:prSet/>
      <dgm:spPr/>
      <dgm:t>
        <a:bodyPr/>
        <a:lstStyle/>
        <a:p>
          <a:endParaRPr lang="en-US"/>
        </a:p>
      </dgm:t>
    </dgm:pt>
    <dgm:pt modelId="{5ECEA200-BFCB-42B1-8389-0EFAD87CF0A7}">
      <dgm:prSet phldrT="[Text]" custT="1"/>
      <dgm:spPr/>
      <dgm:t>
        <a:bodyPr/>
        <a:lstStyle/>
        <a:p>
          <a:r>
            <a:rPr lang="en-US" sz="3400" b="1" dirty="0" smtClean="0">
              <a:solidFill>
                <a:srgbClr val="003764"/>
              </a:solidFill>
            </a:rPr>
            <a:t>Technical ≠ Terminal</a:t>
          </a:r>
          <a:endParaRPr lang="en-US" sz="3400" dirty="0">
            <a:solidFill>
              <a:srgbClr val="003764"/>
            </a:solidFill>
          </a:endParaRPr>
        </a:p>
      </dgm:t>
    </dgm:pt>
    <dgm:pt modelId="{1A6A2F19-2F9F-44E5-BA61-39150CA7EFC4}" type="parTrans" cxnId="{294E8D66-2F56-4EDD-A0B0-70782D1F378F}">
      <dgm:prSet/>
      <dgm:spPr/>
      <dgm:t>
        <a:bodyPr/>
        <a:lstStyle/>
        <a:p>
          <a:endParaRPr lang="en-US"/>
        </a:p>
      </dgm:t>
    </dgm:pt>
    <dgm:pt modelId="{A618E2CB-CA5C-4FEE-ABFB-BA43855BDAF4}" type="sibTrans" cxnId="{294E8D66-2F56-4EDD-A0B0-70782D1F378F}">
      <dgm:prSet/>
      <dgm:spPr/>
      <dgm:t>
        <a:bodyPr/>
        <a:lstStyle/>
        <a:p>
          <a:endParaRPr lang="en-US"/>
        </a:p>
      </dgm:t>
    </dgm:pt>
    <dgm:pt modelId="{B0F13BE1-5C60-431F-81BA-1753DBA92DD3}">
      <dgm:prSet phldrT="[Text]" custT="1"/>
      <dgm:spPr/>
      <dgm:t>
        <a:bodyPr/>
        <a:lstStyle/>
        <a:p>
          <a:r>
            <a:rPr lang="en-US" sz="4000" b="1" dirty="0" smtClean="0">
              <a:solidFill>
                <a:srgbClr val="003764"/>
              </a:solidFill>
            </a:rPr>
            <a:t>State Goals</a:t>
          </a:r>
          <a:endParaRPr lang="en-US" sz="4000" dirty="0">
            <a:solidFill>
              <a:srgbClr val="003764"/>
            </a:solidFill>
          </a:endParaRPr>
        </a:p>
      </dgm:t>
    </dgm:pt>
    <dgm:pt modelId="{382C8D8A-5CFA-4168-A973-45FBE767F55B}" type="parTrans" cxnId="{E6746172-B2F3-4578-AE47-4FC5254E297E}">
      <dgm:prSet/>
      <dgm:spPr/>
      <dgm:t>
        <a:bodyPr/>
        <a:lstStyle/>
        <a:p>
          <a:endParaRPr lang="en-US"/>
        </a:p>
      </dgm:t>
    </dgm:pt>
    <dgm:pt modelId="{ED4E03AE-91BA-46CA-BFF7-4926A7655BF7}" type="sibTrans" cxnId="{E6746172-B2F3-4578-AE47-4FC5254E297E}">
      <dgm:prSet/>
      <dgm:spPr/>
      <dgm:t>
        <a:bodyPr/>
        <a:lstStyle/>
        <a:p>
          <a:endParaRPr lang="en-US"/>
        </a:p>
      </dgm:t>
    </dgm:pt>
    <dgm:pt modelId="{5B02ADA3-BD98-40FB-80A3-CB811C54CCB2}">
      <dgm:prSet phldrT="[Text]" custT="1"/>
      <dgm:spPr/>
      <dgm:t>
        <a:bodyPr/>
        <a:lstStyle/>
        <a:p>
          <a:r>
            <a:rPr lang="en-US" sz="3600" b="1" dirty="0" smtClean="0">
              <a:solidFill>
                <a:srgbClr val="003764"/>
              </a:solidFill>
            </a:rPr>
            <a:t>Close Skills Gaps</a:t>
          </a:r>
          <a:endParaRPr lang="en-US" sz="3600" dirty="0">
            <a:solidFill>
              <a:srgbClr val="003764"/>
            </a:solidFill>
          </a:endParaRPr>
        </a:p>
      </dgm:t>
    </dgm:pt>
    <dgm:pt modelId="{E76DCE5D-0567-4427-8355-B50082E12A5D}" type="parTrans" cxnId="{DA5220F3-C44E-40F1-B750-C4BB72A2AA32}">
      <dgm:prSet/>
      <dgm:spPr/>
      <dgm:t>
        <a:bodyPr/>
        <a:lstStyle/>
        <a:p>
          <a:endParaRPr lang="en-US"/>
        </a:p>
      </dgm:t>
    </dgm:pt>
    <dgm:pt modelId="{A0E52D92-C7F3-43C9-92F1-869441B872BA}" type="sibTrans" cxnId="{DA5220F3-C44E-40F1-B750-C4BB72A2AA32}">
      <dgm:prSet/>
      <dgm:spPr/>
      <dgm:t>
        <a:bodyPr/>
        <a:lstStyle/>
        <a:p>
          <a:endParaRPr lang="en-US"/>
        </a:p>
      </dgm:t>
    </dgm:pt>
    <dgm:pt modelId="{E30A024C-73EA-4FD9-8424-4C398B771827}">
      <dgm:prSet phldrT="[Text]" custT="1"/>
      <dgm:spPr/>
      <dgm:t>
        <a:bodyPr/>
        <a:lstStyle/>
        <a:p>
          <a:r>
            <a:rPr lang="en-US" sz="3200" b="1" dirty="0" smtClean="0">
              <a:solidFill>
                <a:srgbClr val="003764"/>
              </a:solidFill>
            </a:rPr>
            <a:t>Diverse Workforce Students</a:t>
          </a:r>
          <a:endParaRPr lang="en-US" sz="3200" b="1" dirty="0">
            <a:solidFill>
              <a:srgbClr val="003764"/>
            </a:solidFill>
          </a:endParaRPr>
        </a:p>
      </dgm:t>
    </dgm:pt>
    <dgm:pt modelId="{0EC6B018-A442-4C58-B922-00291CE4C580}" type="parTrans" cxnId="{E10BB880-4F39-44C3-8872-A917E3683198}">
      <dgm:prSet/>
      <dgm:spPr/>
      <dgm:t>
        <a:bodyPr/>
        <a:lstStyle/>
        <a:p>
          <a:endParaRPr lang="en-US"/>
        </a:p>
      </dgm:t>
    </dgm:pt>
    <dgm:pt modelId="{AEE31AEE-244C-43F9-BA1F-375F49D6F7C9}" type="sibTrans" cxnId="{E10BB880-4F39-44C3-8872-A917E3683198}">
      <dgm:prSet/>
      <dgm:spPr/>
      <dgm:t>
        <a:bodyPr/>
        <a:lstStyle/>
        <a:p>
          <a:endParaRPr lang="en-US"/>
        </a:p>
      </dgm:t>
    </dgm:pt>
    <dgm:pt modelId="{A4AADBA8-A0C6-4950-9E6E-3B5C8BF15576}" type="pres">
      <dgm:prSet presAssocID="{38ECDCEC-1CF1-4EF3-B256-C68B80CF09C1}" presName="cycle" presStyleCnt="0">
        <dgm:presLayoutVars>
          <dgm:dir/>
          <dgm:resizeHandles val="exact"/>
        </dgm:presLayoutVars>
      </dgm:prSet>
      <dgm:spPr/>
      <dgm:t>
        <a:bodyPr/>
        <a:lstStyle/>
        <a:p>
          <a:endParaRPr lang="en-US"/>
        </a:p>
      </dgm:t>
    </dgm:pt>
    <dgm:pt modelId="{05AD128D-9A84-4495-926B-5AEAE0A4A338}" type="pres">
      <dgm:prSet presAssocID="{A858C34B-F5FC-48B2-A5EC-2CE635EF3B51}" presName="node" presStyleLbl="node1" presStyleIdx="0" presStyleCnt="5" custScaleX="117004" custScaleY="110841">
        <dgm:presLayoutVars>
          <dgm:bulletEnabled val="1"/>
        </dgm:presLayoutVars>
      </dgm:prSet>
      <dgm:spPr/>
      <dgm:t>
        <a:bodyPr/>
        <a:lstStyle/>
        <a:p>
          <a:endParaRPr lang="en-US"/>
        </a:p>
      </dgm:t>
    </dgm:pt>
    <dgm:pt modelId="{F462CBD6-95ED-4004-A4F5-97DFFC86758F}" type="pres">
      <dgm:prSet presAssocID="{B9CB6FF0-7D9E-4B7A-B211-7AAE2C31D5AF}" presName="sibTrans" presStyleLbl="sibTrans2D1" presStyleIdx="0" presStyleCnt="5"/>
      <dgm:spPr/>
      <dgm:t>
        <a:bodyPr/>
        <a:lstStyle/>
        <a:p>
          <a:endParaRPr lang="en-US"/>
        </a:p>
      </dgm:t>
    </dgm:pt>
    <dgm:pt modelId="{3E9951C9-7459-4A18-B470-68EEDC680637}" type="pres">
      <dgm:prSet presAssocID="{B9CB6FF0-7D9E-4B7A-B211-7AAE2C31D5AF}" presName="connectorText" presStyleLbl="sibTrans2D1" presStyleIdx="0" presStyleCnt="5"/>
      <dgm:spPr/>
      <dgm:t>
        <a:bodyPr/>
        <a:lstStyle/>
        <a:p>
          <a:endParaRPr lang="en-US"/>
        </a:p>
      </dgm:t>
    </dgm:pt>
    <dgm:pt modelId="{AA22426E-010A-4FD9-AB2B-A4898CEC5355}" type="pres">
      <dgm:prSet presAssocID="{5ECEA200-BFCB-42B1-8389-0EFAD87CF0A7}" presName="node" presStyleLbl="node1" presStyleIdx="1" presStyleCnt="5" custScaleX="128558" custScaleY="116487">
        <dgm:presLayoutVars>
          <dgm:bulletEnabled val="1"/>
        </dgm:presLayoutVars>
      </dgm:prSet>
      <dgm:spPr/>
      <dgm:t>
        <a:bodyPr/>
        <a:lstStyle/>
        <a:p>
          <a:endParaRPr lang="en-US"/>
        </a:p>
      </dgm:t>
    </dgm:pt>
    <dgm:pt modelId="{8E992C98-50AD-49EE-9965-373839CFB667}" type="pres">
      <dgm:prSet presAssocID="{A618E2CB-CA5C-4FEE-ABFB-BA43855BDAF4}" presName="sibTrans" presStyleLbl="sibTrans2D1" presStyleIdx="1" presStyleCnt="5"/>
      <dgm:spPr/>
      <dgm:t>
        <a:bodyPr/>
        <a:lstStyle/>
        <a:p>
          <a:endParaRPr lang="en-US"/>
        </a:p>
      </dgm:t>
    </dgm:pt>
    <dgm:pt modelId="{F2228F8C-0B2C-467A-9ABD-099ECCBD05EE}" type="pres">
      <dgm:prSet presAssocID="{A618E2CB-CA5C-4FEE-ABFB-BA43855BDAF4}" presName="connectorText" presStyleLbl="sibTrans2D1" presStyleIdx="1" presStyleCnt="5"/>
      <dgm:spPr/>
      <dgm:t>
        <a:bodyPr/>
        <a:lstStyle/>
        <a:p>
          <a:endParaRPr lang="en-US"/>
        </a:p>
      </dgm:t>
    </dgm:pt>
    <dgm:pt modelId="{C799613F-31DE-4DDA-A65D-69A797FF304F}" type="pres">
      <dgm:prSet presAssocID="{B0F13BE1-5C60-431F-81BA-1753DBA92DD3}" presName="node" presStyleLbl="node1" presStyleIdx="2" presStyleCnt="5" custScaleX="120310" custScaleY="120806" custRadScaleRad="95082" custRadScaleInc="-6066">
        <dgm:presLayoutVars>
          <dgm:bulletEnabled val="1"/>
        </dgm:presLayoutVars>
      </dgm:prSet>
      <dgm:spPr/>
      <dgm:t>
        <a:bodyPr/>
        <a:lstStyle/>
        <a:p>
          <a:endParaRPr lang="en-US"/>
        </a:p>
      </dgm:t>
    </dgm:pt>
    <dgm:pt modelId="{6C306A95-91FA-4DF3-83DD-7AFA26E43CD8}" type="pres">
      <dgm:prSet presAssocID="{ED4E03AE-91BA-46CA-BFF7-4926A7655BF7}" presName="sibTrans" presStyleLbl="sibTrans2D1" presStyleIdx="2" presStyleCnt="5"/>
      <dgm:spPr/>
      <dgm:t>
        <a:bodyPr/>
        <a:lstStyle/>
        <a:p>
          <a:endParaRPr lang="en-US"/>
        </a:p>
      </dgm:t>
    </dgm:pt>
    <dgm:pt modelId="{E85F670A-0172-41A7-8458-A4CF043E607D}" type="pres">
      <dgm:prSet presAssocID="{ED4E03AE-91BA-46CA-BFF7-4926A7655BF7}" presName="connectorText" presStyleLbl="sibTrans2D1" presStyleIdx="2" presStyleCnt="5"/>
      <dgm:spPr/>
      <dgm:t>
        <a:bodyPr/>
        <a:lstStyle/>
        <a:p>
          <a:endParaRPr lang="en-US"/>
        </a:p>
      </dgm:t>
    </dgm:pt>
    <dgm:pt modelId="{C7B0AC51-D468-40DF-A780-9BE57029B44B}" type="pres">
      <dgm:prSet presAssocID="{5B02ADA3-BD98-40FB-80A3-CB811C54CCB2}" presName="node" presStyleLbl="node1" presStyleIdx="3" presStyleCnt="5" custScaleX="124453" custScaleY="116161" custRadScaleRad="96977" custRadScaleInc="5188">
        <dgm:presLayoutVars>
          <dgm:bulletEnabled val="1"/>
        </dgm:presLayoutVars>
      </dgm:prSet>
      <dgm:spPr/>
      <dgm:t>
        <a:bodyPr/>
        <a:lstStyle/>
        <a:p>
          <a:endParaRPr lang="en-US"/>
        </a:p>
      </dgm:t>
    </dgm:pt>
    <dgm:pt modelId="{13D7E8C6-ADFF-4A95-80B3-6DF765111B08}" type="pres">
      <dgm:prSet presAssocID="{A0E52D92-C7F3-43C9-92F1-869441B872BA}" presName="sibTrans" presStyleLbl="sibTrans2D1" presStyleIdx="3" presStyleCnt="5"/>
      <dgm:spPr/>
      <dgm:t>
        <a:bodyPr/>
        <a:lstStyle/>
        <a:p>
          <a:endParaRPr lang="en-US"/>
        </a:p>
      </dgm:t>
    </dgm:pt>
    <dgm:pt modelId="{C35F8850-5E24-4408-9DB2-939CDCE776ED}" type="pres">
      <dgm:prSet presAssocID="{A0E52D92-C7F3-43C9-92F1-869441B872BA}" presName="connectorText" presStyleLbl="sibTrans2D1" presStyleIdx="3" presStyleCnt="5"/>
      <dgm:spPr/>
      <dgm:t>
        <a:bodyPr/>
        <a:lstStyle/>
        <a:p>
          <a:endParaRPr lang="en-US"/>
        </a:p>
      </dgm:t>
    </dgm:pt>
    <dgm:pt modelId="{69DD8328-7A51-43CA-8E3D-01F356D46C30}" type="pres">
      <dgm:prSet presAssocID="{E30A024C-73EA-4FD9-8424-4C398B771827}" presName="node" presStyleLbl="node1" presStyleIdx="4" presStyleCnt="5" custScaleX="140346" custScaleY="117487">
        <dgm:presLayoutVars>
          <dgm:bulletEnabled val="1"/>
        </dgm:presLayoutVars>
      </dgm:prSet>
      <dgm:spPr/>
      <dgm:t>
        <a:bodyPr/>
        <a:lstStyle/>
        <a:p>
          <a:endParaRPr lang="en-US"/>
        </a:p>
      </dgm:t>
    </dgm:pt>
    <dgm:pt modelId="{78C758D2-7B98-49F8-BB01-AAAB87FE5EF6}" type="pres">
      <dgm:prSet presAssocID="{AEE31AEE-244C-43F9-BA1F-375F49D6F7C9}" presName="sibTrans" presStyleLbl="sibTrans2D1" presStyleIdx="4" presStyleCnt="5"/>
      <dgm:spPr/>
      <dgm:t>
        <a:bodyPr/>
        <a:lstStyle/>
        <a:p>
          <a:endParaRPr lang="en-US"/>
        </a:p>
      </dgm:t>
    </dgm:pt>
    <dgm:pt modelId="{C8794742-E427-47B0-BB16-4379C6FEA7A2}" type="pres">
      <dgm:prSet presAssocID="{AEE31AEE-244C-43F9-BA1F-375F49D6F7C9}" presName="connectorText" presStyleLbl="sibTrans2D1" presStyleIdx="4" presStyleCnt="5"/>
      <dgm:spPr/>
      <dgm:t>
        <a:bodyPr/>
        <a:lstStyle/>
        <a:p>
          <a:endParaRPr lang="en-US"/>
        </a:p>
      </dgm:t>
    </dgm:pt>
  </dgm:ptLst>
  <dgm:cxnLst>
    <dgm:cxn modelId="{402D715E-D5C7-46BC-A811-2AEE19AF7637}" type="presOf" srcId="{ED4E03AE-91BA-46CA-BFF7-4926A7655BF7}" destId="{6C306A95-91FA-4DF3-83DD-7AFA26E43CD8}" srcOrd="0" destOrd="0" presId="urn:microsoft.com/office/officeart/2005/8/layout/cycle2"/>
    <dgm:cxn modelId="{6F934B34-401B-4D2C-927B-921E8CDF4A4B}" type="presOf" srcId="{B9CB6FF0-7D9E-4B7A-B211-7AAE2C31D5AF}" destId="{F462CBD6-95ED-4004-A4F5-97DFFC86758F}" srcOrd="0" destOrd="0" presId="urn:microsoft.com/office/officeart/2005/8/layout/cycle2"/>
    <dgm:cxn modelId="{3A21591F-E0B8-442A-BBB7-BCAAD8324FD2}" type="presOf" srcId="{B0F13BE1-5C60-431F-81BA-1753DBA92DD3}" destId="{C799613F-31DE-4DDA-A65D-69A797FF304F}" srcOrd="0" destOrd="0" presId="urn:microsoft.com/office/officeart/2005/8/layout/cycle2"/>
    <dgm:cxn modelId="{E0417315-478F-4793-8DEE-F93E3D59DF24}" type="presOf" srcId="{A0E52D92-C7F3-43C9-92F1-869441B872BA}" destId="{13D7E8C6-ADFF-4A95-80B3-6DF765111B08}" srcOrd="0" destOrd="0" presId="urn:microsoft.com/office/officeart/2005/8/layout/cycle2"/>
    <dgm:cxn modelId="{E10BB880-4F39-44C3-8872-A917E3683198}" srcId="{38ECDCEC-1CF1-4EF3-B256-C68B80CF09C1}" destId="{E30A024C-73EA-4FD9-8424-4C398B771827}" srcOrd="4" destOrd="0" parTransId="{0EC6B018-A442-4C58-B922-00291CE4C580}" sibTransId="{AEE31AEE-244C-43F9-BA1F-375F49D6F7C9}"/>
    <dgm:cxn modelId="{294E8D66-2F56-4EDD-A0B0-70782D1F378F}" srcId="{38ECDCEC-1CF1-4EF3-B256-C68B80CF09C1}" destId="{5ECEA200-BFCB-42B1-8389-0EFAD87CF0A7}" srcOrd="1" destOrd="0" parTransId="{1A6A2F19-2F9F-44E5-BA61-39150CA7EFC4}" sibTransId="{A618E2CB-CA5C-4FEE-ABFB-BA43855BDAF4}"/>
    <dgm:cxn modelId="{4260983E-0EC5-4FAB-B08F-DBFF29078202}" type="presOf" srcId="{B9CB6FF0-7D9E-4B7A-B211-7AAE2C31D5AF}" destId="{3E9951C9-7459-4A18-B470-68EEDC680637}" srcOrd="1" destOrd="0" presId="urn:microsoft.com/office/officeart/2005/8/layout/cycle2"/>
    <dgm:cxn modelId="{AD9B2510-57BD-4E04-92B4-B6D14DB3442A}" srcId="{38ECDCEC-1CF1-4EF3-B256-C68B80CF09C1}" destId="{A858C34B-F5FC-48B2-A5EC-2CE635EF3B51}" srcOrd="0" destOrd="0" parTransId="{80C87226-C543-46C0-A3F8-0EB10CF4DACD}" sibTransId="{B9CB6FF0-7D9E-4B7A-B211-7AAE2C31D5AF}"/>
    <dgm:cxn modelId="{F7CECCF4-6686-488F-BA6A-7D09E39E4410}" type="presOf" srcId="{A618E2CB-CA5C-4FEE-ABFB-BA43855BDAF4}" destId="{F2228F8C-0B2C-467A-9ABD-099ECCBD05EE}" srcOrd="1" destOrd="0" presId="urn:microsoft.com/office/officeart/2005/8/layout/cycle2"/>
    <dgm:cxn modelId="{E6746172-B2F3-4578-AE47-4FC5254E297E}" srcId="{38ECDCEC-1CF1-4EF3-B256-C68B80CF09C1}" destId="{B0F13BE1-5C60-431F-81BA-1753DBA92DD3}" srcOrd="2" destOrd="0" parTransId="{382C8D8A-5CFA-4168-A973-45FBE767F55B}" sibTransId="{ED4E03AE-91BA-46CA-BFF7-4926A7655BF7}"/>
    <dgm:cxn modelId="{EF64EA26-4B5F-438A-B297-BC252914BFCA}" type="presOf" srcId="{A0E52D92-C7F3-43C9-92F1-869441B872BA}" destId="{C35F8850-5E24-4408-9DB2-939CDCE776ED}" srcOrd="1" destOrd="0" presId="urn:microsoft.com/office/officeart/2005/8/layout/cycle2"/>
    <dgm:cxn modelId="{A8A0072F-427F-4EB4-9E33-74BFEE86431B}" type="presOf" srcId="{E30A024C-73EA-4FD9-8424-4C398B771827}" destId="{69DD8328-7A51-43CA-8E3D-01F356D46C30}" srcOrd="0" destOrd="0" presId="urn:microsoft.com/office/officeart/2005/8/layout/cycle2"/>
    <dgm:cxn modelId="{AECA3503-9F06-4966-A6AB-B91F069600AF}" type="presOf" srcId="{38ECDCEC-1CF1-4EF3-B256-C68B80CF09C1}" destId="{A4AADBA8-A0C6-4950-9E6E-3B5C8BF15576}" srcOrd="0" destOrd="0" presId="urn:microsoft.com/office/officeart/2005/8/layout/cycle2"/>
    <dgm:cxn modelId="{0C0823E7-ABF7-43C6-B272-AF2788A725FF}" type="presOf" srcId="{AEE31AEE-244C-43F9-BA1F-375F49D6F7C9}" destId="{78C758D2-7B98-49F8-BB01-AAAB87FE5EF6}" srcOrd="0" destOrd="0" presId="urn:microsoft.com/office/officeart/2005/8/layout/cycle2"/>
    <dgm:cxn modelId="{BE2F4849-F356-4A36-AC41-9E018E8F2C30}" type="presOf" srcId="{5ECEA200-BFCB-42B1-8389-0EFAD87CF0A7}" destId="{AA22426E-010A-4FD9-AB2B-A4898CEC5355}" srcOrd="0" destOrd="0" presId="urn:microsoft.com/office/officeart/2005/8/layout/cycle2"/>
    <dgm:cxn modelId="{25C02ED4-51BB-49E7-8DB9-C2CB1146F9E9}" type="presOf" srcId="{A858C34B-F5FC-48B2-A5EC-2CE635EF3B51}" destId="{05AD128D-9A84-4495-926B-5AEAE0A4A338}" srcOrd="0" destOrd="0" presId="urn:microsoft.com/office/officeart/2005/8/layout/cycle2"/>
    <dgm:cxn modelId="{B2DE1C1C-1068-485B-A1A5-2A39B038C57D}" type="presOf" srcId="{A618E2CB-CA5C-4FEE-ABFB-BA43855BDAF4}" destId="{8E992C98-50AD-49EE-9965-373839CFB667}" srcOrd="0" destOrd="0" presId="urn:microsoft.com/office/officeart/2005/8/layout/cycle2"/>
    <dgm:cxn modelId="{2D639A56-85B8-4760-8E7B-BB0C5567DDA8}" type="presOf" srcId="{5B02ADA3-BD98-40FB-80A3-CB811C54CCB2}" destId="{C7B0AC51-D468-40DF-A780-9BE57029B44B}" srcOrd="0" destOrd="0" presId="urn:microsoft.com/office/officeart/2005/8/layout/cycle2"/>
    <dgm:cxn modelId="{2AAAA845-19DB-4215-BF64-1A8E5610DD5C}" type="presOf" srcId="{AEE31AEE-244C-43F9-BA1F-375F49D6F7C9}" destId="{C8794742-E427-47B0-BB16-4379C6FEA7A2}" srcOrd="1" destOrd="0" presId="urn:microsoft.com/office/officeart/2005/8/layout/cycle2"/>
    <dgm:cxn modelId="{EE9526E2-85C4-422B-9F58-63E7E6F4B254}" type="presOf" srcId="{ED4E03AE-91BA-46CA-BFF7-4926A7655BF7}" destId="{E85F670A-0172-41A7-8458-A4CF043E607D}" srcOrd="1" destOrd="0" presId="urn:microsoft.com/office/officeart/2005/8/layout/cycle2"/>
    <dgm:cxn modelId="{DA5220F3-C44E-40F1-B750-C4BB72A2AA32}" srcId="{38ECDCEC-1CF1-4EF3-B256-C68B80CF09C1}" destId="{5B02ADA3-BD98-40FB-80A3-CB811C54CCB2}" srcOrd="3" destOrd="0" parTransId="{E76DCE5D-0567-4427-8355-B50082E12A5D}" sibTransId="{A0E52D92-C7F3-43C9-92F1-869441B872BA}"/>
    <dgm:cxn modelId="{DE31F216-C7C2-4A6D-90EE-F6CCE9E925F8}" type="presParOf" srcId="{A4AADBA8-A0C6-4950-9E6E-3B5C8BF15576}" destId="{05AD128D-9A84-4495-926B-5AEAE0A4A338}" srcOrd="0" destOrd="0" presId="urn:microsoft.com/office/officeart/2005/8/layout/cycle2"/>
    <dgm:cxn modelId="{FA715DFB-ACDF-4AF0-95E9-2052FAF393E5}" type="presParOf" srcId="{A4AADBA8-A0C6-4950-9E6E-3B5C8BF15576}" destId="{F462CBD6-95ED-4004-A4F5-97DFFC86758F}" srcOrd="1" destOrd="0" presId="urn:microsoft.com/office/officeart/2005/8/layout/cycle2"/>
    <dgm:cxn modelId="{AAC9467F-4664-4BC6-85BD-BBC275C04319}" type="presParOf" srcId="{F462CBD6-95ED-4004-A4F5-97DFFC86758F}" destId="{3E9951C9-7459-4A18-B470-68EEDC680637}" srcOrd="0" destOrd="0" presId="urn:microsoft.com/office/officeart/2005/8/layout/cycle2"/>
    <dgm:cxn modelId="{4B973C91-D5A9-4FA4-A3B7-1126437E5E86}" type="presParOf" srcId="{A4AADBA8-A0C6-4950-9E6E-3B5C8BF15576}" destId="{AA22426E-010A-4FD9-AB2B-A4898CEC5355}" srcOrd="2" destOrd="0" presId="urn:microsoft.com/office/officeart/2005/8/layout/cycle2"/>
    <dgm:cxn modelId="{1BFFC832-9851-49B1-85D4-FBBF2D2DAAE6}" type="presParOf" srcId="{A4AADBA8-A0C6-4950-9E6E-3B5C8BF15576}" destId="{8E992C98-50AD-49EE-9965-373839CFB667}" srcOrd="3" destOrd="0" presId="urn:microsoft.com/office/officeart/2005/8/layout/cycle2"/>
    <dgm:cxn modelId="{E6601355-6834-4067-BBD5-91A555E05E1D}" type="presParOf" srcId="{8E992C98-50AD-49EE-9965-373839CFB667}" destId="{F2228F8C-0B2C-467A-9ABD-099ECCBD05EE}" srcOrd="0" destOrd="0" presId="urn:microsoft.com/office/officeart/2005/8/layout/cycle2"/>
    <dgm:cxn modelId="{C4667198-1CE8-42B1-8308-BABB56F77F72}" type="presParOf" srcId="{A4AADBA8-A0C6-4950-9E6E-3B5C8BF15576}" destId="{C799613F-31DE-4DDA-A65D-69A797FF304F}" srcOrd="4" destOrd="0" presId="urn:microsoft.com/office/officeart/2005/8/layout/cycle2"/>
    <dgm:cxn modelId="{4487F25A-0A7C-46E5-97C6-1EFCB2B7AC00}" type="presParOf" srcId="{A4AADBA8-A0C6-4950-9E6E-3B5C8BF15576}" destId="{6C306A95-91FA-4DF3-83DD-7AFA26E43CD8}" srcOrd="5" destOrd="0" presId="urn:microsoft.com/office/officeart/2005/8/layout/cycle2"/>
    <dgm:cxn modelId="{5FE27BCE-4920-49EE-ADC6-CA5A68377C2A}" type="presParOf" srcId="{6C306A95-91FA-4DF3-83DD-7AFA26E43CD8}" destId="{E85F670A-0172-41A7-8458-A4CF043E607D}" srcOrd="0" destOrd="0" presId="urn:microsoft.com/office/officeart/2005/8/layout/cycle2"/>
    <dgm:cxn modelId="{E57481BA-CB3B-40DA-AAC5-9CEF9104C70A}" type="presParOf" srcId="{A4AADBA8-A0C6-4950-9E6E-3B5C8BF15576}" destId="{C7B0AC51-D468-40DF-A780-9BE57029B44B}" srcOrd="6" destOrd="0" presId="urn:microsoft.com/office/officeart/2005/8/layout/cycle2"/>
    <dgm:cxn modelId="{B3F90324-985A-479A-8B4C-153A3CA24650}" type="presParOf" srcId="{A4AADBA8-A0C6-4950-9E6E-3B5C8BF15576}" destId="{13D7E8C6-ADFF-4A95-80B3-6DF765111B08}" srcOrd="7" destOrd="0" presId="urn:microsoft.com/office/officeart/2005/8/layout/cycle2"/>
    <dgm:cxn modelId="{6C1579DD-840E-49EA-9A29-5E0330671E9A}" type="presParOf" srcId="{13D7E8C6-ADFF-4A95-80B3-6DF765111B08}" destId="{C35F8850-5E24-4408-9DB2-939CDCE776ED}" srcOrd="0" destOrd="0" presId="urn:microsoft.com/office/officeart/2005/8/layout/cycle2"/>
    <dgm:cxn modelId="{0D176362-E0EA-46F5-963E-525CE3C7A06C}" type="presParOf" srcId="{A4AADBA8-A0C6-4950-9E6E-3B5C8BF15576}" destId="{69DD8328-7A51-43CA-8E3D-01F356D46C30}" srcOrd="8" destOrd="0" presId="urn:microsoft.com/office/officeart/2005/8/layout/cycle2"/>
    <dgm:cxn modelId="{8DFEE128-8926-4749-986C-4306F3B5696F}" type="presParOf" srcId="{A4AADBA8-A0C6-4950-9E6E-3B5C8BF15576}" destId="{78C758D2-7B98-49F8-BB01-AAAB87FE5EF6}" srcOrd="9" destOrd="0" presId="urn:microsoft.com/office/officeart/2005/8/layout/cycle2"/>
    <dgm:cxn modelId="{1C7A9B39-F776-4E31-A401-03C17B0E5F33}" type="presParOf" srcId="{78C758D2-7B98-49F8-BB01-AAAB87FE5EF6}" destId="{C8794742-E427-47B0-BB16-4379C6FEA7A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BDEE6-28C5-409A-AF63-305A850BB09F}" type="doc">
      <dgm:prSet loTypeId="urn:microsoft.com/office/officeart/2005/8/layout/hChevron3" loCatId="process" qsTypeId="urn:microsoft.com/office/officeart/2005/8/quickstyle/simple1" qsCatId="simple" csTypeId="urn:microsoft.com/office/officeart/2005/8/colors/colorful5" csCatId="colorful" phldr="1"/>
      <dgm:spPr/>
    </dgm:pt>
    <dgm:pt modelId="{B6055A4A-68A7-4519-9772-B8229AA0B58A}">
      <dgm:prSet phldrT="[Text]" custT="1"/>
      <dgm:spPr/>
      <dgm:t>
        <a:bodyPr/>
        <a:lstStyle/>
        <a:p>
          <a:r>
            <a:rPr lang="en-US" sz="2400" b="1" baseline="0" dirty="0" smtClean="0"/>
            <a:t>Statement</a:t>
          </a:r>
          <a:r>
            <a:rPr lang="en-US" sz="2400" b="1" dirty="0" smtClean="0"/>
            <a:t> of Intent </a:t>
          </a:r>
        </a:p>
      </dgm:t>
    </dgm:pt>
    <dgm:pt modelId="{E369F1BB-35E6-4F4B-9D21-110247984CA7}" type="parTrans" cxnId="{1BA33D37-A02F-4E24-9E78-3CEBFD95B9DD}">
      <dgm:prSet/>
      <dgm:spPr/>
      <dgm:t>
        <a:bodyPr/>
        <a:lstStyle/>
        <a:p>
          <a:endParaRPr lang="en-US" sz="1100">
            <a:solidFill>
              <a:schemeClr val="accent4"/>
            </a:solidFill>
          </a:endParaRPr>
        </a:p>
      </dgm:t>
    </dgm:pt>
    <dgm:pt modelId="{B2D5860C-7083-4203-BFB6-4A0A686B5C3E}" type="sibTrans" cxnId="{1BA33D37-A02F-4E24-9E78-3CEBFD95B9DD}">
      <dgm:prSet/>
      <dgm:spPr/>
      <dgm:t>
        <a:bodyPr/>
        <a:lstStyle/>
        <a:p>
          <a:endParaRPr lang="en-US" sz="1100">
            <a:solidFill>
              <a:schemeClr val="accent4"/>
            </a:solidFill>
          </a:endParaRPr>
        </a:p>
      </dgm:t>
    </dgm:pt>
    <dgm:pt modelId="{53E05848-AC70-4799-B58C-DAEDF279F1D9}">
      <dgm:prSet phldrT="[Text]" custT="1"/>
      <dgm:spPr/>
      <dgm:t>
        <a:bodyPr/>
        <a:lstStyle/>
        <a:p>
          <a:pPr>
            <a:lnSpc>
              <a:spcPct val="100000"/>
            </a:lnSpc>
          </a:pPr>
          <a:r>
            <a:rPr lang="en-US" sz="2200" b="1" baseline="0" dirty="0" smtClean="0"/>
            <a:t>Board Study Session</a:t>
          </a:r>
          <a:endParaRPr lang="en-US" sz="2200" b="1" baseline="0" dirty="0"/>
        </a:p>
      </dgm:t>
    </dgm:pt>
    <dgm:pt modelId="{08C06763-8E32-4998-A7B3-7BF9DAD12B1E}" type="parTrans" cxnId="{E9B3642A-AC1D-4DB6-98D0-F2E078A76159}">
      <dgm:prSet/>
      <dgm:spPr/>
      <dgm:t>
        <a:bodyPr/>
        <a:lstStyle/>
        <a:p>
          <a:endParaRPr lang="en-US" sz="1100">
            <a:solidFill>
              <a:schemeClr val="accent4"/>
            </a:solidFill>
          </a:endParaRPr>
        </a:p>
      </dgm:t>
    </dgm:pt>
    <dgm:pt modelId="{6866CB43-40C0-4E28-BFB9-D9BB545649A8}" type="sibTrans" cxnId="{E9B3642A-AC1D-4DB6-98D0-F2E078A76159}">
      <dgm:prSet/>
      <dgm:spPr/>
      <dgm:t>
        <a:bodyPr/>
        <a:lstStyle/>
        <a:p>
          <a:endParaRPr lang="en-US" sz="1100">
            <a:solidFill>
              <a:schemeClr val="accent4"/>
            </a:solidFill>
          </a:endParaRPr>
        </a:p>
      </dgm:t>
    </dgm:pt>
    <dgm:pt modelId="{DF7543BA-0E56-4057-B3C6-ECE37BDA1E0F}">
      <dgm:prSet phldrT="[Text]" custT="1"/>
      <dgm:spPr/>
      <dgm:t>
        <a:bodyPr/>
        <a:lstStyle/>
        <a:p>
          <a:pPr>
            <a:lnSpc>
              <a:spcPct val="100000"/>
            </a:lnSpc>
          </a:pPr>
          <a:r>
            <a:rPr lang="en-US" sz="2400" b="1" baseline="0" dirty="0" smtClean="0"/>
            <a:t>Peer Review</a:t>
          </a:r>
          <a:endParaRPr lang="en-US" sz="2400" b="1" baseline="0" dirty="0"/>
        </a:p>
      </dgm:t>
    </dgm:pt>
    <dgm:pt modelId="{E4B79EFF-231C-425A-9E15-939996CC2332}" type="parTrans" cxnId="{B49115A3-C628-471A-80B8-9C41049473E8}">
      <dgm:prSet/>
      <dgm:spPr/>
      <dgm:t>
        <a:bodyPr/>
        <a:lstStyle/>
        <a:p>
          <a:endParaRPr lang="en-US" sz="1100">
            <a:solidFill>
              <a:schemeClr val="accent4"/>
            </a:solidFill>
          </a:endParaRPr>
        </a:p>
      </dgm:t>
    </dgm:pt>
    <dgm:pt modelId="{62A0DF1B-982E-4DAA-A8DD-D43BD0083828}" type="sibTrans" cxnId="{B49115A3-C628-471A-80B8-9C41049473E8}">
      <dgm:prSet/>
      <dgm:spPr/>
      <dgm:t>
        <a:bodyPr/>
        <a:lstStyle/>
        <a:p>
          <a:endParaRPr lang="en-US" sz="1100">
            <a:solidFill>
              <a:schemeClr val="accent4"/>
            </a:solidFill>
          </a:endParaRPr>
        </a:p>
      </dgm:t>
    </dgm:pt>
    <dgm:pt modelId="{F10F101E-99A5-4623-BEBA-F59AC6AE0938}">
      <dgm:prSet phldrT="[Text]" custT="1"/>
      <dgm:spPr/>
      <dgm:t>
        <a:bodyPr/>
        <a:lstStyle/>
        <a:p>
          <a:pPr>
            <a:lnSpc>
              <a:spcPct val="100000"/>
            </a:lnSpc>
          </a:pPr>
          <a:r>
            <a:rPr lang="en-US" sz="2400" b="1" baseline="0" dirty="0" smtClean="0"/>
            <a:t>30 Day Review</a:t>
          </a:r>
          <a:endParaRPr lang="en-US" sz="2400" b="1" baseline="0" dirty="0"/>
        </a:p>
      </dgm:t>
    </dgm:pt>
    <dgm:pt modelId="{FA2A0F18-9ACE-4D3C-A08B-AF5DFB768991}" type="parTrans" cxnId="{FC569F37-58BE-4270-B6F0-4F8EBBB4DCCA}">
      <dgm:prSet/>
      <dgm:spPr/>
      <dgm:t>
        <a:bodyPr/>
        <a:lstStyle/>
        <a:p>
          <a:endParaRPr lang="en-US" sz="1100">
            <a:solidFill>
              <a:schemeClr val="accent4"/>
            </a:solidFill>
          </a:endParaRPr>
        </a:p>
      </dgm:t>
    </dgm:pt>
    <dgm:pt modelId="{830946F0-7D79-414E-8D80-7F11EE3D3E82}" type="sibTrans" cxnId="{FC569F37-58BE-4270-B6F0-4F8EBBB4DCCA}">
      <dgm:prSet/>
      <dgm:spPr/>
      <dgm:t>
        <a:bodyPr/>
        <a:lstStyle/>
        <a:p>
          <a:endParaRPr lang="en-US" sz="1100">
            <a:solidFill>
              <a:schemeClr val="accent4"/>
            </a:solidFill>
          </a:endParaRPr>
        </a:p>
      </dgm:t>
    </dgm:pt>
    <dgm:pt modelId="{F950E83B-0F72-47E2-B87E-A9BC52BC48AC}" type="pres">
      <dgm:prSet presAssocID="{A56BDEE6-28C5-409A-AF63-305A850BB09F}" presName="Name0" presStyleCnt="0">
        <dgm:presLayoutVars>
          <dgm:dir/>
          <dgm:resizeHandles val="exact"/>
        </dgm:presLayoutVars>
      </dgm:prSet>
      <dgm:spPr/>
    </dgm:pt>
    <dgm:pt modelId="{41478084-795F-46BC-80FE-117D1BC54DFC}" type="pres">
      <dgm:prSet presAssocID="{B6055A4A-68A7-4519-9772-B8229AA0B58A}" presName="parTxOnly" presStyleLbl="node1" presStyleIdx="0" presStyleCnt="4" custLinFactY="-100000" custLinFactNeighborX="-425" custLinFactNeighborY="-164298">
        <dgm:presLayoutVars>
          <dgm:bulletEnabled val="1"/>
        </dgm:presLayoutVars>
      </dgm:prSet>
      <dgm:spPr/>
      <dgm:t>
        <a:bodyPr/>
        <a:lstStyle/>
        <a:p>
          <a:endParaRPr lang="en-US"/>
        </a:p>
      </dgm:t>
    </dgm:pt>
    <dgm:pt modelId="{AE5F02CE-DC94-497D-9D32-D8118012C49A}" type="pres">
      <dgm:prSet presAssocID="{B2D5860C-7083-4203-BFB6-4A0A686B5C3E}" presName="parSpace" presStyleCnt="0"/>
      <dgm:spPr/>
    </dgm:pt>
    <dgm:pt modelId="{85D8F272-FB27-495F-9FF8-79A194E97F5B}" type="pres">
      <dgm:prSet presAssocID="{F10F101E-99A5-4623-BEBA-F59AC6AE0938}" presName="parTxOnly" presStyleLbl="node1" presStyleIdx="1" presStyleCnt="4" custLinFactY="-100000" custLinFactNeighborX="-5546" custLinFactNeighborY="-166235">
        <dgm:presLayoutVars>
          <dgm:bulletEnabled val="1"/>
        </dgm:presLayoutVars>
      </dgm:prSet>
      <dgm:spPr/>
      <dgm:t>
        <a:bodyPr/>
        <a:lstStyle/>
        <a:p>
          <a:endParaRPr lang="en-US"/>
        </a:p>
      </dgm:t>
    </dgm:pt>
    <dgm:pt modelId="{2AA36EFB-10CB-4DE4-8D3B-1D451CEFE255}" type="pres">
      <dgm:prSet presAssocID="{830946F0-7D79-414E-8D80-7F11EE3D3E82}" presName="parSpace" presStyleCnt="0"/>
      <dgm:spPr/>
    </dgm:pt>
    <dgm:pt modelId="{465EE079-09A7-4EF7-AC62-E37DCE45D651}" type="pres">
      <dgm:prSet presAssocID="{53E05848-AC70-4799-B58C-DAEDF279F1D9}" presName="parTxOnly" presStyleLbl="node1" presStyleIdx="2" presStyleCnt="4" custLinFactY="-100000" custLinFactNeighborX="-11093" custLinFactNeighborY="-163462">
        <dgm:presLayoutVars>
          <dgm:bulletEnabled val="1"/>
        </dgm:presLayoutVars>
      </dgm:prSet>
      <dgm:spPr/>
      <dgm:t>
        <a:bodyPr/>
        <a:lstStyle/>
        <a:p>
          <a:endParaRPr lang="en-US"/>
        </a:p>
      </dgm:t>
    </dgm:pt>
    <dgm:pt modelId="{8BE71DA7-986B-496D-9EE0-C83B11FAA2D3}" type="pres">
      <dgm:prSet presAssocID="{6866CB43-40C0-4E28-BFB9-D9BB545649A8}" presName="parSpace" presStyleCnt="0"/>
      <dgm:spPr/>
    </dgm:pt>
    <dgm:pt modelId="{135B84DD-6476-4E07-8A64-EE155384C453}" type="pres">
      <dgm:prSet presAssocID="{DF7543BA-0E56-4057-B3C6-ECE37BDA1E0F}" presName="parTxOnly" presStyleLbl="node1" presStyleIdx="3" presStyleCnt="4" custLinFactY="-100000" custLinFactNeighborX="-11093" custLinFactNeighborY="-163461">
        <dgm:presLayoutVars>
          <dgm:bulletEnabled val="1"/>
        </dgm:presLayoutVars>
      </dgm:prSet>
      <dgm:spPr/>
      <dgm:t>
        <a:bodyPr/>
        <a:lstStyle/>
        <a:p>
          <a:endParaRPr lang="en-US"/>
        </a:p>
      </dgm:t>
    </dgm:pt>
  </dgm:ptLst>
  <dgm:cxnLst>
    <dgm:cxn modelId="{B49115A3-C628-471A-80B8-9C41049473E8}" srcId="{A56BDEE6-28C5-409A-AF63-305A850BB09F}" destId="{DF7543BA-0E56-4057-B3C6-ECE37BDA1E0F}" srcOrd="3" destOrd="0" parTransId="{E4B79EFF-231C-425A-9E15-939996CC2332}" sibTransId="{62A0DF1B-982E-4DAA-A8DD-D43BD0083828}"/>
    <dgm:cxn modelId="{59A744A1-BAD0-4CCE-B1C4-5DAC93902F6A}" type="presOf" srcId="{F10F101E-99A5-4623-BEBA-F59AC6AE0938}" destId="{85D8F272-FB27-495F-9FF8-79A194E97F5B}" srcOrd="0" destOrd="0" presId="urn:microsoft.com/office/officeart/2005/8/layout/hChevron3"/>
    <dgm:cxn modelId="{E9B3642A-AC1D-4DB6-98D0-F2E078A76159}" srcId="{A56BDEE6-28C5-409A-AF63-305A850BB09F}" destId="{53E05848-AC70-4799-B58C-DAEDF279F1D9}" srcOrd="2" destOrd="0" parTransId="{08C06763-8E32-4998-A7B3-7BF9DAD12B1E}" sibTransId="{6866CB43-40C0-4E28-BFB9-D9BB545649A8}"/>
    <dgm:cxn modelId="{41AEF5A5-E9C1-4ADB-BD2F-1E1060E1FA93}" type="presOf" srcId="{A56BDEE6-28C5-409A-AF63-305A850BB09F}" destId="{F950E83B-0F72-47E2-B87E-A9BC52BC48AC}" srcOrd="0" destOrd="0" presId="urn:microsoft.com/office/officeart/2005/8/layout/hChevron3"/>
    <dgm:cxn modelId="{FC569F37-58BE-4270-B6F0-4F8EBBB4DCCA}" srcId="{A56BDEE6-28C5-409A-AF63-305A850BB09F}" destId="{F10F101E-99A5-4623-BEBA-F59AC6AE0938}" srcOrd="1" destOrd="0" parTransId="{FA2A0F18-9ACE-4D3C-A08B-AF5DFB768991}" sibTransId="{830946F0-7D79-414E-8D80-7F11EE3D3E82}"/>
    <dgm:cxn modelId="{1BA33D37-A02F-4E24-9E78-3CEBFD95B9DD}" srcId="{A56BDEE6-28C5-409A-AF63-305A850BB09F}" destId="{B6055A4A-68A7-4519-9772-B8229AA0B58A}" srcOrd="0" destOrd="0" parTransId="{E369F1BB-35E6-4F4B-9D21-110247984CA7}" sibTransId="{B2D5860C-7083-4203-BFB6-4A0A686B5C3E}"/>
    <dgm:cxn modelId="{096E3D5C-ACC5-48F9-8835-D9831F1137AF}" type="presOf" srcId="{DF7543BA-0E56-4057-B3C6-ECE37BDA1E0F}" destId="{135B84DD-6476-4E07-8A64-EE155384C453}" srcOrd="0" destOrd="0" presId="urn:microsoft.com/office/officeart/2005/8/layout/hChevron3"/>
    <dgm:cxn modelId="{FC5D3198-9097-463A-937B-BD379FD6829D}" type="presOf" srcId="{53E05848-AC70-4799-B58C-DAEDF279F1D9}" destId="{465EE079-09A7-4EF7-AC62-E37DCE45D651}" srcOrd="0" destOrd="0" presId="urn:microsoft.com/office/officeart/2005/8/layout/hChevron3"/>
    <dgm:cxn modelId="{FE415E56-0AE5-4875-857F-E4A825792C79}" type="presOf" srcId="{B6055A4A-68A7-4519-9772-B8229AA0B58A}" destId="{41478084-795F-46BC-80FE-117D1BC54DFC}" srcOrd="0" destOrd="0" presId="urn:microsoft.com/office/officeart/2005/8/layout/hChevron3"/>
    <dgm:cxn modelId="{D22B57E6-FF2A-4B15-ADF6-6B2241A05B4C}" type="presParOf" srcId="{F950E83B-0F72-47E2-B87E-A9BC52BC48AC}" destId="{41478084-795F-46BC-80FE-117D1BC54DFC}" srcOrd="0" destOrd="0" presId="urn:microsoft.com/office/officeart/2005/8/layout/hChevron3"/>
    <dgm:cxn modelId="{E3FCEF4A-B2B8-424F-B07E-23F0B3221D9F}" type="presParOf" srcId="{F950E83B-0F72-47E2-B87E-A9BC52BC48AC}" destId="{AE5F02CE-DC94-497D-9D32-D8118012C49A}" srcOrd="1" destOrd="0" presId="urn:microsoft.com/office/officeart/2005/8/layout/hChevron3"/>
    <dgm:cxn modelId="{A50A6868-90FA-4A36-B11C-5E777D574F32}" type="presParOf" srcId="{F950E83B-0F72-47E2-B87E-A9BC52BC48AC}" destId="{85D8F272-FB27-495F-9FF8-79A194E97F5B}" srcOrd="2" destOrd="0" presId="urn:microsoft.com/office/officeart/2005/8/layout/hChevron3"/>
    <dgm:cxn modelId="{DDC47AED-774F-49A7-8493-4744F52AAAFA}" type="presParOf" srcId="{F950E83B-0F72-47E2-B87E-A9BC52BC48AC}" destId="{2AA36EFB-10CB-4DE4-8D3B-1D451CEFE255}" srcOrd="3" destOrd="0" presId="urn:microsoft.com/office/officeart/2005/8/layout/hChevron3"/>
    <dgm:cxn modelId="{7248E972-7514-41C4-B05A-6578056C6FFE}" type="presParOf" srcId="{F950E83B-0F72-47E2-B87E-A9BC52BC48AC}" destId="{465EE079-09A7-4EF7-AC62-E37DCE45D651}" srcOrd="4" destOrd="0" presId="urn:microsoft.com/office/officeart/2005/8/layout/hChevron3"/>
    <dgm:cxn modelId="{66A80835-B587-4195-9CE9-F10C10634FDA}" type="presParOf" srcId="{F950E83B-0F72-47E2-B87E-A9BC52BC48AC}" destId="{8BE71DA7-986B-496D-9EE0-C83B11FAA2D3}" srcOrd="5" destOrd="0" presId="urn:microsoft.com/office/officeart/2005/8/layout/hChevron3"/>
    <dgm:cxn modelId="{4D0454C0-E38F-4239-9FCD-2A0E8685CF7E}" type="presParOf" srcId="{F950E83B-0F72-47E2-B87E-A9BC52BC48AC}" destId="{135B84DD-6476-4E07-8A64-EE155384C45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BDEE6-28C5-409A-AF63-305A850BB09F}" type="doc">
      <dgm:prSet loTypeId="urn:microsoft.com/office/officeart/2005/8/layout/hChevron3" loCatId="process" qsTypeId="urn:microsoft.com/office/officeart/2005/8/quickstyle/simple1" qsCatId="simple" csTypeId="urn:microsoft.com/office/officeart/2005/8/colors/colorful5" csCatId="colorful" phldr="1"/>
      <dgm:spPr/>
    </dgm:pt>
    <dgm:pt modelId="{0BF7A5EC-D780-446C-9821-F42AB3C85485}">
      <dgm:prSet phldrT="[Text]" custT="1"/>
      <dgm:spPr/>
      <dgm:t>
        <a:bodyPr/>
        <a:lstStyle/>
        <a:p>
          <a:pPr>
            <a:lnSpc>
              <a:spcPct val="100000"/>
            </a:lnSpc>
          </a:pPr>
          <a:r>
            <a:rPr lang="en-US" sz="2400" b="1" baseline="0" dirty="0" smtClean="0"/>
            <a:t>Accreditation</a:t>
          </a:r>
          <a:endParaRPr lang="en-US" sz="2400" b="1" baseline="0" dirty="0"/>
        </a:p>
      </dgm:t>
    </dgm:pt>
    <dgm:pt modelId="{52A5AD85-252E-4A63-B509-22E8B03F0468}" type="parTrans" cxnId="{D6BC9B6D-C9C7-4668-BBD5-65EFC77AB826}">
      <dgm:prSet/>
      <dgm:spPr/>
      <dgm:t>
        <a:bodyPr/>
        <a:lstStyle/>
        <a:p>
          <a:endParaRPr lang="en-US" sz="1100">
            <a:solidFill>
              <a:schemeClr val="accent4"/>
            </a:solidFill>
          </a:endParaRPr>
        </a:p>
      </dgm:t>
    </dgm:pt>
    <dgm:pt modelId="{4AB154A7-4CE0-4EE5-90AE-7F86718D6C51}" type="sibTrans" cxnId="{D6BC9B6D-C9C7-4668-BBD5-65EFC77AB826}">
      <dgm:prSet/>
      <dgm:spPr/>
      <dgm:t>
        <a:bodyPr/>
        <a:lstStyle/>
        <a:p>
          <a:endParaRPr lang="en-US" sz="1100">
            <a:solidFill>
              <a:schemeClr val="accent4"/>
            </a:solidFill>
          </a:endParaRPr>
        </a:p>
      </dgm:t>
    </dgm:pt>
    <dgm:pt modelId="{2E68E8D4-9D66-43EE-B275-C8DEF038AA70}">
      <dgm:prSet phldrT="[Text]" custT="1"/>
      <dgm:spPr/>
      <dgm:t>
        <a:bodyPr/>
        <a:lstStyle/>
        <a:p>
          <a:pPr>
            <a:lnSpc>
              <a:spcPct val="100000"/>
            </a:lnSpc>
          </a:pPr>
          <a:r>
            <a:rPr lang="en-US" sz="2400" b="1" baseline="0" dirty="0" smtClean="0"/>
            <a:t>Board Approval</a:t>
          </a:r>
          <a:endParaRPr lang="en-US" sz="2400" b="1" baseline="0" dirty="0"/>
        </a:p>
      </dgm:t>
    </dgm:pt>
    <dgm:pt modelId="{95E99025-608D-4E64-8F7D-C2A680E8C8E4}" type="parTrans" cxnId="{C433E9F3-F632-4D81-8E33-93A5BA84134B}">
      <dgm:prSet/>
      <dgm:spPr/>
      <dgm:t>
        <a:bodyPr/>
        <a:lstStyle/>
        <a:p>
          <a:endParaRPr lang="en-US" sz="1100">
            <a:solidFill>
              <a:schemeClr val="accent4"/>
            </a:solidFill>
          </a:endParaRPr>
        </a:p>
      </dgm:t>
    </dgm:pt>
    <dgm:pt modelId="{1D40F263-AB95-4727-8405-E85D6A730B62}" type="sibTrans" cxnId="{C433E9F3-F632-4D81-8E33-93A5BA84134B}">
      <dgm:prSet/>
      <dgm:spPr/>
      <dgm:t>
        <a:bodyPr/>
        <a:lstStyle/>
        <a:p>
          <a:endParaRPr lang="en-US" sz="1100">
            <a:solidFill>
              <a:schemeClr val="accent4"/>
            </a:solidFill>
          </a:endParaRPr>
        </a:p>
      </dgm:t>
    </dgm:pt>
    <dgm:pt modelId="{F831239C-6CBC-4934-9411-7DFA7FAEC244}">
      <dgm:prSet phldrT="[Text]" custT="1"/>
      <dgm:spPr/>
      <dgm:t>
        <a:bodyPr/>
        <a:lstStyle/>
        <a:p>
          <a:pPr>
            <a:lnSpc>
              <a:spcPct val="100000"/>
            </a:lnSpc>
          </a:pPr>
          <a:r>
            <a:rPr lang="en-US" sz="2400" b="1" baseline="0" dirty="0" smtClean="0"/>
            <a:t>DOE/ Financial Aid</a:t>
          </a:r>
          <a:endParaRPr lang="en-US" sz="2400" b="1" baseline="0" dirty="0"/>
        </a:p>
      </dgm:t>
    </dgm:pt>
    <dgm:pt modelId="{B6B66811-F56D-4081-8A57-E9C417CAC8C4}" type="parTrans" cxnId="{B13ACAE9-89C4-4FC2-9C09-6C2EAE35B0E5}">
      <dgm:prSet/>
      <dgm:spPr/>
      <dgm:t>
        <a:bodyPr/>
        <a:lstStyle/>
        <a:p>
          <a:endParaRPr lang="en-US" sz="1100">
            <a:solidFill>
              <a:schemeClr val="accent4"/>
            </a:solidFill>
          </a:endParaRPr>
        </a:p>
      </dgm:t>
    </dgm:pt>
    <dgm:pt modelId="{FF25C3D9-5383-461A-9FE2-809107BC8CA0}" type="sibTrans" cxnId="{B13ACAE9-89C4-4FC2-9C09-6C2EAE35B0E5}">
      <dgm:prSet/>
      <dgm:spPr/>
      <dgm:t>
        <a:bodyPr/>
        <a:lstStyle/>
        <a:p>
          <a:endParaRPr lang="en-US" sz="1100">
            <a:solidFill>
              <a:schemeClr val="accent4"/>
            </a:solidFill>
          </a:endParaRPr>
        </a:p>
      </dgm:t>
    </dgm:pt>
    <dgm:pt modelId="{F950E83B-0F72-47E2-B87E-A9BC52BC48AC}" type="pres">
      <dgm:prSet presAssocID="{A56BDEE6-28C5-409A-AF63-305A850BB09F}" presName="Name0" presStyleCnt="0">
        <dgm:presLayoutVars>
          <dgm:dir/>
          <dgm:resizeHandles val="exact"/>
        </dgm:presLayoutVars>
      </dgm:prSet>
      <dgm:spPr/>
    </dgm:pt>
    <dgm:pt modelId="{DDE28661-D530-4B6D-A016-F8C6C5048300}" type="pres">
      <dgm:prSet presAssocID="{2E68E8D4-9D66-43EE-B275-C8DEF038AA70}" presName="parTxOnly" presStyleLbl="node1" presStyleIdx="0" presStyleCnt="3" custLinFactY="-100000" custLinFactNeighborX="-16640" custLinFactNeighborY="-157915">
        <dgm:presLayoutVars>
          <dgm:bulletEnabled val="1"/>
        </dgm:presLayoutVars>
      </dgm:prSet>
      <dgm:spPr/>
      <dgm:t>
        <a:bodyPr/>
        <a:lstStyle/>
        <a:p>
          <a:endParaRPr lang="en-US"/>
        </a:p>
      </dgm:t>
    </dgm:pt>
    <dgm:pt modelId="{7BABBEE3-E042-44E8-BAB0-5617061EE37E}" type="pres">
      <dgm:prSet presAssocID="{1D40F263-AB95-4727-8405-E85D6A730B62}" presName="parSpace" presStyleCnt="0"/>
      <dgm:spPr/>
    </dgm:pt>
    <dgm:pt modelId="{F3B606C0-B64F-4968-B441-E59451B5437C}" type="pres">
      <dgm:prSet presAssocID="{0BF7A5EC-D780-446C-9821-F42AB3C85485}" presName="parTxOnly" presStyleLbl="node1" presStyleIdx="1" presStyleCnt="3" custLinFactY="-100000" custLinFactNeighborX="-27733" custLinFactNeighborY="-163461">
        <dgm:presLayoutVars>
          <dgm:bulletEnabled val="1"/>
        </dgm:presLayoutVars>
      </dgm:prSet>
      <dgm:spPr/>
      <dgm:t>
        <a:bodyPr/>
        <a:lstStyle/>
        <a:p>
          <a:endParaRPr lang="en-US"/>
        </a:p>
      </dgm:t>
    </dgm:pt>
    <dgm:pt modelId="{92AFEB3F-7514-41C5-8737-8B89B366BBB6}" type="pres">
      <dgm:prSet presAssocID="{4AB154A7-4CE0-4EE5-90AE-7F86718D6C51}" presName="parSpace" presStyleCnt="0"/>
      <dgm:spPr/>
    </dgm:pt>
    <dgm:pt modelId="{E4439401-8A7C-4B93-8720-AD362A5558B0}" type="pres">
      <dgm:prSet presAssocID="{F831239C-6CBC-4934-9411-7DFA7FAEC244}" presName="parTxOnly" presStyleLbl="node1" presStyleIdx="2" presStyleCnt="3" custLinFactY="-100000" custLinFactNeighborX="-43189" custLinFactNeighborY="-160688">
        <dgm:presLayoutVars>
          <dgm:bulletEnabled val="1"/>
        </dgm:presLayoutVars>
      </dgm:prSet>
      <dgm:spPr/>
      <dgm:t>
        <a:bodyPr/>
        <a:lstStyle/>
        <a:p>
          <a:endParaRPr lang="en-US"/>
        </a:p>
      </dgm:t>
    </dgm:pt>
  </dgm:ptLst>
  <dgm:cxnLst>
    <dgm:cxn modelId="{41EE1D04-3F34-464E-9501-1A9DC429554E}" type="presOf" srcId="{F831239C-6CBC-4934-9411-7DFA7FAEC244}" destId="{E4439401-8A7C-4B93-8720-AD362A5558B0}" srcOrd="0" destOrd="0" presId="urn:microsoft.com/office/officeart/2005/8/layout/hChevron3"/>
    <dgm:cxn modelId="{B13ACAE9-89C4-4FC2-9C09-6C2EAE35B0E5}" srcId="{A56BDEE6-28C5-409A-AF63-305A850BB09F}" destId="{F831239C-6CBC-4934-9411-7DFA7FAEC244}" srcOrd="2" destOrd="0" parTransId="{B6B66811-F56D-4081-8A57-E9C417CAC8C4}" sibTransId="{FF25C3D9-5383-461A-9FE2-809107BC8CA0}"/>
    <dgm:cxn modelId="{C433E9F3-F632-4D81-8E33-93A5BA84134B}" srcId="{A56BDEE6-28C5-409A-AF63-305A850BB09F}" destId="{2E68E8D4-9D66-43EE-B275-C8DEF038AA70}" srcOrd="0" destOrd="0" parTransId="{95E99025-608D-4E64-8F7D-C2A680E8C8E4}" sibTransId="{1D40F263-AB95-4727-8405-E85D6A730B62}"/>
    <dgm:cxn modelId="{556B4E99-4B23-40D0-9083-80D7E9C21D96}" type="presOf" srcId="{A56BDEE6-28C5-409A-AF63-305A850BB09F}" destId="{F950E83B-0F72-47E2-B87E-A9BC52BC48AC}" srcOrd="0" destOrd="0" presId="urn:microsoft.com/office/officeart/2005/8/layout/hChevron3"/>
    <dgm:cxn modelId="{D6BC9B6D-C9C7-4668-BBD5-65EFC77AB826}" srcId="{A56BDEE6-28C5-409A-AF63-305A850BB09F}" destId="{0BF7A5EC-D780-446C-9821-F42AB3C85485}" srcOrd="1" destOrd="0" parTransId="{52A5AD85-252E-4A63-B509-22E8B03F0468}" sibTransId="{4AB154A7-4CE0-4EE5-90AE-7F86718D6C51}"/>
    <dgm:cxn modelId="{F792A418-7734-499E-B8FE-E14CE369B12C}" type="presOf" srcId="{2E68E8D4-9D66-43EE-B275-C8DEF038AA70}" destId="{DDE28661-D530-4B6D-A016-F8C6C5048300}" srcOrd="0" destOrd="0" presId="urn:microsoft.com/office/officeart/2005/8/layout/hChevron3"/>
    <dgm:cxn modelId="{A420ACC8-2BAE-4DEC-9731-2CC7734014BE}" type="presOf" srcId="{0BF7A5EC-D780-446C-9821-F42AB3C85485}" destId="{F3B606C0-B64F-4968-B441-E59451B5437C}" srcOrd="0" destOrd="0" presId="urn:microsoft.com/office/officeart/2005/8/layout/hChevron3"/>
    <dgm:cxn modelId="{3A51E979-51CF-4994-871F-60050FD78748}" type="presParOf" srcId="{F950E83B-0F72-47E2-B87E-A9BC52BC48AC}" destId="{DDE28661-D530-4B6D-A016-F8C6C5048300}" srcOrd="0" destOrd="0" presId="urn:microsoft.com/office/officeart/2005/8/layout/hChevron3"/>
    <dgm:cxn modelId="{544D3A98-D243-4915-8DD2-6D3C85B41FA7}" type="presParOf" srcId="{F950E83B-0F72-47E2-B87E-A9BC52BC48AC}" destId="{7BABBEE3-E042-44E8-BAB0-5617061EE37E}" srcOrd="1" destOrd="0" presId="urn:microsoft.com/office/officeart/2005/8/layout/hChevron3"/>
    <dgm:cxn modelId="{C2C89639-1316-4B99-9C94-A8E4E4E8A22B}" type="presParOf" srcId="{F950E83B-0F72-47E2-B87E-A9BC52BC48AC}" destId="{F3B606C0-B64F-4968-B441-E59451B5437C}" srcOrd="2" destOrd="0" presId="urn:microsoft.com/office/officeart/2005/8/layout/hChevron3"/>
    <dgm:cxn modelId="{4A261CEC-F9B6-4DEA-8972-81C27536F822}" type="presParOf" srcId="{F950E83B-0F72-47E2-B87E-A9BC52BC48AC}" destId="{92AFEB3F-7514-41C5-8737-8B89B366BBB6}" srcOrd="3" destOrd="0" presId="urn:microsoft.com/office/officeart/2005/8/layout/hChevron3"/>
    <dgm:cxn modelId="{AC177A9E-BE15-447B-B0A4-881D0EB7430A}" type="presParOf" srcId="{F950E83B-0F72-47E2-B87E-A9BC52BC48AC}" destId="{E4439401-8A7C-4B93-8720-AD362A5558B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D128D-9A84-4495-926B-5AEAE0A4A338}">
      <dsp:nvSpPr>
        <dsp:cNvPr id="0" name=""/>
        <dsp:cNvSpPr/>
      </dsp:nvSpPr>
      <dsp:spPr>
        <a:xfrm>
          <a:off x="2702906" y="-156628"/>
          <a:ext cx="2327994" cy="22053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3764"/>
              </a:solidFill>
            </a:rPr>
            <a:t>Earning Potential  &amp; Mobility</a:t>
          </a:r>
          <a:endParaRPr lang="en-US" sz="3200" kern="1200" dirty="0">
            <a:solidFill>
              <a:srgbClr val="003764"/>
            </a:solidFill>
          </a:endParaRPr>
        </a:p>
      </dsp:txBody>
      <dsp:txXfrm>
        <a:off x="3043833" y="166341"/>
        <a:ext cx="1646140" cy="1559433"/>
      </dsp:txXfrm>
    </dsp:sp>
    <dsp:sp modelId="{F462CBD6-95ED-4004-A4F5-97DFFC86758F}">
      <dsp:nvSpPr>
        <dsp:cNvPr id="0" name=""/>
        <dsp:cNvSpPr/>
      </dsp:nvSpPr>
      <dsp:spPr>
        <a:xfrm rot="2160000">
          <a:off x="4868517" y="1455887"/>
          <a:ext cx="324474" cy="67151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4877812" y="1561582"/>
        <a:ext cx="227132" cy="402908"/>
      </dsp:txXfrm>
    </dsp:sp>
    <dsp:sp modelId="{AA22426E-010A-4FD9-AB2B-A4898CEC5355}">
      <dsp:nvSpPr>
        <dsp:cNvPr id="0" name=""/>
        <dsp:cNvSpPr/>
      </dsp:nvSpPr>
      <dsp:spPr>
        <a:xfrm>
          <a:off x="5004683" y="1543053"/>
          <a:ext cx="2557881" cy="2317708"/>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solidFill>
                <a:srgbClr val="003764"/>
              </a:solidFill>
            </a:rPr>
            <a:t>Technical ≠ Terminal</a:t>
          </a:r>
          <a:endParaRPr lang="en-US" sz="3400" kern="1200" dirty="0">
            <a:solidFill>
              <a:srgbClr val="003764"/>
            </a:solidFill>
          </a:endParaRPr>
        </a:p>
      </dsp:txBody>
      <dsp:txXfrm>
        <a:off x="5379276" y="1882473"/>
        <a:ext cx="1808695" cy="1638868"/>
      </dsp:txXfrm>
    </dsp:sp>
    <dsp:sp modelId="{8E992C98-50AD-49EE-9965-373839CFB667}">
      <dsp:nvSpPr>
        <dsp:cNvPr id="0" name=""/>
        <dsp:cNvSpPr/>
      </dsp:nvSpPr>
      <dsp:spPr>
        <a:xfrm rot="6538627">
          <a:off x="5705580" y="3686906"/>
          <a:ext cx="247721" cy="671514"/>
        </a:xfrm>
        <a:prstGeom prst="rightArrow">
          <a:avLst>
            <a:gd name="adj1" fmla="val 60000"/>
            <a:gd name="adj2" fmla="val 50000"/>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rot="10800000">
        <a:off x="5754821" y="3786071"/>
        <a:ext cx="173405" cy="402908"/>
      </dsp:txXfrm>
    </dsp:sp>
    <dsp:sp modelId="{C799613F-31DE-4DDA-A65D-69A797FF304F}">
      <dsp:nvSpPr>
        <dsp:cNvPr id="0" name=""/>
        <dsp:cNvSpPr/>
      </dsp:nvSpPr>
      <dsp:spPr>
        <a:xfrm>
          <a:off x="4163627" y="4184473"/>
          <a:ext cx="2393773" cy="2403642"/>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003764"/>
              </a:solidFill>
            </a:rPr>
            <a:t>State Goals</a:t>
          </a:r>
          <a:endParaRPr lang="en-US" sz="4000" kern="1200" dirty="0">
            <a:solidFill>
              <a:srgbClr val="003764"/>
            </a:solidFill>
          </a:endParaRPr>
        </a:p>
      </dsp:txBody>
      <dsp:txXfrm>
        <a:off x="4514187" y="4536478"/>
        <a:ext cx="1692653" cy="1699632"/>
      </dsp:txXfrm>
    </dsp:sp>
    <dsp:sp modelId="{6C306A95-91FA-4DF3-83DD-7AFA26E43CD8}">
      <dsp:nvSpPr>
        <dsp:cNvPr id="0" name=""/>
        <dsp:cNvSpPr/>
      </dsp:nvSpPr>
      <dsp:spPr>
        <a:xfrm rot="10747145">
          <a:off x="3735050" y="5073201"/>
          <a:ext cx="302982" cy="671514"/>
        </a:xfrm>
        <a:prstGeom prs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rot="10800000">
        <a:off x="3825940" y="5206805"/>
        <a:ext cx="212087" cy="402908"/>
      </dsp:txXfrm>
    </dsp:sp>
    <dsp:sp modelId="{C7B0AC51-D468-40DF-A780-9BE57029B44B}">
      <dsp:nvSpPr>
        <dsp:cNvPr id="0" name=""/>
        <dsp:cNvSpPr/>
      </dsp:nvSpPr>
      <dsp:spPr>
        <a:xfrm>
          <a:off x="1116131" y="4276908"/>
          <a:ext cx="2476205" cy="2311222"/>
        </a:xfrm>
        <a:prstGeom prst="ellips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003764"/>
              </a:solidFill>
            </a:rPr>
            <a:t>Close Skills Gaps</a:t>
          </a:r>
          <a:endParaRPr lang="en-US" sz="3600" kern="1200" dirty="0">
            <a:solidFill>
              <a:srgbClr val="003764"/>
            </a:solidFill>
          </a:endParaRPr>
        </a:p>
      </dsp:txBody>
      <dsp:txXfrm>
        <a:off x="1478763" y="4615379"/>
        <a:ext cx="1750941" cy="1634280"/>
      </dsp:txXfrm>
    </dsp:sp>
    <dsp:sp modelId="{13D7E8C6-ADFF-4A95-80B3-6DF765111B08}">
      <dsp:nvSpPr>
        <dsp:cNvPr id="0" name=""/>
        <dsp:cNvSpPr/>
      </dsp:nvSpPr>
      <dsp:spPr>
        <a:xfrm rot="15100880">
          <a:off x="1768754" y="3750082"/>
          <a:ext cx="279243" cy="671514"/>
        </a:xfrm>
        <a:prstGeom prst="rightArrow">
          <a:avLst>
            <a:gd name="adj1" fmla="val 60000"/>
            <a:gd name="adj2" fmla="val 50000"/>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rot="10800000">
        <a:off x="1823806" y="3924149"/>
        <a:ext cx="195470" cy="402908"/>
      </dsp:txXfrm>
    </dsp:sp>
    <dsp:sp modelId="{69DD8328-7A51-43CA-8E3D-01F356D46C30}">
      <dsp:nvSpPr>
        <dsp:cNvPr id="0" name=""/>
        <dsp:cNvSpPr/>
      </dsp:nvSpPr>
      <dsp:spPr>
        <a:xfrm>
          <a:off x="53971" y="1533104"/>
          <a:ext cx="2792424" cy="2337605"/>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3764"/>
              </a:solidFill>
            </a:rPr>
            <a:t>Diverse Workforce Students</a:t>
          </a:r>
          <a:endParaRPr lang="en-US" sz="3200" b="1" kern="1200" dirty="0">
            <a:solidFill>
              <a:srgbClr val="003764"/>
            </a:solidFill>
          </a:endParaRPr>
        </a:p>
      </dsp:txBody>
      <dsp:txXfrm>
        <a:off x="462912" y="1875438"/>
        <a:ext cx="1974542" cy="1652937"/>
      </dsp:txXfrm>
    </dsp:sp>
    <dsp:sp modelId="{78C758D2-7B98-49F8-BB01-AAAB87FE5EF6}">
      <dsp:nvSpPr>
        <dsp:cNvPr id="0" name=""/>
        <dsp:cNvSpPr/>
      </dsp:nvSpPr>
      <dsp:spPr>
        <a:xfrm rot="19440000">
          <a:off x="2573698" y="1445481"/>
          <a:ext cx="287353" cy="671514"/>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2581930" y="1605119"/>
        <a:ext cx="201147" cy="402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78084-795F-46BC-80FE-117D1BC54DFC}">
      <dsp:nvSpPr>
        <dsp:cNvPr id="0" name=""/>
        <dsp:cNvSpPr/>
      </dsp:nvSpPr>
      <dsp:spPr>
        <a:xfrm>
          <a:off x="365" y="0"/>
          <a:ext cx="2493200" cy="997280"/>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b="1" kern="1200" baseline="0" dirty="0" smtClean="0"/>
            <a:t>Statement</a:t>
          </a:r>
          <a:r>
            <a:rPr lang="en-US" sz="2400" b="1" kern="1200" dirty="0" smtClean="0"/>
            <a:t> of Intent </a:t>
          </a:r>
        </a:p>
      </dsp:txBody>
      <dsp:txXfrm>
        <a:off x="365" y="0"/>
        <a:ext cx="2243880" cy="997280"/>
      </dsp:txXfrm>
    </dsp:sp>
    <dsp:sp modelId="{85D8F272-FB27-495F-9FF8-79A194E97F5B}">
      <dsp:nvSpPr>
        <dsp:cNvPr id="0" name=""/>
        <dsp:cNvSpPr/>
      </dsp:nvSpPr>
      <dsp:spPr>
        <a:xfrm>
          <a:off x="1969390" y="0"/>
          <a:ext cx="2493200" cy="997280"/>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100000"/>
            </a:lnSpc>
            <a:spcBef>
              <a:spcPct val="0"/>
            </a:spcBef>
            <a:spcAft>
              <a:spcPct val="35000"/>
            </a:spcAft>
          </a:pPr>
          <a:r>
            <a:rPr lang="en-US" sz="2400" b="1" kern="1200" baseline="0" dirty="0" smtClean="0"/>
            <a:t>30 Day Review</a:t>
          </a:r>
          <a:endParaRPr lang="en-US" sz="2400" b="1" kern="1200" baseline="0" dirty="0"/>
        </a:p>
      </dsp:txBody>
      <dsp:txXfrm>
        <a:off x="2468030" y="0"/>
        <a:ext cx="1495920" cy="997280"/>
      </dsp:txXfrm>
    </dsp:sp>
    <dsp:sp modelId="{465EE079-09A7-4EF7-AC62-E37DCE45D651}">
      <dsp:nvSpPr>
        <dsp:cNvPr id="0" name=""/>
        <dsp:cNvSpPr/>
      </dsp:nvSpPr>
      <dsp:spPr>
        <a:xfrm>
          <a:off x="3936290" y="0"/>
          <a:ext cx="2493200" cy="997280"/>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100000"/>
            </a:lnSpc>
            <a:spcBef>
              <a:spcPct val="0"/>
            </a:spcBef>
            <a:spcAft>
              <a:spcPct val="35000"/>
            </a:spcAft>
          </a:pPr>
          <a:r>
            <a:rPr lang="en-US" sz="2200" b="1" kern="1200" baseline="0" dirty="0" smtClean="0"/>
            <a:t>Board Study Session</a:t>
          </a:r>
          <a:endParaRPr lang="en-US" sz="2200" b="1" kern="1200" baseline="0" dirty="0"/>
        </a:p>
      </dsp:txBody>
      <dsp:txXfrm>
        <a:off x="4434930" y="0"/>
        <a:ext cx="1495920" cy="997280"/>
      </dsp:txXfrm>
    </dsp:sp>
    <dsp:sp modelId="{135B84DD-6476-4E07-8A64-EE155384C453}">
      <dsp:nvSpPr>
        <dsp:cNvPr id="0" name=""/>
        <dsp:cNvSpPr/>
      </dsp:nvSpPr>
      <dsp:spPr>
        <a:xfrm>
          <a:off x="5930850" y="0"/>
          <a:ext cx="2493200" cy="997280"/>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100000"/>
            </a:lnSpc>
            <a:spcBef>
              <a:spcPct val="0"/>
            </a:spcBef>
            <a:spcAft>
              <a:spcPct val="35000"/>
            </a:spcAft>
          </a:pPr>
          <a:r>
            <a:rPr lang="en-US" sz="2400" b="1" kern="1200" baseline="0" dirty="0" smtClean="0"/>
            <a:t>Peer Review</a:t>
          </a:r>
          <a:endParaRPr lang="en-US" sz="2400" b="1" kern="1200" baseline="0" dirty="0"/>
        </a:p>
      </dsp:txBody>
      <dsp:txXfrm>
        <a:off x="6429490" y="0"/>
        <a:ext cx="1495920" cy="99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8661-D530-4B6D-A016-F8C6C5048300}">
      <dsp:nvSpPr>
        <dsp:cNvPr id="0" name=""/>
        <dsp:cNvSpPr/>
      </dsp:nvSpPr>
      <dsp:spPr>
        <a:xfrm>
          <a:off x="0" y="0"/>
          <a:ext cx="3259382" cy="99322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100000"/>
            </a:lnSpc>
            <a:spcBef>
              <a:spcPct val="0"/>
            </a:spcBef>
            <a:spcAft>
              <a:spcPct val="35000"/>
            </a:spcAft>
          </a:pPr>
          <a:r>
            <a:rPr lang="en-US" sz="2400" b="1" kern="1200" baseline="0" dirty="0" smtClean="0"/>
            <a:t>Board Approval</a:t>
          </a:r>
          <a:endParaRPr lang="en-US" sz="2400" b="1" kern="1200" baseline="0" dirty="0"/>
        </a:p>
      </dsp:txBody>
      <dsp:txXfrm>
        <a:off x="0" y="0"/>
        <a:ext cx="3011075" cy="993228"/>
      </dsp:txXfrm>
    </dsp:sp>
    <dsp:sp modelId="{F3B606C0-B64F-4968-B441-E59451B5437C}">
      <dsp:nvSpPr>
        <dsp:cNvPr id="0" name=""/>
        <dsp:cNvSpPr/>
      </dsp:nvSpPr>
      <dsp:spPr>
        <a:xfrm>
          <a:off x="2430448" y="0"/>
          <a:ext cx="3259382" cy="993228"/>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100000"/>
            </a:lnSpc>
            <a:spcBef>
              <a:spcPct val="0"/>
            </a:spcBef>
            <a:spcAft>
              <a:spcPct val="35000"/>
            </a:spcAft>
          </a:pPr>
          <a:r>
            <a:rPr lang="en-US" sz="2400" b="1" kern="1200" baseline="0" dirty="0" smtClean="0"/>
            <a:t>Accreditation</a:t>
          </a:r>
          <a:endParaRPr lang="en-US" sz="2400" b="1" kern="1200" baseline="0" dirty="0"/>
        </a:p>
      </dsp:txBody>
      <dsp:txXfrm>
        <a:off x="2927062" y="0"/>
        <a:ext cx="2266154" cy="993228"/>
      </dsp:txXfrm>
    </dsp:sp>
    <dsp:sp modelId="{E4439401-8A7C-4B93-8720-AD362A5558B0}">
      <dsp:nvSpPr>
        <dsp:cNvPr id="0" name=""/>
        <dsp:cNvSpPr/>
      </dsp:nvSpPr>
      <dsp:spPr>
        <a:xfrm>
          <a:off x="4937200" y="0"/>
          <a:ext cx="3259382" cy="993228"/>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100000"/>
            </a:lnSpc>
            <a:spcBef>
              <a:spcPct val="0"/>
            </a:spcBef>
            <a:spcAft>
              <a:spcPct val="35000"/>
            </a:spcAft>
          </a:pPr>
          <a:r>
            <a:rPr lang="en-US" sz="2400" b="1" kern="1200" baseline="0" dirty="0" smtClean="0"/>
            <a:t>DOE/ Financial Aid</a:t>
          </a:r>
          <a:endParaRPr lang="en-US" sz="2400" b="1" kern="1200" baseline="0" dirty="0"/>
        </a:p>
      </dsp:txBody>
      <dsp:txXfrm>
        <a:off x="5433814" y="0"/>
        <a:ext cx="2266154" cy="9932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A7D8E9-3331-4291-9F17-3FF41B935400}" type="datetimeFigureOut">
              <a:rPr lang="en-US" smtClean="0"/>
              <a:t>11/14/2018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DBB64-96D6-42B0-8680-D8E44BBF474E}" type="datetimeFigureOut">
              <a:rPr lang="en-US" smtClean="0"/>
              <a:t>11/14/2018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Buck Stops Here! State Leadership in Implementing and Scaling AB degrees </a:t>
            </a:r>
            <a:endParaRPr lang="en-US" dirty="0"/>
          </a:p>
          <a:p>
            <a:r>
              <a:rPr lang="en-US" dirty="0"/>
              <a:t>What role do state agencies play in baccalaureate degree implementation and sustainability? What criteria do states use to approve and fund baccalaureate degrees, initially and over time? What role do accrediting bodies play in implementation and sustainability? This session considers the role that state agencies and accrediting bodies play in the local implementation and sustainability of baccalaureate degrees. </a:t>
            </a:r>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3481054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Projected Expenses</a:t>
            </a:r>
          </a:p>
          <a:p>
            <a:r>
              <a:rPr lang="en-US" dirty="0"/>
              <a:t>$ 226,115</a:t>
            </a:r>
          </a:p>
          <a:p>
            <a:r>
              <a:rPr lang="en-US" dirty="0"/>
              <a:t>$319,608</a:t>
            </a:r>
          </a:p>
          <a:p>
            <a:r>
              <a:rPr lang="en-US" dirty="0"/>
              <a:t>$ 315,931</a:t>
            </a:r>
          </a:p>
          <a:p>
            <a:r>
              <a:rPr lang="en-US" dirty="0"/>
              <a:t>$356,247</a:t>
            </a:r>
          </a:p>
          <a:p>
            <a:r>
              <a:rPr lang="en-US" dirty="0"/>
              <a:t>$332,811</a:t>
            </a:r>
          </a:p>
        </p:txBody>
      </p:sp>
      <p:sp>
        <p:nvSpPr>
          <p:cNvPr id="4" name="Slide Number Placeholder 3"/>
          <p:cNvSpPr>
            <a:spLocks noGrp="1"/>
          </p:cNvSpPr>
          <p:nvPr>
            <p:ph type="sldNum" sz="quarter" idx="10"/>
          </p:nvPr>
        </p:nvSpPr>
        <p:spPr/>
        <p:txBody>
          <a:bodyPr/>
          <a:lstStyle/>
          <a:p>
            <a:pPr defTabSz="465887">
              <a:defRPr/>
            </a:pPr>
            <a:fld id="{44655127-1371-1942-B64E-22344DAE7FD0}" type="slidenum">
              <a:rPr lang="en-US">
                <a:solidFill>
                  <a:prstClr val="black"/>
                </a:solidFill>
                <a:latin typeface="Calibri"/>
              </a:rPr>
              <a:pPr defTabSz="465887">
                <a:defRPr/>
              </a:pPr>
              <a:t>20</a:t>
            </a:fld>
            <a:endParaRPr lang="en-US" dirty="0">
              <a:solidFill>
                <a:prstClr val="black"/>
              </a:solidFill>
              <a:latin typeface="Calibri"/>
            </a:endParaRPr>
          </a:p>
        </p:txBody>
      </p:sp>
    </p:spTree>
    <p:extLst>
      <p:ext uri="{BB962C8B-B14F-4D97-AF65-F5344CB8AC3E}">
        <p14:creationId xmlns:p14="http://schemas.microsoft.com/office/powerpoint/2010/main" val="2175303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24829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Patricia Rena Barnes, BAS in Behavioral Science, Seattle Central College </a:t>
            </a:r>
            <a:endParaRPr lang="en-US" dirty="0"/>
          </a:p>
          <a:p>
            <a:r>
              <a:rPr lang="en-US" dirty="0"/>
              <a:t>Patricia</a:t>
            </a:r>
            <a:r>
              <a:rPr lang="en-US" i="1" dirty="0"/>
              <a:t> </a:t>
            </a:r>
            <a:r>
              <a:rPr lang="en-US" dirty="0"/>
              <a:t>Rena Barnes, a June 2016 graduate of the Bachelor of Applied Science in Behavioral Science at Seattle Central College, began her education pathway at Seattle Vocational Institute while in her 50s. She subsequently earned an associate’s degree in social and human services program before enrolling in and completing the applied baccalaureate degree. Patricia was recently accepted into a graduate program at the University of Washington’s School of Social Work where she aspires to eventually work as a family advocate outreach specialist. While at Seattle Central College, Patricia was a special inspiration to library staff, who created a scholarship to provide African-American single parents with financial support to continue their education and to honor her legacy at the college.</a:t>
            </a:r>
          </a:p>
          <a:p>
            <a:r>
              <a:rPr lang="en-US" b="1" dirty="0"/>
              <a:t>Emily Fowler, BAS in Marketing and Entrepreneurship, Green River College </a:t>
            </a:r>
            <a:endParaRPr lang="en-US" dirty="0"/>
          </a:p>
          <a:p>
            <a:r>
              <a:rPr lang="en-US" dirty="0"/>
              <a:t>Emily Fowler is a recent graduate of Green River College’s first graduating class in the Bachelor of Applied Science in Marketing and Entrepreneurship program. She was originally a student at the University of Washington but transferred to the more applied bachelor’s degree at Green River and used the skills she gained to accelerate her career. She currently is in a trades/sales marketing position and has strong family and friend ties to the area. </a:t>
            </a:r>
          </a:p>
          <a:p>
            <a:r>
              <a:rPr lang="en-US" b="1" dirty="0"/>
              <a:t>Justin Harris, BAS Diesel Technology, Centralia College </a:t>
            </a:r>
            <a:endParaRPr lang="en-US" dirty="0"/>
          </a:p>
          <a:p>
            <a:r>
              <a:rPr lang="en-US" dirty="0"/>
              <a:t>Justin Harris was born and raised in Centralia, earning his associate’s degree in diesel technology at Centralia College as a first generation college student, before completing his Bachelor of Applied Science in Diesel Technology in 2016. He is currently employed at Pape Machinery in Tacoma where he a shop technician. Though Justin struggled in high school and took time off before entering the diesel technology program, the BAS degree at Centralia provided the opportunity to earn a bachelor’s degree while remaining in the area where he worked two jobs while attending school. </a:t>
            </a:r>
          </a:p>
          <a:p>
            <a:r>
              <a:rPr lang="en-US" b="1" dirty="0"/>
              <a:t>Jana </a:t>
            </a:r>
            <a:r>
              <a:rPr lang="en-US" b="1" dirty="0" err="1"/>
              <a:t>Ecklund</a:t>
            </a:r>
            <a:r>
              <a:rPr lang="en-US" b="1" dirty="0"/>
              <a:t>, BAA Interior Design, Bellevue College </a:t>
            </a:r>
            <a:endParaRPr lang="en-US" dirty="0"/>
          </a:p>
          <a:p>
            <a:r>
              <a:rPr lang="en-US" dirty="0"/>
              <a:t>Jana </a:t>
            </a:r>
            <a:r>
              <a:rPr lang="en-US" dirty="0" err="1"/>
              <a:t>Ecklund</a:t>
            </a:r>
            <a:r>
              <a:rPr lang="en-US" dirty="0"/>
              <a:t> grew up in the Vancouver, WA area and moved to Seattle to attend the University of Washington where she graduated in 2011 with a bachelor’s degree in economics and history. While considering law school at one point and working at a law firm part-time, Jana pursued her passion for design by attending Bellevue College and earning a Bachelor of Applied Arts Interior Design degree in June 2016. Upon graduation, Jana received a position </a:t>
            </a:r>
            <a:r>
              <a:rPr lang="en-US" dirty="0" err="1"/>
              <a:t>Urbanadd</a:t>
            </a:r>
            <a:r>
              <a:rPr lang="en-US" dirty="0"/>
              <a:t> Architecture as an interior and project designer and working there has cemented her decision to switch careers later in her educational pathway.</a:t>
            </a:r>
          </a:p>
          <a:p>
            <a:r>
              <a:rPr lang="en-US" b="1" dirty="0"/>
              <a:t>Michael </a:t>
            </a:r>
            <a:r>
              <a:rPr lang="en-US" b="1" dirty="0" err="1"/>
              <a:t>Ruhl</a:t>
            </a:r>
            <a:r>
              <a:rPr lang="en-US" b="1" dirty="0"/>
              <a:t>, BAT Applied Design, Lake Washington Institute of Technology </a:t>
            </a:r>
            <a:endParaRPr lang="en-US" dirty="0"/>
          </a:p>
          <a:p>
            <a:r>
              <a:rPr lang="en-US" dirty="0"/>
              <a:t>Michael </a:t>
            </a:r>
            <a:r>
              <a:rPr lang="en-US" dirty="0" err="1"/>
              <a:t>Ruhl</a:t>
            </a:r>
            <a:r>
              <a:rPr lang="en-US" dirty="0"/>
              <a:t> is a 2015 graduate from Lake Washington Institute of Technology’s Bachelor of Applied Technology Applied Design degree. He is currently working as a mechanical drafter for Microsoft, helping to design high-profile equipment including the Surface Pro, Surface Book and the new Surface Studio. He started at LWTech in the Gateway to College Program, which serves 16-20-year-olds who have either dropped out of high school or are on the verge of dropping out. He earned a high school diploma and associate’s degree simultaneously.</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76248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Pathways! </a:t>
            </a:r>
          </a:p>
          <a:p>
            <a:r>
              <a:rPr lang="en-US" dirty="0" smtClean="0">
                <a:solidFill>
                  <a:srgbClr val="002060"/>
                </a:solidFill>
              </a:rPr>
              <a:t>Increase education pathways for diverse workforce student population</a:t>
            </a:r>
          </a:p>
          <a:p>
            <a:r>
              <a:rPr lang="en-US" dirty="0" smtClean="0">
                <a:solidFill>
                  <a:srgbClr val="002060"/>
                </a:solidFill>
                <a:latin typeface="Gill Sans"/>
              </a:rPr>
              <a:t>Ensure technical degrees not terminal</a:t>
            </a:r>
          </a:p>
          <a:p>
            <a:r>
              <a:rPr lang="en-US" dirty="0" smtClean="0">
                <a:solidFill>
                  <a:srgbClr val="002060"/>
                </a:solidFill>
                <a:latin typeface="Gill Sans"/>
              </a:rPr>
              <a:t>Meet state goals for baccalaureate degrees awarded </a:t>
            </a:r>
          </a:p>
          <a:p>
            <a:r>
              <a:rPr lang="en-US" dirty="0" smtClean="0">
                <a:solidFill>
                  <a:srgbClr val="002060"/>
                </a:solidFill>
                <a:latin typeface="Gill Sans"/>
              </a:rPr>
              <a:t>Expand workforce mission of CTCs by closing skills gap for local employers/economies</a:t>
            </a:r>
          </a:p>
          <a:p>
            <a:r>
              <a:rPr lang="en-US" dirty="0" smtClean="0">
                <a:solidFill>
                  <a:srgbClr val="002060"/>
                </a:solidFill>
              </a:rPr>
              <a:t>Increase earning potential and social economic mobility</a:t>
            </a:r>
            <a:endParaRPr lang="en-US" dirty="0" smtClean="0">
              <a:solidFill>
                <a:srgbClr val="002060"/>
              </a:solidFill>
              <a:latin typeface="Gill Sans"/>
            </a:endParaRPr>
          </a:p>
          <a:p>
            <a:endParaRPr lang="en-US" dirty="0" smtClean="0"/>
          </a:p>
          <a:p>
            <a:endParaRPr lang="en-US" dirty="0" smtClean="0"/>
          </a:p>
          <a:p>
            <a:r>
              <a:rPr lang="en-US" dirty="0" smtClean="0">
                <a:solidFill>
                  <a:srgbClr val="002060"/>
                </a:solidFill>
                <a:latin typeface="Gill Sans"/>
              </a:rPr>
              <a:t>Increase education pathways for diverse workforce student population</a:t>
            </a:r>
          </a:p>
          <a:p>
            <a:r>
              <a:rPr lang="en-US" dirty="0" smtClean="0">
                <a:solidFill>
                  <a:srgbClr val="002060"/>
                </a:solidFill>
                <a:latin typeface="Gill Sans"/>
              </a:rPr>
              <a:t>Ensure technical degrees not terminal</a:t>
            </a:r>
          </a:p>
          <a:p>
            <a:r>
              <a:rPr lang="en-US" dirty="0" smtClean="0">
                <a:solidFill>
                  <a:srgbClr val="002060"/>
                </a:solidFill>
                <a:latin typeface="Gill Sans"/>
              </a:rPr>
              <a:t>Meet state goals for baccalaureate degrees awarded </a:t>
            </a:r>
          </a:p>
          <a:p>
            <a:r>
              <a:rPr lang="en-US" dirty="0" smtClean="0">
                <a:solidFill>
                  <a:srgbClr val="002060"/>
                </a:solidFill>
                <a:latin typeface="Gill Sans"/>
              </a:rPr>
              <a:t>Expand workforce mission of CTCs by closing skills gap for local employers/economies</a:t>
            </a:r>
          </a:p>
          <a:p>
            <a:r>
              <a:rPr lang="en-US" dirty="0" smtClean="0">
                <a:solidFill>
                  <a:srgbClr val="002060"/>
                </a:solidFill>
                <a:latin typeface="Gill Sans"/>
              </a:rPr>
              <a:t>Increase earning potential and social economic mobility</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a:t>
            </a:fld>
            <a:endParaRPr lang="en-US"/>
          </a:p>
        </p:txBody>
      </p:sp>
    </p:spTree>
    <p:extLst>
      <p:ext uri="{BB962C8B-B14F-4D97-AF65-F5344CB8AC3E}">
        <p14:creationId xmlns:p14="http://schemas.microsoft.com/office/powerpoint/2010/main" val="222694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**Names are standardized! </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358735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 Roundtable, Association of WA Business</a:t>
            </a:r>
            <a:endParaRPr lang="en-US" dirty="0"/>
          </a:p>
        </p:txBody>
      </p:sp>
      <p:sp>
        <p:nvSpPr>
          <p:cNvPr id="4" name="Slide Number Placeholder 3"/>
          <p:cNvSpPr>
            <a:spLocks noGrp="1"/>
          </p:cNvSpPr>
          <p:nvPr>
            <p:ph type="sldNum" sz="quarter" idx="10"/>
          </p:nvPr>
        </p:nvSpPr>
        <p:spPr/>
        <p:txBody>
          <a:bodyPr/>
          <a:lstStyle/>
          <a:p>
            <a:fld id="{44655127-1371-1942-B64E-22344DAE7FD0}" type="slidenum">
              <a:rPr lang="en-US" smtClean="0"/>
              <a:pPr/>
              <a:t>6</a:t>
            </a:fld>
            <a:endParaRPr lang="en-US" dirty="0"/>
          </a:p>
        </p:txBody>
      </p:sp>
    </p:spTree>
    <p:extLst>
      <p:ext uri="{BB962C8B-B14F-4D97-AF65-F5344CB8AC3E}">
        <p14:creationId xmlns:p14="http://schemas.microsoft.com/office/powerpoint/2010/main" val="249542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Length of time over one year. We recommend 18 months.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4655127-1371-1942-B64E-22344DAE7FD0}" type="slidenum">
              <a:rPr lang="en-US" smtClean="0"/>
              <a:pPr/>
              <a:t>8</a:t>
            </a:fld>
            <a:endParaRPr lang="en-US" dirty="0"/>
          </a:p>
        </p:txBody>
      </p:sp>
    </p:spTree>
    <p:extLst>
      <p:ext uri="{BB962C8B-B14F-4D97-AF65-F5344CB8AC3E}">
        <p14:creationId xmlns:p14="http://schemas.microsoft.com/office/powerpoint/2010/main" val="41276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Length of time- can be over a year. We recommend 18 months.</a:t>
            </a:r>
            <a:endParaRPr lang="en-US" dirty="0"/>
          </a:p>
        </p:txBody>
      </p:sp>
      <p:sp>
        <p:nvSpPr>
          <p:cNvPr id="4" name="Slide Number Placeholder 3"/>
          <p:cNvSpPr>
            <a:spLocks noGrp="1"/>
          </p:cNvSpPr>
          <p:nvPr>
            <p:ph type="sldNum" sz="quarter" idx="10"/>
          </p:nvPr>
        </p:nvSpPr>
        <p:spPr/>
        <p:txBody>
          <a:bodyPr/>
          <a:lstStyle/>
          <a:p>
            <a:fld id="{44655127-1371-1942-B64E-22344DAE7FD0}" type="slidenum">
              <a:rPr lang="en-US" smtClean="0"/>
              <a:pPr/>
              <a:t>9</a:t>
            </a:fld>
            <a:endParaRPr lang="en-US" dirty="0"/>
          </a:p>
        </p:txBody>
      </p:sp>
    </p:spTree>
    <p:extLst>
      <p:ext uri="{BB962C8B-B14F-4D97-AF65-F5344CB8AC3E}">
        <p14:creationId xmlns:p14="http://schemas.microsoft.com/office/powerpoint/2010/main" val="388148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Employers demand the </a:t>
            </a:r>
            <a:r>
              <a:rPr lang="en-US" u="sng" dirty="0" smtClean="0"/>
              <a:t>level of technical training proposed </a:t>
            </a:r>
          </a:p>
          <a:p>
            <a:pPr lvl="0"/>
            <a:r>
              <a:rPr lang="en-US" dirty="0" smtClean="0"/>
              <a:t>Leads to </a:t>
            </a:r>
            <a:r>
              <a:rPr lang="en-US" u="sng" dirty="0" smtClean="0"/>
              <a:t>high wage-earning jobs</a:t>
            </a:r>
          </a:p>
          <a:p>
            <a:pPr lvl="0"/>
            <a:r>
              <a:rPr lang="en-US" u="sng" dirty="0" smtClean="0"/>
              <a:t>Fills a gap in options available for students</a:t>
            </a:r>
            <a:r>
              <a:rPr lang="en-US" dirty="0" smtClean="0"/>
              <a:t> because it is not offered by a public four-year institution of higher education in the college's geographic area.</a:t>
            </a:r>
          </a:p>
          <a:p>
            <a:pPr lvl="0"/>
            <a:r>
              <a:rPr lang="en-US" dirty="0" smtClean="0"/>
              <a:t>Supply/demand gap</a:t>
            </a:r>
          </a:p>
          <a:p>
            <a:endParaRPr lang="en-US" dirty="0" smtClean="0"/>
          </a:p>
          <a:p>
            <a:endParaRPr lang="en-US" dirty="0" smtClean="0"/>
          </a:p>
          <a:p>
            <a:r>
              <a:rPr lang="en-US" dirty="0" smtClean="0"/>
              <a:t>Provide </a:t>
            </a:r>
            <a:r>
              <a:rPr lang="en-US" b="1" dirty="0" smtClean="0"/>
              <a:t>demand</a:t>
            </a:r>
            <a:r>
              <a:rPr lang="en-US" dirty="0" smtClean="0"/>
              <a:t> information from:</a:t>
            </a:r>
          </a:p>
          <a:p>
            <a:r>
              <a:rPr lang="en-US" dirty="0" smtClean="0"/>
              <a:t>at least 25 individual employer responses or;</a:t>
            </a:r>
          </a:p>
          <a:p>
            <a:r>
              <a:rPr lang="en-US" dirty="0" smtClean="0"/>
              <a:t>employers who comprise at least 75% of the identified employment base.</a:t>
            </a:r>
          </a:p>
          <a:p>
            <a:endParaRPr lang="en-US" dirty="0" smtClean="0"/>
          </a:p>
          <a:p>
            <a:r>
              <a:rPr lang="en-US" dirty="0" smtClean="0"/>
              <a:t>Accreditation requirements</a:t>
            </a:r>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217465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Jon Lederer</a:t>
            </a:r>
            <a:r>
              <a:rPr lang="en-US" baseline="0" dirty="0" smtClean="0"/>
              <a:t> slides form CCBA 2016</a:t>
            </a:r>
          </a:p>
          <a:p>
            <a:r>
              <a:rPr lang="en-US" baseline="0" dirty="0" smtClean="0"/>
              <a:t>Include criteria 3 rubric</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3733611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19</a:t>
            </a:fld>
            <a:endParaRPr lang="en-US"/>
          </a:p>
        </p:txBody>
      </p:sp>
    </p:spTree>
    <p:extLst>
      <p:ext uri="{BB962C8B-B14F-4D97-AF65-F5344CB8AC3E}">
        <p14:creationId xmlns:p14="http://schemas.microsoft.com/office/powerpoint/2010/main" val="1588140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smtClean="0"/>
              <a:t>Title slide</a:t>
            </a:r>
            <a:endParaRPr lang="en-US" dirty="0"/>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Subheading</a:t>
            </a:r>
            <a:endParaRPr lang="en-US" dirty="0"/>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smtClean="0"/>
              <a:t>Presenter(s)</a:t>
            </a:r>
            <a:br>
              <a:rPr lang="en-US" dirty="0" smtClean="0"/>
            </a:br>
            <a:r>
              <a:rPr lang="en-US" dirty="0" smtClean="0"/>
              <a:t>Month Day, Year</a:t>
            </a:r>
            <a:endParaRPr lang="en-US" dirty="0"/>
          </a:p>
        </p:txBody>
      </p:sp>
    </p:spTree>
    <p:extLst>
      <p:ext uri="{BB962C8B-B14F-4D97-AF65-F5344CB8AC3E}">
        <p14:creationId xmlns:p14="http://schemas.microsoft.com/office/powerpoint/2010/main" val="2854638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smtClean="0"/>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11/14/2018</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11/14/2018</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0745842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smtClean="0"/>
              <a:t>Final Slide</a:t>
            </a:r>
            <a:endParaRPr lang="en-US" dirty="0"/>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Always use a Final Slide in order to include the Creative Commons footer language in the presentation.</a:t>
            </a:r>
            <a:br>
              <a:rPr lang="en-US" dirty="0" smtClean="0"/>
            </a:br>
            <a:r>
              <a:rPr lang="en-US" dirty="0" smtClean="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i="1" dirty="0">
                <a:solidFill>
                  <a:schemeClr val="bg1">
                    <a:lumMod val="50000"/>
                  </a:schemeClr>
                </a:solidFill>
              </a:rPr>
              <a:t>Note: All material licensed under Creative Commons Attribution 4.0 International License.</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8084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6306" y="1310914"/>
            <a:ext cx="8613950" cy="4414114"/>
          </a:xfrm>
        </p:spPr>
        <p:txBody>
          <a:bodyPr/>
          <a:lstStyle>
            <a:lvl1pPr marL="338138" indent="-338138" algn="l">
              <a:buFont typeface="Arial"/>
              <a:buChar char="•"/>
              <a:defRPr>
                <a:solidFill>
                  <a:srgbClr val="0F2A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content</a:t>
            </a:r>
          </a:p>
          <a:p>
            <a:r>
              <a:rPr lang="en-US" dirty="0" smtClean="0"/>
              <a:t>More bullets</a:t>
            </a:r>
            <a:endParaRPr lang="en-US" dirty="0"/>
          </a:p>
        </p:txBody>
      </p:sp>
      <p:sp>
        <p:nvSpPr>
          <p:cNvPr id="4" name="Slide Number Placeholder 3"/>
          <p:cNvSpPr>
            <a:spLocks noGrp="1"/>
          </p:cNvSpPr>
          <p:nvPr>
            <p:ph type="sldNum" sz="quarter" idx="10"/>
          </p:nvPr>
        </p:nvSpPr>
        <p:spPr/>
        <p:txBody>
          <a:bodyPr/>
          <a:lstStyle/>
          <a:p>
            <a:fld id="{DA5BB550-78E5-E240-AE1F-ADE753384812}" type="slidenum">
              <a:rPr lang="en-US" smtClean="0"/>
              <a:pPr/>
              <a:t>‹#›</a:t>
            </a:fld>
            <a:endParaRPr lang="en-US" dirty="0"/>
          </a:p>
        </p:txBody>
      </p:sp>
    </p:spTree>
    <p:extLst>
      <p:ext uri="{BB962C8B-B14F-4D97-AF65-F5344CB8AC3E}">
        <p14:creationId xmlns:p14="http://schemas.microsoft.com/office/powerpoint/2010/main" val="271820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mall Header: burs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C04A4B3-9DAF-4141-83DC-97DD222DFFB4}" type="datetimeFigureOut">
              <a:rPr lang="en-US" smtClean="0"/>
              <a:pPr/>
              <a:t>11/14/2018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CD8C1EA-986E-D64C-AA0B-11A66E13F82F}" type="slidenum">
              <a:rPr lang="en-US" smtClean="0"/>
              <a:pPr/>
              <a:t>‹#›</a:t>
            </a:fld>
            <a:endParaRPr lang="en-US" dirty="0"/>
          </a:p>
        </p:txBody>
      </p:sp>
      <p:sp>
        <p:nvSpPr>
          <p:cNvPr id="8" name="Content Placeholder 7"/>
          <p:cNvSpPr>
            <a:spLocks noGrp="1"/>
          </p:cNvSpPr>
          <p:nvPr>
            <p:ph sz="quarter" idx="13"/>
          </p:nvPr>
        </p:nvSpPr>
        <p:spPr>
          <a:xfrm>
            <a:off x="685800" y="1905000"/>
            <a:ext cx="7772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854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6306" y="1310914"/>
            <a:ext cx="8613950" cy="4414114"/>
          </a:xfrm>
        </p:spPr>
        <p:txBody>
          <a:bodyPr/>
          <a:lstStyle>
            <a:lvl1pPr marL="338138" indent="-338138" algn="l">
              <a:buFont typeface="Arial"/>
              <a:buChar char="•"/>
              <a:defRPr>
                <a:solidFill>
                  <a:srgbClr val="0F2A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content</a:t>
            </a:r>
          </a:p>
          <a:p>
            <a:r>
              <a:rPr lang="en-US" dirty="0" smtClean="0"/>
              <a:t>More bullets</a:t>
            </a:r>
            <a:endParaRPr lang="en-US" dirty="0"/>
          </a:p>
        </p:txBody>
      </p:sp>
      <p:sp>
        <p:nvSpPr>
          <p:cNvPr id="4" name="Slide Number Placeholder 3"/>
          <p:cNvSpPr>
            <a:spLocks noGrp="1"/>
          </p:cNvSpPr>
          <p:nvPr>
            <p:ph type="sldNum" sz="quarter" idx="10"/>
          </p:nvPr>
        </p:nvSpPr>
        <p:spPr/>
        <p:txBody>
          <a:bodyPr/>
          <a:lstStyle/>
          <a:p>
            <a:fld id="{DA5BB550-78E5-E240-AE1F-ADE753384812}" type="slidenum">
              <a:rPr lang="en-US" smtClean="0"/>
              <a:pPr/>
              <a:t>‹#›</a:t>
            </a:fld>
            <a:endParaRPr lang="en-US" dirty="0"/>
          </a:p>
        </p:txBody>
      </p:sp>
    </p:spTree>
    <p:extLst>
      <p:ext uri="{BB962C8B-B14F-4D97-AF65-F5344CB8AC3E}">
        <p14:creationId xmlns:p14="http://schemas.microsoft.com/office/powerpoint/2010/main" val="354976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11/14/2018</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smtClean="0"/>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11/14/2018</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11/14/2018</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11/14/2018</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smtClean="0"/>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11/14/2018</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11/14/2018</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smtClean="0"/>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11/14/2018</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smtClean="0"/>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smtClean="0"/>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11/14/2018</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 id="2147483674" r:id="rId13"/>
    <p:sldLayoutId id="2147483675"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SBCTCPPSlides_nobar_final.jpg"/>
          <p:cNvPicPr>
            <a:picLocks noChangeAspect="1"/>
          </p:cNvPicPr>
          <p:nvPr userDrawn="1"/>
        </p:nvPicPr>
        <p:blipFill>
          <a:blip r:embed="rId3"/>
          <a:stretch>
            <a:fillRect/>
          </a:stretch>
        </p:blipFill>
        <p:spPr>
          <a:xfrm>
            <a:off x="0" y="0"/>
            <a:ext cx="9144000" cy="6858000"/>
          </a:xfrm>
          <a:prstGeom prst="rect">
            <a:avLst/>
          </a:prstGeom>
        </p:spPr>
      </p:pic>
      <p:sp>
        <p:nvSpPr>
          <p:cNvPr id="3" name="Text Placeholder 2"/>
          <p:cNvSpPr>
            <a:spLocks noGrp="1"/>
          </p:cNvSpPr>
          <p:nvPr>
            <p:ph type="body" idx="1"/>
          </p:nvPr>
        </p:nvSpPr>
        <p:spPr>
          <a:xfrm>
            <a:off x="261193" y="1310918"/>
            <a:ext cx="8619063" cy="4414109"/>
          </a:xfrm>
          <a:prstGeom prst="rect">
            <a:avLst/>
          </a:prstGeom>
        </p:spPr>
        <p:txBody>
          <a:bodyPr vert="horz" lIns="91440" tIns="45720" rIns="91440" bIns="45720" rtlCol="0" anchor="t">
            <a:normAutofit/>
          </a:bodyPr>
          <a:lstStyle/>
          <a:p>
            <a:pPr lvl="0"/>
            <a:r>
              <a:rPr lang="en-US" dirty="0" smtClean="0"/>
              <a:t>Click to edit slide content</a:t>
            </a:r>
          </a:p>
          <a:p>
            <a:pPr lvl="0"/>
            <a:r>
              <a:rPr lang="en-US" dirty="0" smtClean="0"/>
              <a:t>More bullets</a:t>
            </a:r>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FFFFFF"/>
                </a:solidFill>
              </a:defRPr>
            </a:lvl1pPr>
          </a:lstStyle>
          <a:p>
            <a:fld id="{DA5BB550-78E5-E240-AE1F-ADE753384812}" type="slidenum">
              <a:rPr lang="en-US" smtClean="0"/>
              <a:pPr/>
              <a:t>‹#›</a:t>
            </a:fld>
            <a:endParaRPr lang="en-US" dirty="0"/>
          </a:p>
        </p:txBody>
      </p:sp>
    </p:spTree>
    <p:extLst>
      <p:ext uri="{BB962C8B-B14F-4D97-AF65-F5344CB8AC3E}">
        <p14:creationId xmlns:p14="http://schemas.microsoft.com/office/powerpoint/2010/main" val="492003496"/>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ctr" defTabSz="457200" rtl="0" eaLnBrk="1" latinLnBrk="0" hangingPunct="1">
        <a:spcBef>
          <a:spcPct val="0"/>
        </a:spcBef>
        <a:buNone/>
        <a:defRPr sz="2200" b="1" i="0" kern="1200" cap="all">
          <a:solidFill>
            <a:schemeClr val="bg1"/>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b="0" i="0" kern="1200">
          <a:solidFill>
            <a:srgbClr val="0F2A60"/>
          </a:solidFill>
          <a:latin typeface="Gill Sans"/>
          <a:ea typeface="+mn-ea"/>
          <a:cs typeface="Gill Sans"/>
        </a:defRPr>
      </a:lvl1pPr>
      <a:lvl2pPr marL="742950" indent="-285750" algn="l" defTabSz="457200" rtl="0" eaLnBrk="1" latinLnBrk="0" hangingPunct="1">
        <a:spcBef>
          <a:spcPct val="20000"/>
        </a:spcBef>
        <a:buFont typeface="Arial"/>
        <a:buChar char="•"/>
        <a:defRPr sz="3200" b="0" i="0" kern="1200">
          <a:solidFill>
            <a:schemeClr val="tx1"/>
          </a:solidFill>
          <a:latin typeface="Gill Sans"/>
          <a:ea typeface="+mn-ea"/>
          <a:cs typeface="Gill Sans"/>
        </a:defRPr>
      </a:lvl2pPr>
      <a:lvl3pPr marL="1143000" indent="-228600" algn="l" defTabSz="457200" rtl="0" eaLnBrk="1" latinLnBrk="0" hangingPunct="1">
        <a:spcBef>
          <a:spcPct val="20000"/>
        </a:spcBef>
        <a:buFont typeface="Arial"/>
        <a:buChar char="•"/>
        <a:defRPr sz="3200" b="0" i="0" kern="1200">
          <a:solidFill>
            <a:schemeClr val="tx1"/>
          </a:solidFill>
          <a:latin typeface="Gill Sans"/>
          <a:ea typeface="+mn-ea"/>
          <a:cs typeface="Gill Sans"/>
        </a:defRPr>
      </a:lvl3pPr>
      <a:lvl4pPr marL="1600200" indent="-228600" algn="l" defTabSz="457200" rtl="0" eaLnBrk="1" latinLnBrk="0" hangingPunct="1">
        <a:spcBef>
          <a:spcPct val="20000"/>
        </a:spcBef>
        <a:buFont typeface="Arial"/>
        <a:buChar char="•"/>
        <a:defRPr sz="3200" b="0" i="0" kern="1200">
          <a:solidFill>
            <a:schemeClr val="tx1"/>
          </a:solidFill>
          <a:latin typeface="Gill Sans"/>
          <a:ea typeface="+mn-ea"/>
          <a:cs typeface="Gill Sans"/>
        </a:defRPr>
      </a:lvl4pPr>
      <a:lvl5pPr marL="2057400" indent="-228600" algn="l" defTabSz="457200" rtl="0" eaLnBrk="1" latinLnBrk="0" hangingPunct="1">
        <a:spcBef>
          <a:spcPct val="20000"/>
        </a:spcBef>
        <a:buFont typeface="Arial"/>
        <a:buChar char="•"/>
        <a:defRPr sz="3200" b="0" i="0" kern="1200">
          <a:solidFill>
            <a:schemeClr val="tx1"/>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bctc.edu/colleges-staff/programs-services/applied-baccalaureates/bachelors-program-approval-application.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bctc.edu/colleges-staff/programs-services/applied-baccalaureates/bachelors-program-approval-application.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burning-glass.com/research/credentials-gap/" TargetMode="External"/><Relationship Id="rId3" Type="http://schemas.openxmlformats.org/officeDocument/2006/relationships/hyperlink" Target="http://www.economicmodeling.com/" TargetMode="External"/><Relationship Id="rId7" Type="http://schemas.openxmlformats.org/officeDocument/2006/relationships/hyperlink" Target="http://www.burning-glass.com/" TargetMode="External"/><Relationship Id="rId2" Type="http://schemas.openxmlformats.org/officeDocument/2006/relationships/hyperlink" Target="https://www.sbctc.edu/for-employers/centers-of-excellence.aspx" TargetMode="External"/><Relationship Id="rId1" Type="http://schemas.openxmlformats.org/officeDocument/2006/relationships/slideLayout" Target="../slideLayouts/slideLayout2.xml"/><Relationship Id="rId6" Type="http://schemas.openxmlformats.org/officeDocument/2006/relationships/hyperlink" Target="https://fortress.wa.gov/esd/employmentdata/reports-publications/occupational-reports/employer-demand-report" TargetMode="External"/><Relationship Id="rId5" Type="http://schemas.openxmlformats.org/officeDocument/2006/relationships/hyperlink" Target="https://fortress.wa.gov/esd/wilma/wdclists" TargetMode="External"/><Relationship Id="rId4" Type="http://schemas.openxmlformats.org/officeDocument/2006/relationships/hyperlink" Target="https://fortress.wa.gov/esd/employmentdata/reports-publications/economic-reports/monthly-employment-report" TargetMode="External"/><Relationship Id="rId9" Type="http://schemas.openxmlformats.org/officeDocument/2006/relationships/hyperlink" Target="https://www.sbctc.edu/colleges-staff/programs-services/workforce-education/nchems.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bctc.edu/colleges-staff/programs-services/applied-baccalaureates/bachelors-program-approval-application.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bctc.edu/resources/documents/colleges-staff/commissions-councils/blc/applied-baccalaureate-graduate-survey-preview.pdf" TargetMode="External"/><Relationship Id="rId2" Type="http://schemas.openxmlformats.org/officeDocument/2006/relationships/hyperlink" Target="https://www.sbctc.edu/resources/documents/colleges-staff/research/bachelor-applied-science-research/17-4-applied-baccalaureate-program-growth-employment-outcomes-8-23-17.pdf" TargetMode="External"/><Relationship Id="rId1" Type="http://schemas.openxmlformats.org/officeDocument/2006/relationships/slideLayout" Target="../slideLayouts/slideLayout2.xml"/><Relationship Id="rId4" Type="http://schemas.openxmlformats.org/officeDocument/2006/relationships/hyperlink" Target="http://www.wsac.wa.gov/the-roadma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bctc.edu/" TargetMode="External"/><Relationship Id="rId2" Type="http://schemas.openxmlformats.org/officeDocument/2006/relationships/hyperlink" Target="http://www.sbctc.edu/colleges-staff/programs-services/applied-baccalaureates/default.aspx"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9508" y="4868298"/>
            <a:ext cx="8874492" cy="891372"/>
          </a:xfrm>
        </p:spPr>
        <p:txBody>
          <a:bodyPr/>
          <a:lstStyle/>
          <a:p>
            <a:r>
              <a:rPr lang="en-US" sz="2800" dirty="0" smtClean="0">
                <a:solidFill>
                  <a:srgbClr val="0070C0"/>
                </a:solidFill>
              </a:rPr>
              <a:t>Dr. Joyce Hammer, Director of Transfer Education, SBCTC</a:t>
            </a:r>
          </a:p>
          <a:p>
            <a:r>
              <a:rPr lang="en-US" sz="2800" dirty="0" smtClean="0">
                <a:solidFill>
                  <a:srgbClr val="0070C0"/>
                </a:solidFill>
              </a:rPr>
              <a:t>Mike Potter, Dean of Instruction, LWTech</a:t>
            </a:r>
          </a:p>
        </p:txBody>
      </p:sp>
      <p:sp>
        <p:nvSpPr>
          <p:cNvPr id="4" name="Title 3"/>
          <p:cNvSpPr>
            <a:spLocks noGrp="1"/>
          </p:cNvSpPr>
          <p:nvPr>
            <p:ph type="title"/>
          </p:nvPr>
        </p:nvSpPr>
        <p:spPr>
          <a:xfrm>
            <a:off x="269508" y="3318770"/>
            <a:ext cx="8631745" cy="1338344"/>
          </a:xfrm>
        </p:spPr>
        <p:txBody>
          <a:bodyPr/>
          <a:lstStyle/>
          <a:p>
            <a:r>
              <a:rPr lang="en-US" dirty="0" smtClean="0"/>
              <a:t>Applied Baccalaureate Approval Process</a:t>
            </a:r>
            <a:br>
              <a:rPr lang="en-US" dirty="0" smtClean="0"/>
            </a:br>
            <a:r>
              <a:rPr lang="en-US" dirty="0" smtClean="0"/>
              <a:t/>
            </a:r>
            <a:br>
              <a:rPr lang="en-US" dirty="0" smtClean="0"/>
            </a:br>
            <a:endParaRPr lang="en-US" dirty="0"/>
          </a:p>
        </p:txBody>
      </p:sp>
      <p:sp>
        <p:nvSpPr>
          <p:cNvPr id="6" name="Text Placeholder 5"/>
          <p:cNvSpPr>
            <a:spLocks noGrp="1"/>
          </p:cNvSpPr>
          <p:nvPr>
            <p:ph type="body" sz="quarter" idx="10"/>
          </p:nvPr>
        </p:nvSpPr>
        <p:spPr>
          <a:xfrm>
            <a:off x="269508" y="6123180"/>
            <a:ext cx="8388364" cy="612988"/>
          </a:xfrm>
        </p:spPr>
        <p:txBody>
          <a:bodyPr/>
          <a:lstStyle/>
          <a:p>
            <a:r>
              <a:rPr lang="en-US" cap="all" dirty="0" smtClean="0">
                <a:latin typeface="+mj-lt"/>
                <a:ea typeface="+mj-ea"/>
                <a:cs typeface="+mj-cs"/>
              </a:rPr>
              <a:t>2018 Annual Applied baccalaureate conference, November 14th</a:t>
            </a:r>
            <a:endParaRPr lang="en-US" cap="all" dirty="0">
              <a:latin typeface="+mj-lt"/>
              <a:ea typeface="+mj-ea"/>
              <a:cs typeface="+mj-cs"/>
            </a:endParaRPr>
          </a:p>
        </p:txBody>
      </p:sp>
    </p:spTree>
    <p:extLst>
      <p:ext uri="{BB962C8B-B14F-4D97-AF65-F5344CB8AC3E}">
        <p14:creationId xmlns:p14="http://schemas.microsoft.com/office/powerpoint/2010/main" val="3283783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75" y="1303978"/>
            <a:ext cx="8302337" cy="786457"/>
          </a:xfrm>
        </p:spPr>
        <p:txBody>
          <a:bodyPr/>
          <a:lstStyle/>
          <a:p>
            <a:r>
              <a:rPr lang="en-US" dirty="0" smtClean="0"/>
              <a:t>Public BI Contacts</a:t>
            </a:r>
            <a:endParaRPr lang="en-US" dirty="0"/>
          </a:p>
        </p:txBody>
      </p:sp>
      <p:sp>
        <p:nvSpPr>
          <p:cNvPr id="3" name="Slide Number Placeholder 2"/>
          <p:cNvSpPr>
            <a:spLocks noGrp="1"/>
          </p:cNvSpPr>
          <p:nvPr>
            <p:ph type="sldNum" sz="quarter" idx="12"/>
          </p:nvPr>
        </p:nvSpPr>
        <p:spPr/>
        <p:txBody>
          <a:bodyPr/>
          <a:lstStyle/>
          <a:p>
            <a:fld id="{DEE5BC03-7CE3-4FE3-BC0A-0ACCA8AC1F24}" type="slidenum">
              <a:rPr lang="en-US" smtClean="0"/>
              <a:pPr/>
              <a:t>10</a:t>
            </a:fld>
            <a:endParaRPr lang="en-US" dirty="0"/>
          </a:p>
        </p:txBody>
      </p:sp>
      <p:pic>
        <p:nvPicPr>
          <p:cNvPr id="4" name="Picture 3"/>
          <p:cNvPicPr>
            <a:picLocks noChangeAspect="1"/>
          </p:cNvPicPr>
          <p:nvPr/>
        </p:nvPicPr>
        <p:blipFill>
          <a:blip r:embed="rId2"/>
          <a:stretch>
            <a:fillRect/>
          </a:stretch>
        </p:blipFill>
        <p:spPr>
          <a:xfrm>
            <a:off x="185568" y="1697206"/>
            <a:ext cx="8896350" cy="5067300"/>
          </a:xfrm>
          <a:prstGeom prst="rect">
            <a:avLst/>
          </a:prstGeom>
        </p:spPr>
      </p:pic>
    </p:spTree>
    <p:extLst>
      <p:ext uri="{BB962C8B-B14F-4D97-AF65-F5344CB8AC3E}">
        <p14:creationId xmlns:p14="http://schemas.microsoft.com/office/powerpoint/2010/main" val="2043072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5BC03-7CE3-4FE3-BC0A-0ACCA8AC1F24}" type="slidenum">
              <a:rPr lang="en-US" smtClean="0"/>
              <a:pPr/>
              <a:t>11</a:t>
            </a:fld>
            <a:endParaRPr lang="en-US" dirty="0"/>
          </a:p>
        </p:txBody>
      </p:sp>
      <p:pic>
        <p:nvPicPr>
          <p:cNvPr id="4" name="Picture 3"/>
          <p:cNvPicPr>
            <a:picLocks noChangeAspect="1"/>
          </p:cNvPicPr>
          <p:nvPr/>
        </p:nvPicPr>
        <p:blipFill>
          <a:blip r:embed="rId2"/>
          <a:stretch>
            <a:fillRect/>
          </a:stretch>
        </p:blipFill>
        <p:spPr>
          <a:xfrm>
            <a:off x="-94593" y="0"/>
            <a:ext cx="9354208" cy="6858000"/>
          </a:xfrm>
          <a:prstGeom prst="rect">
            <a:avLst/>
          </a:prstGeom>
        </p:spPr>
      </p:pic>
    </p:spTree>
    <p:extLst>
      <p:ext uri="{BB962C8B-B14F-4D97-AF65-F5344CB8AC3E}">
        <p14:creationId xmlns:p14="http://schemas.microsoft.com/office/powerpoint/2010/main" val="3868038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455343"/>
            <a:ext cx="8336975" cy="797070"/>
          </a:xfrm>
        </p:spPr>
        <p:txBody>
          <a:bodyPr/>
          <a:lstStyle/>
          <a:p>
            <a:r>
              <a:rPr lang="en-US" dirty="0" smtClean="0"/>
              <a:t>May 1-2, 2019 State Board Meeting</a:t>
            </a:r>
            <a:endParaRPr lang="en-US" dirty="0"/>
          </a:p>
        </p:txBody>
      </p:sp>
      <p:sp>
        <p:nvSpPr>
          <p:cNvPr id="3" name="Content Placeholder 2"/>
          <p:cNvSpPr>
            <a:spLocks noGrp="1"/>
          </p:cNvSpPr>
          <p:nvPr>
            <p:ph idx="1"/>
          </p:nvPr>
        </p:nvSpPr>
        <p:spPr>
          <a:xfrm>
            <a:off x="536859" y="2252413"/>
            <a:ext cx="8336975" cy="4136919"/>
          </a:xfrm>
        </p:spPr>
        <p:txBody>
          <a:bodyPr/>
          <a:lstStyle/>
          <a:p>
            <a:pPr marL="0" marR="0" indent="0">
              <a:lnSpc>
                <a:spcPct val="115000"/>
              </a:lnSpc>
              <a:spcBef>
                <a:spcPts val="0"/>
              </a:spcBef>
              <a:spcAft>
                <a:spcPts val="0"/>
              </a:spcAft>
              <a:buNone/>
            </a:pP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BAS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Statement of Need: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February 11, 2019– Statement of Need due</a:t>
            </a:r>
            <a:r>
              <a:rPr lang="en-US" dirty="0">
                <a:latin typeface="Calibri" panose="020F0502020204030204" pitchFamily="34" charset="0"/>
                <a:ea typeface="Calibri" panose="020F0502020204030204" pitchFamily="34" charset="0"/>
                <a:cs typeface="Times New Roman" panose="02020603050405020304" pitchFamily="18" charset="0"/>
              </a:rPr>
              <a:t> to </a:t>
            </a:r>
            <a:r>
              <a:rPr lang="en-US" dirty="0" smtClean="0">
                <a:latin typeface="Calibri" panose="020F0502020204030204" pitchFamily="34" charset="0"/>
                <a:ea typeface="Calibri" panose="020F0502020204030204" pitchFamily="34" charset="0"/>
                <a:cs typeface="Times New Roman" panose="02020603050405020304" pitchFamily="18" charset="0"/>
              </a:rPr>
              <a:t>SBCTC.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March 27, 2019 (or earlier) – Statement of Need placed on 30-day review after college revisions.</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BAS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Program Proposal: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February 20, 2019 – Program Proposal</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due</a:t>
            </a:r>
            <a:r>
              <a:rPr lang="en-US" dirty="0">
                <a:latin typeface="Calibri" panose="020F0502020204030204" pitchFamily="34" charset="0"/>
                <a:ea typeface="Calibri" panose="020F0502020204030204" pitchFamily="34" charset="0"/>
                <a:cs typeface="Times New Roman" panose="02020603050405020304" pitchFamily="18" charset="0"/>
              </a:rPr>
              <a:t> to SBCTC staff within </a:t>
            </a:r>
            <a:r>
              <a:rPr lang="en-US" dirty="0" smtClean="0">
                <a:latin typeface="Calibri" panose="020F0502020204030204" pitchFamily="34" charset="0"/>
                <a:ea typeface="Calibri" panose="020F0502020204030204" pitchFamily="34" charset="0"/>
                <a:cs typeface="Times New Roman" panose="02020603050405020304" pitchFamily="18" charset="0"/>
              </a:rPr>
              <a:t>12* </a:t>
            </a:r>
            <a:r>
              <a:rPr lang="en-US" dirty="0">
                <a:latin typeface="Calibri" panose="020F0502020204030204" pitchFamily="34" charset="0"/>
                <a:ea typeface="Calibri" panose="020F0502020204030204" pitchFamily="34" charset="0"/>
                <a:cs typeface="Times New Roman" panose="02020603050405020304" pitchFamily="18" charset="0"/>
              </a:rPr>
              <a:t>months of SBCTC receiving the Statement of Need.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2704427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a:t>
            </a:r>
            <a:endParaRPr lang="en-US" dirty="0"/>
          </a:p>
        </p:txBody>
      </p:sp>
      <p:sp>
        <p:nvSpPr>
          <p:cNvPr id="3" name="Content Placeholder 2"/>
          <p:cNvSpPr>
            <a:spLocks noGrp="1"/>
          </p:cNvSpPr>
          <p:nvPr>
            <p:ph idx="1"/>
          </p:nvPr>
        </p:nvSpPr>
        <p:spPr/>
        <p:txBody>
          <a:bodyPr/>
          <a:lstStyle/>
          <a:p>
            <a:pPr marL="0" indent="0" algn="ctr">
              <a:buNone/>
            </a:pPr>
            <a:r>
              <a:rPr lang="en-US" sz="4800" dirty="0" smtClean="0">
                <a:hlinkClick r:id="rId2"/>
              </a:rPr>
              <a:t>Applied Bachelor Program Approval Process</a:t>
            </a:r>
            <a:endParaRPr lang="en-US" sz="48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13</a:t>
            </a:fld>
            <a:endParaRPr lang="en-US" dirty="0"/>
          </a:p>
        </p:txBody>
      </p:sp>
    </p:spTree>
    <p:extLst>
      <p:ext uri="{BB962C8B-B14F-4D97-AF65-F5344CB8AC3E}">
        <p14:creationId xmlns:p14="http://schemas.microsoft.com/office/powerpoint/2010/main" val="62657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30" y="1549936"/>
            <a:ext cx="8590806" cy="797070"/>
          </a:xfrm>
        </p:spPr>
        <p:txBody>
          <a:bodyPr/>
          <a:lstStyle/>
          <a:p>
            <a:pPr defTabSz="457200">
              <a:spcBef>
                <a:spcPct val="20000"/>
              </a:spcBef>
            </a:pPr>
            <a:r>
              <a:rPr lang="en-US" sz="3200" b="1" dirty="0">
                <a:solidFill>
                  <a:srgbClr val="0F2A60"/>
                </a:solidFill>
                <a:latin typeface="Gill Sans"/>
                <a:ea typeface="+mn-ea"/>
                <a:cs typeface="Gill Sans"/>
              </a:rPr>
              <a:t>Statement of Need Criteria- Phase I</a:t>
            </a:r>
          </a:p>
        </p:txBody>
      </p:sp>
      <p:sp>
        <p:nvSpPr>
          <p:cNvPr id="3" name="Content Placeholder 2"/>
          <p:cNvSpPr>
            <a:spLocks noGrp="1"/>
          </p:cNvSpPr>
          <p:nvPr>
            <p:ph idx="1"/>
          </p:nvPr>
        </p:nvSpPr>
        <p:spPr>
          <a:xfrm>
            <a:off x="536860" y="2220687"/>
            <a:ext cx="8336975" cy="3951514"/>
          </a:xfrm>
        </p:spPr>
        <p:txBody>
          <a:bodyPr/>
          <a:lstStyle/>
          <a:p>
            <a:pPr>
              <a:spcAft>
                <a:spcPts val="600"/>
              </a:spcAft>
            </a:pPr>
            <a:r>
              <a:rPr lang="en-US" sz="3200" dirty="0"/>
              <a:t>Institutional role, mission, program priorities</a:t>
            </a:r>
          </a:p>
          <a:p>
            <a:pPr>
              <a:spcAft>
                <a:spcPts val="600"/>
              </a:spcAft>
            </a:pPr>
            <a:r>
              <a:rPr lang="en-US" sz="3200" dirty="0"/>
              <a:t>Statewide strategic plan</a:t>
            </a:r>
          </a:p>
          <a:p>
            <a:pPr>
              <a:spcAft>
                <a:spcPts val="600"/>
              </a:spcAft>
            </a:pPr>
            <a:r>
              <a:rPr lang="en-US" sz="3200" dirty="0"/>
              <a:t>Employer/local demand/ higher wage jobs</a:t>
            </a:r>
          </a:p>
          <a:p>
            <a:pPr>
              <a:spcAft>
                <a:spcPts val="600"/>
              </a:spcAft>
            </a:pPr>
            <a:r>
              <a:rPr lang="en-US" sz="3200" dirty="0"/>
              <a:t>Existing professional and technical degree program</a:t>
            </a:r>
          </a:p>
          <a:p>
            <a:pPr>
              <a:spcAft>
                <a:spcPts val="600"/>
              </a:spcAft>
            </a:pPr>
            <a:r>
              <a:rPr lang="en-US" sz="3200" dirty="0"/>
              <a:t>Student demand/place-bound factors</a:t>
            </a:r>
          </a:p>
          <a:p>
            <a:pPr>
              <a:spcAft>
                <a:spcPts val="600"/>
              </a:spcAft>
            </a:pPr>
            <a:r>
              <a:rPr lang="en-US" sz="3200" dirty="0"/>
              <a:t>Conversations with universities/brief program outcomes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277201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357431"/>
            <a:ext cx="8336975" cy="797070"/>
          </a:xfrm>
        </p:spPr>
        <p:txBody>
          <a:bodyPr/>
          <a:lstStyle/>
          <a:p>
            <a:r>
              <a:rPr lang="en-US" dirty="0" smtClean="0"/>
              <a:t>Criteria 3</a:t>
            </a:r>
            <a:endParaRPr lang="en-US" dirty="0"/>
          </a:p>
        </p:txBody>
      </p:sp>
      <p:sp>
        <p:nvSpPr>
          <p:cNvPr id="3" name="Content Placeholder 2"/>
          <p:cNvSpPr>
            <a:spLocks noGrp="1"/>
          </p:cNvSpPr>
          <p:nvPr>
            <p:ph idx="1"/>
          </p:nvPr>
        </p:nvSpPr>
        <p:spPr>
          <a:xfrm>
            <a:off x="536858" y="2097791"/>
            <a:ext cx="8336975" cy="4442845"/>
          </a:xfrm>
        </p:spPr>
        <p:txBody>
          <a:bodyPr/>
          <a:lstStyle/>
          <a:p>
            <a:r>
              <a:rPr lang="en-US" sz="3200" dirty="0" smtClean="0">
                <a:hlinkClick r:id="rId3"/>
              </a:rPr>
              <a:t>Supply/Demand Gap Rubric (</a:t>
            </a:r>
            <a:r>
              <a:rPr lang="en-US" sz="3200" dirty="0" smtClean="0">
                <a:solidFill>
                  <a:srgbClr val="FF0000"/>
                </a:solidFill>
                <a:hlinkClick r:id="rId3"/>
              </a:rPr>
              <a:t>REQUIRED!</a:t>
            </a:r>
            <a:r>
              <a:rPr lang="en-US" sz="3200" dirty="0" smtClean="0">
                <a:hlinkClick r:id="rId3"/>
              </a:rPr>
              <a:t>)</a:t>
            </a:r>
            <a:endParaRPr lang="en-US" sz="3200" dirty="0" smtClean="0"/>
          </a:p>
          <a:p>
            <a:r>
              <a:rPr lang="en-US" sz="3200" dirty="0" smtClean="0"/>
              <a:t>Employer Survey (emerging fields)</a:t>
            </a:r>
          </a:p>
          <a:p>
            <a:pPr lvl="1"/>
            <a:r>
              <a:rPr lang="en-US" sz="3200" dirty="0" smtClean="0"/>
              <a:t>at </a:t>
            </a:r>
            <a:r>
              <a:rPr lang="en-US" sz="3200" dirty="0"/>
              <a:t>least 25 individual employer responses or;</a:t>
            </a:r>
          </a:p>
          <a:p>
            <a:pPr lvl="1"/>
            <a:r>
              <a:rPr lang="en-US" sz="3200" dirty="0"/>
              <a:t>employers who comprise at least 75% of the identified employment base</a:t>
            </a:r>
            <a:r>
              <a:rPr lang="en-US" sz="3200" dirty="0" smtClean="0"/>
              <a:t>.</a:t>
            </a:r>
          </a:p>
          <a:p>
            <a:pPr lvl="1"/>
            <a:r>
              <a:rPr lang="en-US" sz="3200" dirty="0" smtClean="0"/>
              <a:t>Required questions</a:t>
            </a:r>
          </a:p>
          <a:p>
            <a:r>
              <a:rPr lang="en-US" sz="3200" dirty="0" smtClean="0"/>
              <a:t>Accreditation Requirements</a:t>
            </a:r>
            <a:endParaRPr lang="en-US" sz="3200" dirty="0"/>
          </a:p>
          <a:p>
            <a:pPr lvl="1"/>
            <a:endParaRPr lang="en-US" sz="3200" b="1" dirty="0" smtClean="0"/>
          </a:p>
          <a:p>
            <a:endParaRPr lang="en-US" sz="3600" b="1" dirty="0" smtClean="0"/>
          </a:p>
          <a:p>
            <a:endParaRPr lang="en-US" sz="3600" b="1" dirty="0" smtClean="0"/>
          </a:p>
          <a:p>
            <a:pPr marL="0" indent="0">
              <a:buNone/>
            </a:pPr>
            <a:endParaRPr lang="en-US" sz="3600" b="1"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15</a:t>
            </a:fld>
            <a:endParaRPr lang="en-US" dirty="0"/>
          </a:p>
        </p:txBody>
      </p:sp>
    </p:spTree>
    <p:extLst>
      <p:ext uri="{BB962C8B-B14F-4D97-AF65-F5344CB8AC3E}">
        <p14:creationId xmlns:p14="http://schemas.microsoft.com/office/powerpoint/2010/main" val="4215838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2060"/>
                </a:solidFill>
                <a:latin typeface="Gill Sans"/>
                <a:cs typeface="Gill Sans"/>
              </a:rPr>
              <a:t>Tools to Identify Supply/Demand</a:t>
            </a:r>
          </a:p>
        </p:txBody>
      </p:sp>
      <p:sp>
        <p:nvSpPr>
          <p:cNvPr id="3" name="Content Placeholder 2"/>
          <p:cNvSpPr>
            <a:spLocks noGrp="1"/>
          </p:cNvSpPr>
          <p:nvPr>
            <p:ph idx="1"/>
          </p:nvPr>
        </p:nvSpPr>
        <p:spPr>
          <a:xfrm>
            <a:off x="536859" y="2159855"/>
            <a:ext cx="8336975" cy="4442845"/>
          </a:xfrm>
        </p:spPr>
        <p:txBody>
          <a:bodyPr/>
          <a:lstStyle/>
          <a:p>
            <a:r>
              <a:rPr lang="en-US" b="1" dirty="0" smtClean="0">
                <a:hlinkClick r:id="rId2"/>
              </a:rPr>
              <a:t>SBCTC Centers of Excellence</a:t>
            </a:r>
            <a:endParaRPr lang="en-US" b="1" dirty="0" smtClean="0">
              <a:hlinkClick r:id="rId3"/>
            </a:endParaRPr>
          </a:p>
          <a:p>
            <a:r>
              <a:rPr lang="en-US" b="1" dirty="0" smtClean="0">
                <a:hlinkClick r:id="rId3"/>
              </a:rPr>
              <a:t>Economic </a:t>
            </a:r>
            <a:r>
              <a:rPr lang="en-US" b="1" dirty="0">
                <a:hlinkClick r:id="rId3"/>
              </a:rPr>
              <a:t>Modeling Specialists Intl</a:t>
            </a:r>
            <a:r>
              <a:rPr lang="en-US" b="1" dirty="0"/>
              <a:t>. </a:t>
            </a:r>
            <a:endParaRPr lang="en-US" b="1" u="sng" dirty="0">
              <a:hlinkClick r:id=""/>
            </a:endParaRPr>
          </a:p>
          <a:p>
            <a:r>
              <a:rPr lang="en-US" b="1" u="sng" dirty="0">
                <a:hlinkClick r:id=""/>
              </a:rPr>
              <a:t>Employment Security Department-WA State</a:t>
            </a:r>
            <a:endParaRPr lang="en-US" b="1" u="sng" dirty="0"/>
          </a:p>
          <a:p>
            <a:pPr marL="914400" lvl="1" indent="-457200"/>
            <a:r>
              <a:rPr lang="en-US" u="sng" dirty="0">
                <a:hlinkClick r:id="rId4"/>
              </a:rPr>
              <a:t>Monthly Employment Report</a:t>
            </a:r>
            <a:endParaRPr lang="en-US" u="sng" dirty="0"/>
          </a:p>
          <a:p>
            <a:pPr marL="914400" lvl="1" indent="-457200"/>
            <a:r>
              <a:rPr lang="en-US" dirty="0">
                <a:hlinkClick r:id="rId5"/>
              </a:rPr>
              <a:t>Local area demand/decline occupations</a:t>
            </a:r>
            <a:endParaRPr lang="en-US" dirty="0"/>
          </a:p>
          <a:p>
            <a:pPr marL="914400" lvl="1" indent="-457200"/>
            <a:r>
              <a:rPr lang="en-US" dirty="0">
                <a:hlinkClick r:id="rId6"/>
              </a:rPr>
              <a:t>Employer demand reports</a:t>
            </a:r>
            <a:endParaRPr lang="en-US" dirty="0"/>
          </a:p>
          <a:p>
            <a:r>
              <a:rPr lang="en-US" b="1" dirty="0">
                <a:hlinkClick r:id="rId7"/>
              </a:rPr>
              <a:t>Burning Glass</a:t>
            </a:r>
            <a:endParaRPr lang="en-US" b="1" dirty="0"/>
          </a:p>
          <a:p>
            <a:pPr marL="914400" lvl="1" indent="-457200"/>
            <a:r>
              <a:rPr lang="en-US" dirty="0">
                <a:hlinkClick r:id="rId8"/>
              </a:rPr>
              <a:t>Moving the Goalposts: How Demand for a Bachelor’s Degree Is Reshaping the </a:t>
            </a:r>
            <a:r>
              <a:rPr lang="en-US" dirty="0" smtClean="0">
                <a:hlinkClick r:id="rId8"/>
              </a:rPr>
              <a:t>Workforce</a:t>
            </a:r>
            <a:endParaRPr lang="en-US" dirty="0" smtClean="0"/>
          </a:p>
          <a:p>
            <a:r>
              <a:rPr lang="en-US" b="1" dirty="0">
                <a:hlinkClick r:id="rId9"/>
              </a:rPr>
              <a:t>National Center for Higher Education Management Systems (NCHEMS) </a:t>
            </a:r>
            <a:endParaRPr lang="en-US" b="1"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16</a:t>
            </a:fld>
            <a:endParaRPr lang="en-US" dirty="0"/>
          </a:p>
        </p:txBody>
      </p:sp>
    </p:spTree>
    <p:extLst>
      <p:ext uri="{BB962C8B-B14F-4D97-AF65-F5344CB8AC3E}">
        <p14:creationId xmlns:p14="http://schemas.microsoft.com/office/powerpoint/2010/main" val="4184102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309304"/>
            <a:ext cx="8336975" cy="797070"/>
          </a:xfrm>
        </p:spPr>
        <p:txBody>
          <a:bodyPr/>
          <a:lstStyle/>
          <a:p>
            <a:pPr defTabSz="457200">
              <a:spcBef>
                <a:spcPct val="20000"/>
              </a:spcBef>
            </a:pPr>
            <a:r>
              <a:rPr lang="en-US" sz="3200" b="1" dirty="0">
                <a:solidFill>
                  <a:srgbClr val="0F2A60"/>
                </a:solidFill>
                <a:latin typeface="Gill Sans"/>
                <a:ea typeface="+mn-ea"/>
                <a:cs typeface="Gill Sans"/>
              </a:rPr>
              <a:t>Proposal Criteria- Phase II</a:t>
            </a:r>
          </a:p>
        </p:txBody>
      </p:sp>
      <p:sp>
        <p:nvSpPr>
          <p:cNvPr id="3" name="Content Placeholder 2"/>
          <p:cNvSpPr>
            <a:spLocks noGrp="1"/>
          </p:cNvSpPr>
          <p:nvPr>
            <p:ph idx="1"/>
          </p:nvPr>
        </p:nvSpPr>
        <p:spPr>
          <a:xfrm>
            <a:off x="536860" y="1976260"/>
            <a:ext cx="8200067" cy="4507665"/>
          </a:xfrm>
        </p:spPr>
        <p:txBody>
          <a:bodyPr numCol="2"/>
          <a:lstStyle/>
          <a:p>
            <a:pPr>
              <a:spcAft>
                <a:spcPts val="600"/>
              </a:spcAft>
            </a:pPr>
            <a:r>
              <a:rPr lang="en-US" sz="3600" dirty="0">
                <a:solidFill>
                  <a:srgbClr val="002060"/>
                </a:solidFill>
                <a:latin typeface="Gill Sans"/>
              </a:rPr>
              <a:t>Curriculum rigor</a:t>
            </a:r>
          </a:p>
          <a:p>
            <a:pPr>
              <a:spcAft>
                <a:spcPts val="600"/>
              </a:spcAft>
            </a:pPr>
            <a:r>
              <a:rPr lang="en-US" sz="3600" dirty="0">
                <a:solidFill>
                  <a:srgbClr val="002060"/>
                </a:solidFill>
                <a:latin typeface="Gill Sans"/>
              </a:rPr>
              <a:t>Qualified faculty</a:t>
            </a:r>
          </a:p>
          <a:p>
            <a:pPr>
              <a:spcAft>
                <a:spcPts val="600"/>
              </a:spcAft>
            </a:pPr>
            <a:r>
              <a:rPr lang="en-US" sz="3600" dirty="0">
                <a:solidFill>
                  <a:srgbClr val="002060"/>
                </a:solidFill>
                <a:latin typeface="Gill Sans"/>
              </a:rPr>
              <a:t>Admissions process</a:t>
            </a:r>
          </a:p>
          <a:p>
            <a:pPr>
              <a:spcAft>
                <a:spcPts val="600"/>
              </a:spcAft>
            </a:pPr>
            <a:r>
              <a:rPr lang="en-US" sz="3600" dirty="0">
                <a:solidFill>
                  <a:srgbClr val="002060"/>
                </a:solidFill>
                <a:latin typeface="Gill Sans"/>
              </a:rPr>
              <a:t>Student </a:t>
            </a:r>
            <a:r>
              <a:rPr lang="en-US" sz="3600" dirty="0" smtClean="0">
                <a:solidFill>
                  <a:srgbClr val="002060"/>
                </a:solidFill>
                <a:latin typeface="Gill Sans"/>
              </a:rPr>
              <a:t>Services</a:t>
            </a:r>
            <a:endParaRPr lang="en-US" sz="3600" dirty="0">
              <a:solidFill>
                <a:srgbClr val="002060"/>
              </a:solidFill>
              <a:latin typeface="Gill Sans"/>
            </a:endParaRPr>
          </a:p>
          <a:p>
            <a:pPr>
              <a:spcAft>
                <a:spcPts val="600"/>
              </a:spcAft>
            </a:pPr>
            <a:r>
              <a:rPr lang="en-US" sz="3600" dirty="0">
                <a:solidFill>
                  <a:srgbClr val="002060"/>
                </a:solidFill>
                <a:latin typeface="Gill Sans"/>
              </a:rPr>
              <a:t>Financial </a:t>
            </a:r>
            <a:r>
              <a:rPr lang="en-US" sz="3600" dirty="0" smtClean="0">
                <a:solidFill>
                  <a:srgbClr val="002060"/>
                </a:solidFill>
                <a:latin typeface="Gill Sans"/>
              </a:rPr>
              <a:t>commitment</a:t>
            </a:r>
          </a:p>
          <a:p>
            <a:pPr>
              <a:spcAft>
                <a:spcPts val="600"/>
              </a:spcAft>
            </a:pPr>
            <a:r>
              <a:rPr lang="en-US" sz="3600" dirty="0" smtClean="0">
                <a:solidFill>
                  <a:srgbClr val="002060"/>
                </a:solidFill>
                <a:latin typeface="Gill Sans"/>
              </a:rPr>
              <a:t>Accreditation</a:t>
            </a:r>
            <a:endParaRPr lang="en-US" sz="3600" dirty="0">
              <a:solidFill>
                <a:srgbClr val="002060"/>
              </a:solidFill>
              <a:latin typeface="Gill Sans"/>
            </a:endParaRPr>
          </a:p>
          <a:p>
            <a:pPr>
              <a:spcAft>
                <a:spcPts val="600"/>
              </a:spcAft>
            </a:pPr>
            <a:r>
              <a:rPr lang="en-US" sz="3600" dirty="0">
                <a:solidFill>
                  <a:srgbClr val="002060"/>
                </a:solidFill>
                <a:latin typeface="Gill Sans"/>
              </a:rPr>
              <a:t>Pathway options beyond applied </a:t>
            </a:r>
            <a:r>
              <a:rPr lang="en-US" sz="3600" dirty="0" smtClean="0">
                <a:solidFill>
                  <a:srgbClr val="002060"/>
                </a:solidFill>
                <a:latin typeface="Gill Sans"/>
              </a:rPr>
              <a:t>baccalaureate</a:t>
            </a:r>
          </a:p>
          <a:p>
            <a:pPr>
              <a:spcAft>
                <a:spcPts val="600"/>
              </a:spcAft>
            </a:pPr>
            <a:r>
              <a:rPr lang="en-US" sz="3600" dirty="0" smtClean="0">
                <a:solidFill>
                  <a:srgbClr val="002060"/>
                </a:solidFill>
                <a:latin typeface="Gill Sans"/>
              </a:rPr>
              <a:t>External reviewers</a:t>
            </a:r>
          </a:p>
          <a:p>
            <a:pPr marL="0" indent="0">
              <a:spcAft>
                <a:spcPts val="600"/>
              </a:spcAft>
              <a:buNone/>
            </a:pPr>
            <a:endParaRPr lang="en-US" sz="3600" dirty="0">
              <a:solidFill>
                <a:srgbClr val="002060"/>
              </a:solidFill>
              <a:latin typeface="Gill Sans"/>
            </a:endParaRPr>
          </a:p>
          <a:p>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17</a:t>
            </a:fld>
            <a:endParaRPr lang="en-US" dirty="0"/>
          </a:p>
        </p:txBody>
      </p:sp>
    </p:spTree>
    <p:extLst>
      <p:ext uri="{BB962C8B-B14F-4D97-AF65-F5344CB8AC3E}">
        <p14:creationId xmlns:p14="http://schemas.microsoft.com/office/powerpoint/2010/main" val="256892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415551"/>
            <a:ext cx="8336975" cy="797070"/>
          </a:xfrm>
        </p:spPr>
        <p:txBody>
          <a:bodyPr/>
          <a:lstStyle/>
          <a:p>
            <a:r>
              <a:rPr lang="en-US" dirty="0" smtClean="0"/>
              <a:t>Proposal Best practices</a:t>
            </a:r>
            <a:endParaRPr lang="en-US" dirty="0"/>
          </a:p>
        </p:txBody>
      </p:sp>
      <p:sp>
        <p:nvSpPr>
          <p:cNvPr id="3" name="Content Placeholder 2"/>
          <p:cNvSpPr>
            <a:spLocks noGrp="1"/>
          </p:cNvSpPr>
          <p:nvPr>
            <p:ph idx="1"/>
          </p:nvPr>
        </p:nvSpPr>
        <p:spPr>
          <a:xfrm>
            <a:off x="536859" y="2212621"/>
            <a:ext cx="8336975" cy="4306321"/>
          </a:xfrm>
        </p:spPr>
        <p:txBody>
          <a:bodyPr/>
          <a:lstStyle/>
          <a:p>
            <a:r>
              <a:rPr lang="en-US" sz="3600" dirty="0" smtClean="0">
                <a:hlinkClick r:id="rId2"/>
              </a:rPr>
              <a:t>Library Rubric</a:t>
            </a:r>
            <a:endParaRPr lang="en-US" sz="3600" dirty="0" smtClean="0"/>
          </a:p>
          <a:p>
            <a:r>
              <a:rPr lang="en-US" sz="3600" dirty="0" smtClean="0"/>
              <a:t>Admission GPA (2.5)</a:t>
            </a:r>
          </a:p>
          <a:p>
            <a:r>
              <a:rPr lang="en-US" sz="3600" dirty="0" smtClean="0"/>
              <a:t>Student Services</a:t>
            </a:r>
          </a:p>
          <a:p>
            <a:r>
              <a:rPr lang="en-US" sz="3600" dirty="0" smtClean="0"/>
              <a:t>Assessment Tables</a:t>
            </a:r>
          </a:p>
          <a:p>
            <a:r>
              <a:rPr lang="en-US" sz="3600" dirty="0" smtClean="0"/>
              <a:t>Course Tables (with 180 credit total)</a:t>
            </a:r>
          </a:p>
          <a:p>
            <a:r>
              <a:rPr lang="en-US" sz="3600" dirty="0" smtClean="0"/>
              <a:t>Faculty Tables</a:t>
            </a:r>
          </a:p>
          <a:p>
            <a:r>
              <a:rPr lang="en-US" sz="3600" b="1" dirty="0" smtClean="0">
                <a:solidFill>
                  <a:srgbClr val="FF0000"/>
                </a:solidFill>
              </a:rPr>
              <a:t>Tables, Tables, Tables</a:t>
            </a:r>
          </a:p>
          <a:p>
            <a:pPr marL="0" indent="0">
              <a:buNone/>
            </a:pPr>
            <a:endParaRPr lang="en-US" sz="3600" b="1" dirty="0" smtClean="0">
              <a:solidFill>
                <a:srgbClr val="FF0000"/>
              </a:solidFill>
            </a:endParaRPr>
          </a:p>
          <a:p>
            <a:endParaRPr lang="en-US" sz="3600" dirty="0" smtClean="0"/>
          </a:p>
          <a:p>
            <a:endParaRPr lang="en-US" sz="36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18</a:t>
            </a:fld>
            <a:endParaRPr lang="en-US" dirty="0"/>
          </a:p>
        </p:txBody>
      </p:sp>
    </p:spTree>
    <p:extLst>
      <p:ext uri="{BB962C8B-B14F-4D97-AF65-F5344CB8AC3E}">
        <p14:creationId xmlns:p14="http://schemas.microsoft.com/office/powerpoint/2010/main" val="543979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278058"/>
            <a:ext cx="8336975" cy="797070"/>
          </a:xfrm>
        </p:spPr>
        <p:txBody>
          <a:bodyPr/>
          <a:lstStyle/>
          <a:p>
            <a:r>
              <a:rPr lang="en-US" dirty="0" smtClean="0"/>
              <a:t>Tuition and fees</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19</a:t>
            </a:fld>
            <a:endParaRPr lang="en-US" dirty="0"/>
          </a:p>
        </p:txBody>
      </p:sp>
      <p:pic>
        <p:nvPicPr>
          <p:cNvPr id="5" name="Picture 4"/>
          <p:cNvPicPr>
            <a:picLocks noChangeAspect="1"/>
          </p:cNvPicPr>
          <p:nvPr/>
        </p:nvPicPr>
        <p:blipFill>
          <a:blip r:embed="rId3"/>
          <a:stretch>
            <a:fillRect/>
          </a:stretch>
        </p:blipFill>
        <p:spPr>
          <a:xfrm>
            <a:off x="209231" y="940292"/>
            <a:ext cx="9911080" cy="2949726"/>
          </a:xfrm>
          <a:prstGeom prst="rect">
            <a:avLst/>
          </a:prstGeom>
        </p:spPr>
      </p:pic>
      <p:sp>
        <p:nvSpPr>
          <p:cNvPr id="7" name="Content Placeholder 6"/>
          <p:cNvSpPr>
            <a:spLocks noGrp="1"/>
          </p:cNvSpPr>
          <p:nvPr>
            <p:ph idx="1"/>
          </p:nvPr>
        </p:nvSpPr>
        <p:spPr>
          <a:xfrm>
            <a:off x="536861" y="2415155"/>
            <a:ext cx="4797140" cy="1812629"/>
          </a:xfrm>
        </p:spPr>
        <p:txBody>
          <a:bodyPr/>
          <a:lstStyle/>
          <a:p>
            <a:endParaRPr lang="en-US" dirty="0"/>
          </a:p>
        </p:txBody>
      </p:sp>
      <p:pic>
        <p:nvPicPr>
          <p:cNvPr id="9" name="Picture 8"/>
          <p:cNvPicPr>
            <a:picLocks noChangeAspect="1"/>
          </p:cNvPicPr>
          <p:nvPr/>
        </p:nvPicPr>
        <p:blipFill>
          <a:blip r:embed="rId4"/>
          <a:stretch>
            <a:fillRect/>
          </a:stretch>
        </p:blipFill>
        <p:spPr>
          <a:xfrm>
            <a:off x="144144" y="3735929"/>
            <a:ext cx="10041255" cy="3122071"/>
          </a:xfrm>
          <a:prstGeom prst="rect">
            <a:avLst/>
          </a:prstGeom>
        </p:spPr>
      </p:pic>
    </p:spTree>
    <p:extLst>
      <p:ext uri="{BB962C8B-B14F-4D97-AF65-F5344CB8AC3E}">
        <p14:creationId xmlns:p14="http://schemas.microsoft.com/office/powerpoint/2010/main" val="346310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462223"/>
            <a:ext cx="8336975" cy="797070"/>
          </a:xfrm>
        </p:spPr>
        <p:txBody>
          <a:bodyPr/>
          <a:lstStyle/>
          <a:p>
            <a:r>
              <a:rPr lang="en-US" dirty="0"/>
              <a:t>History</a:t>
            </a:r>
          </a:p>
        </p:txBody>
      </p:sp>
      <p:sp>
        <p:nvSpPr>
          <p:cNvPr id="3" name="Content Placeholder 2"/>
          <p:cNvSpPr>
            <a:spLocks noGrp="1"/>
          </p:cNvSpPr>
          <p:nvPr>
            <p:ph idx="1"/>
          </p:nvPr>
        </p:nvSpPr>
        <p:spPr>
          <a:xfrm>
            <a:off x="536859" y="2168574"/>
            <a:ext cx="8336975" cy="4049345"/>
          </a:xfrm>
        </p:spPr>
        <p:txBody>
          <a:bodyPr/>
          <a:lstStyle/>
          <a:p>
            <a:pPr>
              <a:spcAft>
                <a:spcPts val="600"/>
              </a:spcAft>
            </a:pPr>
            <a:r>
              <a:rPr lang="en-US" dirty="0">
                <a:solidFill>
                  <a:srgbClr val="002060"/>
                </a:solidFill>
                <a:latin typeface="Gill Sans"/>
              </a:rPr>
              <a:t>2005 pilot (Bellevue, Olympic, Peninsula, South Seattle), 2010 regular status</a:t>
            </a:r>
          </a:p>
          <a:p>
            <a:pPr>
              <a:spcAft>
                <a:spcPts val="600"/>
              </a:spcAft>
            </a:pPr>
            <a:r>
              <a:rPr lang="en-US" dirty="0">
                <a:solidFill>
                  <a:srgbClr val="002060"/>
                </a:solidFill>
                <a:latin typeface="Gill Sans"/>
              </a:rPr>
              <a:t>2012 SBCTC authorized to approve </a:t>
            </a:r>
            <a:endParaRPr lang="en-US" dirty="0">
              <a:solidFill>
                <a:srgbClr val="002060"/>
              </a:solidFill>
            </a:endParaRPr>
          </a:p>
          <a:p>
            <a:pPr>
              <a:spcAft>
                <a:spcPts val="600"/>
              </a:spcAft>
            </a:pPr>
            <a:r>
              <a:rPr lang="en-US" dirty="0">
                <a:solidFill>
                  <a:srgbClr val="002060"/>
                </a:solidFill>
              </a:rPr>
              <a:t>2018-2019: </a:t>
            </a:r>
            <a:r>
              <a:rPr lang="en-US" b="1" dirty="0" smtClean="0">
                <a:solidFill>
                  <a:srgbClr val="002060"/>
                </a:solidFill>
              </a:rPr>
              <a:t>98 programs </a:t>
            </a:r>
            <a:r>
              <a:rPr lang="en-US" dirty="0">
                <a:solidFill>
                  <a:srgbClr val="002060"/>
                </a:solidFill>
              </a:rPr>
              <a:t>at</a:t>
            </a:r>
            <a:r>
              <a:rPr lang="en-US" b="1" dirty="0">
                <a:solidFill>
                  <a:srgbClr val="002060"/>
                </a:solidFill>
              </a:rPr>
              <a:t> </a:t>
            </a:r>
            <a:r>
              <a:rPr lang="en-US" b="1" dirty="0" smtClean="0">
                <a:solidFill>
                  <a:srgbClr val="002060"/>
                </a:solidFill>
              </a:rPr>
              <a:t>29 </a:t>
            </a:r>
            <a:r>
              <a:rPr lang="en-US" b="1" dirty="0">
                <a:solidFill>
                  <a:srgbClr val="002060"/>
                </a:solidFill>
              </a:rPr>
              <a:t>colleges</a:t>
            </a:r>
            <a:endParaRPr lang="en-US" dirty="0">
              <a:solidFill>
                <a:srgbClr val="002060"/>
              </a:solidFill>
            </a:endParaRPr>
          </a:p>
          <a:p>
            <a:pPr>
              <a:spcAft>
                <a:spcPts val="600"/>
              </a:spcAft>
            </a:pPr>
            <a:r>
              <a:rPr lang="en-US" dirty="0" smtClean="0">
                <a:solidFill>
                  <a:srgbClr val="002060"/>
                </a:solidFill>
              </a:rPr>
              <a:t>2017-2018: 3142 </a:t>
            </a:r>
            <a:r>
              <a:rPr lang="en-US" dirty="0">
                <a:solidFill>
                  <a:srgbClr val="002060"/>
                </a:solidFill>
              </a:rPr>
              <a:t>FTEs enrolled, </a:t>
            </a:r>
            <a:r>
              <a:rPr lang="en-US" dirty="0" smtClean="0">
                <a:solidFill>
                  <a:srgbClr val="002060"/>
                </a:solidFill>
              </a:rPr>
              <a:t>3960 </a:t>
            </a:r>
            <a:r>
              <a:rPr lang="en-US" dirty="0">
                <a:solidFill>
                  <a:srgbClr val="002060"/>
                </a:solidFill>
              </a:rPr>
              <a:t>headcount, </a:t>
            </a:r>
            <a:r>
              <a:rPr lang="en-US" dirty="0" smtClean="0">
                <a:solidFill>
                  <a:srgbClr val="002060"/>
                </a:solidFill>
              </a:rPr>
              <a:t>888 Completions  (3333 total through summer 2018)</a:t>
            </a:r>
          </a:p>
          <a:p>
            <a:pPr>
              <a:spcAft>
                <a:spcPts val="600"/>
              </a:spcAft>
            </a:pPr>
            <a:r>
              <a:rPr lang="en-US" dirty="0" smtClean="0">
                <a:solidFill>
                  <a:srgbClr val="FF0000"/>
                </a:solidFill>
              </a:rPr>
              <a:t>Enrollments </a:t>
            </a:r>
            <a:r>
              <a:rPr lang="en-US" dirty="0">
                <a:solidFill>
                  <a:srgbClr val="FF0000"/>
                </a:solidFill>
              </a:rPr>
              <a:t>are </a:t>
            </a:r>
            <a:r>
              <a:rPr lang="en-US" dirty="0" smtClean="0">
                <a:solidFill>
                  <a:srgbClr val="FF0000"/>
                </a:solidFill>
              </a:rPr>
              <a:t>1.8% </a:t>
            </a:r>
            <a:r>
              <a:rPr lang="en-US" dirty="0">
                <a:solidFill>
                  <a:srgbClr val="FF0000"/>
                </a:solidFill>
              </a:rPr>
              <a:t>of total enrollments in college system</a:t>
            </a:r>
          </a:p>
          <a:p>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658860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D8C1EA-986E-D64C-AA0B-11A66E13F82F}" type="slidenum">
              <a:rPr kumimoji="0" lang="en-US"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11" name="Content Placeholder 10"/>
          <p:cNvGraphicFramePr>
            <a:graphicFrameLocks noGrp="1"/>
          </p:cNvGraphicFramePr>
          <p:nvPr>
            <p:ph sz="quarter" idx="13"/>
            <p:extLst/>
          </p:nvPr>
        </p:nvGraphicFramePr>
        <p:xfrm>
          <a:off x="21266" y="31899"/>
          <a:ext cx="9122736" cy="6719779"/>
        </p:xfrm>
        <a:graphic>
          <a:graphicData uri="http://schemas.openxmlformats.org/drawingml/2006/table">
            <a:tbl>
              <a:tblPr>
                <a:tableStyleId>{5C22544A-7EE6-4342-B048-85BDC9FD1C3A}</a:tableStyleId>
              </a:tblPr>
              <a:tblGrid>
                <a:gridCol w="1074873">
                  <a:extLst>
                    <a:ext uri="{9D8B030D-6E8A-4147-A177-3AD203B41FA5}">
                      <a16:colId xmlns:a16="http://schemas.microsoft.com/office/drawing/2014/main" val="20000"/>
                    </a:ext>
                  </a:extLst>
                </a:gridCol>
                <a:gridCol w="3811428">
                  <a:extLst>
                    <a:ext uri="{9D8B030D-6E8A-4147-A177-3AD203B41FA5}">
                      <a16:colId xmlns:a16="http://schemas.microsoft.com/office/drawing/2014/main" val="20001"/>
                    </a:ext>
                  </a:extLst>
                </a:gridCol>
                <a:gridCol w="1034091">
                  <a:extLst>
                    <a:ext uri="{9D8B030D-6E8A-4147-A177-3AD203B41FA5}">
                      <a16:colId xmlns:a16="http://schemas.microsoft.com/office/drawing/2014/main" val="20002"/>
                    </a:ext>
                  </a:extLst>
                </a:gridCol>
                <a:gridCol w="305296">
                  <a:extLst>
                    <a:ext uri="{9D8B030D-6E8A-4147-A177-3AD203B41FA5}">
                      <a16:colId xmlns:a16="http://schemas.microsoft.com/office/drawing/2014/main" val="20003"/>
                    </a:ext>
                  </a:extLst>
                </a:gridCol>
                <a:gridCol w="1448524">
                  <a:extLst>
                    <a:ext uri="{9D8B030D-6E8A-4147-A177-3AD203B41FA5}">
                      <a16:colId xmlns:a16="http://schemas.microsoft.com/office/drawing/2014/main" val="20004"/>
                    </a:ext>
                  </a:extLst>
                </a:gridCol>
                <a:gridCol w="1448524">
                  <a:extLst>
                    <a:ext uri="{9D8B030D-6E8A-4147-A177-3AD203B41FA5}">
                      <a16:colId xmlns:a16="http://schemas.microsoft.com/office/drawing/2014/main" val="20005"/>
                    </a:ext>
                  </a:extLst>
                </a:gridCol>
              </a:tblGrid>
              <a:tr h="398343">
                <a:tc>
                  <a:txBody>
                    <a:bodyPr/>
                    <a:lstStyle/>
                    <a:p>
                      <a:pPr marL="0" marR="0" algn="l" defTabSz="457200" rtl="0" eaLnBrk="1" fontAlgn="b" latinLnBrk="0" hangingPunct="1">
                        <a:lnSpc>
                          <a:spcPct val="115000"/>
                        </a:lnSpc>
                        <a:spcBef>
                          <a:spcPts val="0"/>
                        </a:spcBef>
                        <a:spcAft>
                          <a:spcPts val="0"/>
                        </a:spcAft>
                      </a:pPr>
                      <a:endParaRPr lang="en-US" sz="1600" b="1" kern="1200" dirty="0">
                        <a:solidFill>
                          <a:srgbClr val="000000"/>
                        </a:solidFill>
                        <a:effectLst/>
                        <a:latin typeface="Calibri"/>
                        <a:ea typeface="Times New Roman"/>
                        <a:cs typeface="Times New Roman"/>
                      </a:endParaRPr>
                    </a:p>
                  </a:txBody>
                  <a:tcPr marL="6268" marR="6268" marT="6268" marB="0" anchor="b">
                    <a:solidFill>
                      <a:schemeClr val="accent1">
                        <a:lumMod val="40000"/>
                        <a:lumOff val="60000"/>
                      </a:schemeClr>
                    </a:solidFill>
                  </a:tcPr>
                </a:tc>
                <a:tc>
                  <a:txBody>
                    <a:bodyPr/>
                    <a:lstStyle/>
                    <a:p>
                      <a:pPr marL="0" marR="0" algn="l" defTabSz="457200" rtl="0" eaLnBrk="1" fontAlgn="b" latinLnBrk="0" hangingPunct="1">
                        <a:lnSpc>
                          <a:spcPct val="115000"/>
                        </a:lnSpc>
                        <a:spcBef>
                          <a:spcPts val="0"/>
                        </a:spcBef>
                        <a:spcAft>
                          <a:spcPts val="0"/>
                        </a:spcAft>
                      </a:pPr>
                      <a:r>
                        <a:rPr lang="en-US" sz="2000" b="1" kern="1200" dirty="0" smtClean="0">
                          <a:solidFill>
                            <a:srgbClr val="000000"/>
                          </a:solidFill>
                          <a:effectLst/>
                          <a:latin typeface="Calibri"/>
                          <a:ea typeface="Times New Roman"/>
                          <a:cs typeface="Times New Roman"/>
                        </a:rPr>
                        <a:t>First</a:t>
                      </a:r>
                      <a:r>
                        <a:rPr lang="en-US" sz="2000" b="1" kern="1200" baseline="0" dirty="0" smtClean="0">
                          <a:solidFill>
                            <a:srgbClr val="000000"/>
                          </a:solidFill>
                          <a:effectLst/>
                          <a:latin typeface="Calibri"/>
                          <a:ea typeface="Times New Roman"/>
                          <a:cs typeface="Times New Roman"/>
                        </a:rPr>
                        <a:t> Applied Baccalaureate Degree</a:t>
                      </a:r>
                      <a:endParaRPr lang="en-US" sz="2000" b="1" kern="1200" dirty="0">
                        <a:solidFill>
                          <a:srgbClr val="000000"/>
                        </a:solidFill>
                        <a:effectLst/>
                        <a:latin typeface="Calibri"/>
                        <a:ea typeface="Times New Roman"/>
                        <a:cs typeface="Times New Roman"/>
                      </a:endParaRPr>
                    </a:p>
                  </a:txBody>
                  <a:tcPr marL="6268" marR="6268" marT="6268" marB="0" anchor="b">
                    <a:solidFill>
                      <a:schemeClr val="accent1">
                        <a:lumMod val="40000"/>
                        <a:lumOff val="60000"/>
                      </a:schemeClr>
                    </a:solidFill>
                  </a:tcPr>
                </a:tc>
                <a:tc gridSpan="3">
                  <a:txBody>
                    <a:bodyPr/>
                    <a:lstStyle/>
                    <a:p>
                      <a:pPr marL="0" marR="0" algn="l" defTabSz="457200" rtl="0" eaLnBrk="1" fontAlgn="b" latinLnBrk="0" hangingPunct="1">
                        <a:lnSpc>
                          <a:spcPct val="115000"/>
                        </a:lnSpc>
                        <a:spcBef>
                          <a:spcPts val="0"/>
                        </a:spcBef>
                        <a:spcAft>
                          <a:spcPts val="0"/>
                        </a:spcAft>
                      </a:pPr>
                      <a:r>
                        <a:rPr lang="en-US" sz="1800" b="1" kern="1200" dirty="0">
                          <a:solidFill>
                            <a:srgbClr val="000000"/>
                          </a:solidFill>
                          <a:effectLst/>
                          <a:latin typeface="Calibri"/>
                          <a:ea typeface="Times New Roman"/>
                          <a:cs typeface="Times New Roman"/>
                        </a:rPr>
                        <a:t>Projected Expenses</a:t>
                      </a:r>
                    </a:p>
                  </a:txBody>
                  <a:tcPr marL="6268" marR="6268" marT="6268" marB="0" anchor="b">
                    <a:solidFill>
                      <a:schemeClr val="accent1">
                        <a:lumMod val="40000"/>
                        <a:lumOff val="6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40000"/>
                        <a:lumOff val="60000"/>
                      </a:schemeClr>
                    </a:solidFill>
                  </a:tcPr>
                </a:tc>
                <a:tc hMerge="1">
                  <a:txBody>
                    <a:bodyPr/>
                    <a:lstStyle/>
                    <a:p>
                      <a:endParaRPr lang="en-US"/>
                    </a:p>
                  </a:txBody>
                  <a:tcPr/>
                </a:tc>
                <a:tc>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40000"/>
                        <a:lumOff val="60000"/>
                      </a:schemeClr>
                    </a:solidFill>
                  </a:tcPr>
                </a:tc>
                <a:extLst>
                  <a:ext uri="{0D108BD9-81ED-4DB2-BD59-A6C34878D82A}">
                    <a16:rowId xmlns:a16="http://schemas.microsoft.com/office/drawing/2014/main" val="10000"/>
                  </a:ext>
                </a:extLst>
              </a:tr>
              <a:tr h="692635">
                <a:tc gridSpan="2">
                  <a:txBody>
                    <a:bodyPr/>
                    <a:lstStyle/>
                    <a:p>
                      <a:pPr marL="0" marR="0" algn="l" defTabSz="457200" rtl="0" eaLnBrk="1" fontAlgn="b" latinLnBrk="0" hangingPunct="1">
                        <a:lnSpc>
                          <a:spcPct val="115000"/>
                        </a:lnSpc>
                        <a:spcBef>
                          <a:spcPts val="0"/>
                        </a:spcBef>
                        <a:spcAft>
                          <a:spcPts val="0"/>
                        </a:spcAft>
                      </a:pPr>
                      <a:r>
                        <a:rPr lang="en-US" sz="1800" b="1" kern="1200" dirty="0">
                          <a:solidFill>
                            <a:srgbClr val="000000"/>
                          </a:solidFill>
                          <a:effectLst/>
                          <a:latin typeface="Calibri"/>
                          <a:ea typeface="Times New Roman"/>
                          <a:cs typeface="Times New Roman"/>
                        </a:rPr>
                        <a:t>Expense</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pPr marL="0" marR="0" algn="l" defTabSz="457200" rtl="0" eaLnBrk="1" fontAlgn="b" latinLnBrk="0" hangingPunct="1">
                        <a:lnSpc>
                          <a:spcPct val="115000"/>
                        </a:lnSpc>
                        <a:spcBef>
                          <a:spcPts val="0"/>
                        </a:spcBef>
                        <a:spcAft>
                          <a:spcPts val="0"/>
                        </a:spcAft>
                      </a:pPr>
                      <a:r>
                        <a:rPr lang="en-US" sz="1800" b="1" kern="1200" dirty="0">
                          <a:solidFill>
                            <a:srgbClr val="000000"/>
                          </a:solidFill>
                          <a:effectLst/>
                          <a:latin typeface="Calibri"/>
                          <a:ea typeface="Times New Roman"/>
                          <a:cs typeface="Times New Roman"/>
                        </a:rPr>
                        <a:t>Year </a:t>
                      </a:r>
                      <a:r>
                        <a:rPr lang="en-US" sz="1800" b="1" kern="1200" dirty="0" smtClean="0">
                          <a:solidFill>
                            <a:srgbClr val="000000"/>
                          </a:solidFill>
                          <a:effectLst/>
                          <a:latin typeface="Calibri"/>
                          <a:ea typeface="Times New Roman"/>
                          <a:cs typeface="Times New Roman"/>
                        </a:rPr>
                        <a:t>0-2015/2016</a:t>
                      </a: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1" kern="1200" dirty="0" smtClean="0">
                          <a:solidFill>
                            <a:srgbClr val="000000"/>
                          </a:solidFill>
                          <a:effectLst/>
                          <a:latin typeface="Calibri"/>
                          <a:ea typeface="Times New Roman"/>
                          <a:cs typeface="Times New Roman"/>
                        </a:rPr>
                        <a:t>Year </a:t>
                      </a:r>
                      <a:r>
                        <a:rPr lang="en-US" sz="1800" b="1" kern="1200" dirty="0">
                          <a:solidFill>
                            <a:srgbClr val="000000"/>
                          </a:solidFill>
                          <a:effectLst/>
                          <a:latin typeface="Calibri"/>
                          <a:ea typeface="Times New Roman"/>
                          <a:cs typeface="Times New Roman"/>
                        </a:rPr>
                        <a:t>1 </a:t>
                      </a:r>
                      <a:r>
                        <a:rPr lang="en-US" sz="1800" b="1" kern="1200" dirty="0" smtClean="0">
                          <a:solidFill>
                            <a:srgbClr val="000000"/>
                          </a:solidFill>
                          <a:effectLst/>
                          <a:latin typeface="Calibri"/>
                          <a:ea typeface="Times New Roman"/>
                          <a:cs typeface="Times New Roman"/>
                        </a:rPr>
                        <a:t>-2016/2017</a:t>
                      </a: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1" kern="1200" dirty="0">
                          <a:solidFill>
                            <a:srgbClr val="000000"/>
                          </a:solidFill>
                          <a:effectLst/>
                          <a:latin typeface="Calibri"/>
                          <a:ea typeface="Times New Roman"/>
                          <a:cs typeface="Times New Roman"/>
                        </a:rPr>
                        <a:t>Year </a:t>
                      </a:r>
                      <a:r>
                        <a:rPr lang="en-US" sz="1800" b="1" kern="1200" dirty="0" smtClean="0">
                          <a:solidFill>
                            <a:srgbClr val="000000"/>
                          </a:solidFill>
                          <a:effectLst/>
                          <a:latin typeface="Calibri"/>
                          <a:ea typeface="Times New Roman"/>
                          <a:cs typeface="Times New Roman"/>
                        </a:rPr>
                        <a:t>2 – </a:t>
                      </a:r>
                    </a:p>
                    <a:p>
                      <a:pPr marL="0" marR="0" algn="l" defTabSz="457200" rtl="0" eaLnBrk="1" fontAlgn="b" latinLnBrk="0" hangingPunct="1">
                        <a:lnSpc>
                          <a:spcPct val="115000"/>
                        </a:lnSpc>
                        <a:spcBef>
                          <a:spcPts val="0"/>
                        </a:spcBef>
                        <a:spcAft>
                          <a:spcPts val="0"/>
                        </a:spcAft>
                      </a:pPr>
                      <a:r>
                        <a:rPr lang="en-US" sz="1800" b="1" kern="1200" dirty="0" smtClean="0">
                          <a:solidFill>
                            <a:srgbClr val="000000"/>
                          </a:solidFill>
                          <a:effectLst/>
                          <a:latin typeface="Calibri"/>
                          <a:ea typeface="Times New Roman"/>
                          <a:cs typeface="Times New Roman"/>
                        </a:rPr>
                        <a:t>2017/2018</a:t>
                      </a:r>
                      <a:endParaRPr lang="en-US" sz="1800" b="1" kern="1200" dirty="0">
                        <a:solidFill>
                          <a:srgbClr val="000000"/>
                        </a:solidFill>
                        <a:effectLst/>
                        <a:latin typeface="Calibri"/>
                        <a:ea typeface="Times New Roman"/>
                        <a:cs typeface="Times New Roman"/>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val="10001"/>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FT Faculty (Instruction - 1.0 FTE after Year 1) </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20,460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62,000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2"/>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PT Faculty (Instruction - .66 FTE after Year 1)</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4,303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23,839</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Curriculum/ Program Development</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$20,000 </a:t>
                      </a:r>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30,000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10,000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4"/>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BAS Program Manager (1FTE)</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28,000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56,000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Librarian (.25 FTE)</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15,500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15,500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6"/>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Financial Aid (.25 FTE)</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5,000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10,000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7"/>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Credentials (.25)</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5,000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10,000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8"/>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Clinical/Practicum coordinator (.5FTE)</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22,000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9"/>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Total personnel</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$108,263 </a:t>
                      </a: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$209,339</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0"/>
                  </a:ext>
                </a:extLst>
              </a:tr>
              <a:tr h="340285">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Benefits (35%)</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u="sng"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u="none" kern="1200" dirty="0" smtClean="0">
                          <a:solidFill>
                            <a:srgbClr val="000000"/>
                          </a:solidFill>
                          <a:effectLst/>
                          <a:latin typeface="Calibri"/>
                          <a:ea typeface="Times New Roman"/>
                          <a:cs typeface="Times New Roman"/>
                        </a:rPr>
                        <a:t>$  37,892 </a:t>
                      </a:r>
                      <a:endParaRPr lang="en-US" sz="1800" b="0" u="none"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73,269</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1"/>
                  </a:ext>
                </a:extLst>
              </a:tr>
              <a:tr h="339449">
                <a:tc>
                  <a:txBody>
                    <a:bodyPr/>
                    <a:lstStyle/>
                    <a:p>
                      <a:pPr marL="0" marR="0" algn="l" defTabSz="457200" rtl="0" eaLnBrk="1" fontAlgn="b" latinLnBrk="0" hangingPunct="1">
                        <a:lnSpc>
                          <a:spcPct val="115000"/>
                        </a:lnSpc>
                        <a:spcBef>
                          <a:spcPts val="0"/>
                        </a:spcBef>
                        <a:spcAft>
                          <a:spcPts val="0"/>
                        </a:spcAft>
                      </a:pPr>
                      <a:endParaRPr lang="en-US" sz="1600" b="1" u="sng" kern="1200" dirty="0">
                        <a:solidFill>
                          <a:srgbClr val="000000"/>
                        </a:solidFill>
                        <a:effectLst/>
                        <a:latin typeface="Calibri"/>
                        <a:ea typeface="Times New Roman"/>
                        <a:cs typeface="Times New Roman"/>
                      </a:endParaRPr>
                    </a:p>
                  </a:txBody>
                  <a:tcPr marL="6268" marR="6268" marT="6268" marB="0" anchor="b">
                    <a:solidFill>
                      <a:schemeClr val="accent1">
                        <a:lumMod val="40000"/>
                        <a:lumOff val="60000"/>
                      </a:schemeClr>
                    </a:solidFill>
                  </a:tcPr>
                </a:tc>
                <a:tc>
                  <a:txBody>
                    <a:bodyPr/>
                    <a:lstStyle/>
                    <a:p>
                      <a:pPr marL="0" marR="0" algn="l" defTabSz="457200" rtl="0" eaLnBrk="1" fontAlgn="b" latinLnBrk="0" hangingPunct="1">
                        <a:lnSpc>
                          <a:spcPct val="115000"/>
                        </a:lnSpc>
                        <a:spcBef>
                          <a:spcPts val="0"/>
                        </a:spcBef>
                        <a:spcAft>
                          <a:spcPts val="0"/>
                        </a:spcAft>
                      </a:pPr>
                      <a:endParaRPr lang="en-US" sz="1800" b="1" u="none" kern="1200" dirty="0">
                        <a:solidFill>
                          <a:srgbClr val="000000"/>
                        </a:solidFill>
                        <a:effectLst/>
                        <a:latin typeface="Calibri"/>
                        <a:ea typeface="Times New Roman"/>
                        <a:cs typeface="Times New Roman"/>
                      </a:endParaRPr>
                    </a:p>
                  </a:txBody>
                  <a:tcPr marL="6268" marR="6268" marT="6268" marB="0" anchor="b">
                    <a:solidFill>
                      <a:schemeClr val="accent1">
                        <a:lumMod val="40000"/>
                        <a:lumOff val="60000"/>
                      </a:schemeClr>
                    </a:solidFill>
                  </a:tcPr>
                </a:tc>
                <a:tc gridSpan="2">
                  <a:txBody>
                    <a:bodyPr/>
                    <a:lstStyle/>
                    <a:p>
                      <a:endParaRPr lang="en-US" dirty="0"/>
                    </a:p>
                  </a:txBody>
                  <a:tcPr marL="6268" marR="6268" marT="6268" marB="0" anchor="b">
                    <a:solidFill>
                      <a:schemeClr val="accent1">
                        <a:lumMod val="40000"/>
                        <a:lumOff val="6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u="none" kern="1200" dirty="0">
                        <a:solidFill>
                          <a:srgbClr val="000000"/>
                        </a:solidFill>
                        <a:effectLst/>
                        <a:latin typeface="Calibri"/>
                        <a:ea typeface="Times New Roman"/>
                        <a:cs typeface="Times New Roman"/>
                      </a:endParaRPr>
                    </a:p>
                  </a:txBody>
                  <a:tcPr marL="6268" marR="6268" marT="6268" marB="0" anchor="b">
                    <a:solidFill>
                      <a:schemeClr val="accent1">
                        <a:lumMod val="40000"/>
                        <a:lumOff val="60000"/>
                      </a:schemeClr>
                    </a:solidFill>
                  </a:tcPr>
                </a:tc>
                <a:tc>
                  <a:txBody>
                    <a:bodyPr/>
                    <a:lstStyle/>
                    <a:p>
                      <a:pPr marL="0" marR="0" algn="l" defTabSz="457200" rtl="0" eaLnBrk="1" fontAlgn="b" latinLnBrk="0" hangingPunct="1">
                        <a:lnSpc>
                          <a:spcPct val="115000"/>
                        </a:lnSpc>
                        <a:spcBef>
                          <a:spcPts val="0"/>
                        </a:spcBef>
                        <a:spcAft>
                          <a:spcPts val="0"/>
                        </a:spcAft>
                      </a:pPr>
                      <a:r>
                        <a:rPr lang="en-US" sz="1800" b="1" u="none" kern="1200" dirty="0">
                          <a:solidFill>
                            <a:srgbClr val="000000"/>
                          </a:solidFill>
                          <a:effectLst/>
                          <a:latin typeface="Calibri"/>
                          <a:ea typeface="Times New Roman"/>
                          <a:cs typeface="Times New Roman"/>
                        </a:rPr>
                        <a:t>$146,155 </a:t>
                      </a:r>
                    </a:p>
                  </a:txBody>
                  <a:tcPr marL="6268" marR="6268" marT="6268" marB="0" anchor="ctr">
                    <a:solidFill>
                      <a:schemeClr val="accent1">
                        <a:lumMod val="40000"/>
                        <a:lumOff val="60000"/>
                      </a:schemeClr>
                    </a:solidFill>
                  </a:tcPr>
                </a:tc>
                <a:tc>
                  <a:txBody>
                    <a:bodyPr/>
                    <a:lstStyle/>
                    <a:p>
                      <a:pPr marL="0" marR="0" algn="l" defTabSz="457200" rtl="0" eaLnBrk="1" fontAlgn="b" latinLnBrk="0" hangingPunct="1">
                        <a:lnSpc>
                          <a:spcPct val="115000"/>
                        </a:lnSpc>
                        <a:spcBef>
                          <a:spcPts val="0"/>
                        </a:spcBef>
                        <a:spcAft>
                          <a:spcPts val="0"/>
                        </a:spcAft>
                      </a:pPr>
                      <a:r>
                        <a:rPr lang="en-US" sz="1800" b="1" kern="1200" dirty="0" smtClean="0">
                          <a:solidFill>
                            <a:srgbClr val="000000"/>
                          </a:solidFill>
                          <a:effectLst/>
                          <a:latin typeface="Calibri"/>
                          <a:ea typeface="Times New Roman"/>
                          <a:cs typeface="Times New Roman"/>
                        </a:rPr>
                        <a:t>$282,608</a:t>
                      </a:r>
                      <a:endParaRPr lang="en-US" sz="1800" b="1" kern="1200" dirty="0">
                        <a:solidFill>
                          <a:srgbClr val="000000"/>
                        </a:solidFill>
                        <a:effectLst/>
                        <a:latin typeface="Calibri"/>
                        <a:ea typeface="Times New Roman"/>
                        <a:cs typeface="Times New Roman"/>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12"/>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Library Resources</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30,000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20,000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3"/>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Goods and Services</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5,000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4,000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4"/>
                  </a:ext>
                </a:extLst>
              </a:tr>
              <a:tr h="330160">
                <a:tc gridSpan="2">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Marketing and Outreach</a:t>
                      </a:r>
                    </a:p>
                  </a:txBody>
                  <a:tcPr marL="6268" marR="6268" marT="6268" marB="0" anchor="b">
                    <a:solidFill>
                      <a:schemeClr val="accent1">
                        <a:lumMod val="20000"/>
                        <a:lumOff val="80000"/>
                      </a:schemeClr>
                    </a:solidFill>
                  </a:tcPr>
                </a:tc>
                <a:tc hMerge="1">
                  <a:txBody>
                    <a:bodyPr/>
                    <a:lstStyle/>
                    <a:p>
                      <a:endParaRPr lang="en-US"/>
                    </a:p>
                  </a:txBody>
                  <a:tcPr/>
                </a:tc>
                <a:tc gridSpan="2">
                  <a:txBody>
                    <a:bodyPr/>
                    <a:lstStyle/>
                    <a:p>
                      <a:endParaRPr lang="en-US" b="0" dirty="0"/>
                    </a:p>
                  </a:txBody>
                  <a:tcPr marL="6268" marR="6268" marT="6268" marB="0" anchor="b">
                    <a:solidFill>
                      <a:schemeClr val="accent1">
                        <a:lumMod val="20000"/>
                        <a:lumOff val="80000"/>
                      </a:schemeClr>
                    </a:solidFill>
                  </a:tcPr>
                </a:tc>
                <a:tc hMerge="1">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000000"/>
                        </a:solidFill>
                        <a:effectLst/>
                        <a:latin typeface="Calibri"/>
                        <a:ea typeface="Times New Roman"/>
                        <a:cs typeface="Times New Roman"/>
                      </a:endParaRPr>
                    </a:p>
                  </a:txBody>
                  <a:tcPr marL="6268" marR="6268" marT="6268" marB="0" anchor="b">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5,000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3,000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5"/>
                  </a:ext>
                </a:extLst>
              </a:tr>
              <a:tr h="330160">
                <a:tc gridSpan="4">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Equipment purchases and replacement (1 lab)</a:t>
                      </a:r>
                    </a:p>
                  </a:txBody>
                  <a:tcPr marL="6268" marR="6268" marT="6268" marB="0" anchor="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a:t>
                      </a:r>
                      <a:r>
                        <a:rPr lang="en-US" sz="1800" b="0" kern="1200" baseline="0" dirty="0" smtClean="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30,000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16"/>
                  </a:ext>
                </a:extLst>
              </a:tr>
              <a:tr h="330160">
                <a:tc gridSpan="4">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Professional Development, Research, and Travel</a:t>
                      </a:r>
                    </a:p>
                  </a:txBody>
                  <a:tcPr marL="6268" marR="6268" marT="6268" marB="0" anchor="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defTabSz="457200" rtl="0" eaLnBrk="1" fontAlgn="b" latinLnBrk="0" hangingPunct="1">
                        <a:lnSpc>
                          <a:spcPct val="115000"/>
                        </a:lnSpc>
                        <a:spcBef>
                          <a:spcPts val="0"/>
                        </a:spcBef>
                        <a:spcAft>
                          <a:spcPts val="0"/>
                        </a:spcAft>
                      </a:pPr>
                      <a:r>
                        <a:rPr lang="en-US" sz="1800" b="0" kern="1200" dirty="0" smtClean="0">
                          <a:solidFill>
                            <a:srgbClr val="000000"/>
                          </a:solidFill>
                          <a:effectLst/>
                          <a:latin typeface="Calibri"/>
                          <a:ea typeface="Times New Roman"/>
                          <a:cs typeface="Times New Roman"/>
                        </a:rPr>
                        <a:t>$  10,000 </a:t>
                      </a:r>
                      <a:endParaRPr lang="en-US" sz="1800" b="0" kern="1200" dirty="0">
                        <a:solidFill>
                          <a:srgbClr val="000000"/>
                        </a:solidFill>
                        <a:effectLst/>
                        <a:latin typeface="Calibri"/>
                        <a:ea typeface="Times New Roman"/>
                        <a:cs typeface="Times New Roman"/>
                      </a:endParaRPr>
                    </a:p>
                  </a:txBody>
                  <a:tcPr marL="6268" marR="6268" marT="6268" marB="0" anchor="ctr">
                    <a:solidFill>
                      <a:schemeClr val="accent1">
                        <a:lumMod val="20000"/>
                        <a:lumOff val="80000"/>
                      </a:schemeClr>
                    </a:solidFill>
                  </a:tcPr>
                </a:tc>
                <a:tc>
                  <a:txBody>
                    <a:bodyPr/>
                    <a:lstStyle/>
                    <a:p>
                      <a:pPr marL="0" marR="0" algn="l" defTabSz="457200" rtl="0" eaLnBrk="1" fontAlgn="b" latinLnBrk="0" hangingPunct="1">
                        <a:lnSpc>
                          <a:spcPct val="115000"/>
                        </a:lnSpc>
                        <a:spcBef>
                          <a:spcPts val="0"/>
                        </a:spcBef>
                        <a:spcAft>
                          <a:spcPts val="0"/>
                        </a:spcAft>
                      </a:pPr>
                      <a:r>
                        <a:rPr lang="en-US" sz="1800" b="0" kern="1200" dirty="0">
                          <a:solidFill>
                            <a:srgbClr val="000000"/>
                          </a:solidFill>
                          <a:effectLst/>
                          <a:latin typeface="Calibri"/>
                          <a:ea typeface="Times New Roman"/>
                          <a:cs typeface="Times New Roman"/>
                        </a:rPr>
                        <a:t>$ </a:t>
                      </a:r>
                      <a:r>
                        <a:rPr lang="en-US" sz="1800" b="0" kern="1200" dirty="0" smtClean="0">
                          <a:solidFill>
                            <a:srgbClr val="000000"/>
                          </a:solidFill>
                          <a:effectLst/>
                          <a:latin typeface="Calibri"/>
                          <a:ea typeface="Times New Roman"/>
                          <a:cs typeface="Times New Roman"/>
                        </a:rPr>
                        <a:t> 10,000</a:t>
                      </a:r>
                      <a:endParaRPr lang="en-US" sz="1800" b="0" kern="1200" dirty="0">
                        <a:solidFill>
                          <a:srgbClr val="000000"/>
                        </a:solidFill>
                        <a:effectLst/>
                        <a:latin typeface="Calibri"/>
                        <a:ea typeface="Times New Roman"/>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17"/>
                  </a:ext>
                </a:extLst>
              </a:tr>
              <a:tr h="326827">
                <a:tc gridSpan="3">
                  <a:txBody>
                    <a:bodyPr/>
                    <a:lstStyle/>
                    <a:p>
                      <a:pPr marL="0" marR="0" algn="l" defTabSz="457200" rtl="0" eaLnBrk="1" fontAlgn="b" latinLnBrk="0" hangingPunct="1">
                        <a:lnSpc>
                          <a:spcPct val="115000"/>
                        </a:lnSpc>
                        <a:spcBef>
                          <a:spcPts val="0"/>
                        </a:spcBef>
                        <a:spcAft>
                          <a:spcPts val="0"/>
                        </a:spcAft>
                      </a:pPr>
                      <a:r>
                        <a:rPr lang="en-US" sz="1800" b="1" kern="1200" dirty="0">
                          <a:solidFill>
                            <a:srgbClr val="FF0000"/>
                          </a:solidFill>
                          <a:effectLst/>
                          <a:latin typeface="Calibri"/>
                          <a:ea typeface="Times New Roman"/>
                          <a:cs typeface="Times New Roman"/>
                        </a:rPr>
                        <a:t>Projected Expenses</a:t>
                      </a:r>
                    </a:p>
                  </a:txBody>
                  <a:tcPr marL="6268" marR="6268" marT="6268" marB="0" anchor="b">
                    <a:solidFill>
                      <a:schemeClr val="accent1">
                        <a:lumMod val="40000"/>
                        <a:lumOff val="60000"/>
                      </a:schemeClr>
                    </a:solidFill>
                  </a:tcPr>
                </a:tc>
                <a:tc hMerge="1">
                  <a:txBody>
                    <a:bodyPr/>
                    <a:lstStyle/>
                    <a:p>
                      <a:endParaRPr lang="en-US"/>
                    </a:p>
                  </a:txBody>
                  <a:tcPr/>
                </a:tc>
                <a:tc hMerge="1">
                  <a:txBody>
                    <a:bodyPr/>
                    <a:lstStyle/>
                    <a:p>
                      <a:endParaRPr lang="en-US"/>
                    </a:p>
                  </a:txBody>
                  <a:tcPr/>
                </a:tc>
                <a:tc>
                  <a:txBody>
                    <a:bodyPr/>
                    <a:lstStyle/>
                    <a:p>
                      <a:pPr marL="0" marR="0" algn="l" defTabSz="457200" rtl="0" eaLnBrk="1" fontAlgn="b" latinLnBrk="0" hangingPunct="1">
                        <a:lnSpc>
                          <a:spcPct val="115000"/>
                        </a:lnSpc>
                        <a:spcBef>
                          <a:spcPts val="0"/>
                        </a:spcBef>
                        <a:spcAft>
                          <a:spcPts val="0"/>
                        </a:spcAft>
                      </a:pPr>
                      <a:endParaRPr lang="en-US" sz="1800" b="1" kern="1200" dirty="0">
                        <a:solidFill>
                          <a:srgbClr val="FF0000"/>
                        </a:solidFill>
                        <a:effectLst/>
                        <a:latin typeface="Calibri"/>
                        <a:ea typeface="Times New Roman"/>
                        <a:cs typeface="Times New Roman"/>
                      </a:endParaRPr>
                    </a:p>
                  </a:txBody>
                  <a:tcPr marL="6268" marR="6268" marT="6268" marB="0" anchor="b">
                    <a:solidFill>
                      <a:schemeClr val="accent1">
                        <a:lumMod val="40000"/>
                        <a:lumOff val="60000"/>
                      </a:schemeClr>
                    </a:solidFill>
                  </a:tcPr>
                </a:tc>
                <a:tc>
                  <a:txBody>
                    <a:bodyPr/>
                    <a:lstStyle/>
                    <a:p>
                      <a:pPr marL="0" marR="0" algn="l" defTabSz="457200" rtl="0" eaLnBrk="1" fontAlgn="b" latinLnBrk="0" hangingPunct="1">
                        <a:lnSpc>
                          <a:spcPct val="115000"/>
                        </a:lnSpc>
                        <a:spcBef>
                          <a:spcPts val="0"/>
                        </a:spcBef>
                        <a:spcAft>
                          <a:spcPts val="0"/>
                        </a:spcAft>
                      </a:pPr>
                      <a:r>
                        <a:rPr lang="en-US" sz="1800" b="1" kern="1200" dirty="0">
                          <a:solidFill>
                            <a:srgbClr val="FF0000"/>
                          </a:solidFill>
                          <a:effectLst/>
                          <a:latin typeface="Calibri"/>
                          <a:ea typeface="Times New Roman"/>
                          <a:cs typeface="Times New Roman"/>
                        </a:rPr>
                        <a:t>$226,115 </a:t>
                      </a:r>
                    </a:p>
                  </a:txBody>
                  <a:tcPr marL="6268" marR="6268" marT="6268" marB="0" anchor="ctr">
                    <a:solidFill>
                      <a:schemeClr val="accent1">
                        <a:lumMod val="40000"/>
                        <a:lumOff val="60000"/>
                      </a:schemeClr>
                    </a:solidFill>
                  </a:tcPr>
                </a:tc>
                <a:tc>
                  <a:txBody>
                    <a:bodyPr/>
                    <a:lstStyle/>
                    <a:p>
                      <a:pPr marL="0" marR="0" algn="l" defTabSz="457200" rtl="0" eaLnBrk="1" fontAlgn="b" latinLnBrk="0" hangingPunct="1">
                        <a:lnSpc>
                          <a:spcPct val="115000"/>
                        </a:lnSpc>
                        <a:spcBef>
                          <a:spcPts val="0"/>
                        </a:spcBef>
                        <a:spcAft>
                          <a:spcPts val="0"/>
                        </a:spcAft>
                      </a:pPr>
                      <a:r>
                        <a:rPr lang="en-US" sz="1800" b="1" kern="1200" dirty="0">
                          <a:solidFill>
                            <a:srgbClr val="FF0000"/>
                          </a:solidFill>
                          <a:effectLst/>
                          <a:latin typeface="Calibri"/>
                          <a:ea typeface="Times New Roman"/>
                          <a:cs typeface="Times New Roman"/>
                        </a:rPr>
                        <a:t>$319,608</a:t>
                      </a:r>
                    </a:p>
                  </a:txBody>
                  <a:tcPr marL="68580" marR="68580" marT="0" marB="0" anchor="ctr">
                    <a:solidFill>
                      <a:schemeClr val="accent1">
                        <a:lumMod val="40000"/>
                        <a:lumOff val="60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28804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5BC03-7CE3-4FE3-BC0A-0ACCA8AC1F24}" type="slidenum">
              <a:rPr lang="en-US" smtClean="0"/>
              <a:pPr/>
              <a:t>21</a:t>
            </a:fld>
            <a:endParaRPr lang="en-US" dirty="0"/>
          </a:p>
        </p:txBody>
      </p:sp>
      <p:pic>
        <p:nvPicPr>
          <p:cNvPr id="4" name="Picture 3"/>
          <p:cNvPicPr>
            <a:picLocks noChangeAspect="1"/>
          </p:cNvPicPr>
          <p:nvPr/>
        </p:nvPicPr>
        <p:blipFill>
          <a:blip r:embed="rId2"/>
          <a:stretch>
            <a:fillRect/>
          </a:stretch>
        </p:blipFill>
        <p:spPr>
          <a:xfrm>
            <a:off x="103395" y="1371600"/>
            <a:ext cx="9187468" cy="5486400"/>
          </a:xfrm>
          <a:prstGeom prst="rect">
            <a:avLst/>
          </a:prstGeom>
        </p:spPr>
      </p:pic>
    </p:spTree>
    <p:extLst>
      <p:ext uri="{BB962C8B-B14F-4D97-AF65-F5344CB8AC3E}">
        <p14:creationId xmlns:p14="http://schemas.microsoft.com/office/powerpoint/2010/main" val="65172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5" y="1142370"/>
            <a:ext cx="8336975" cy="797070"/>
          </a:xfrm>
        </p:spPr>
        <p:txBody>
          <a:bodyPr/>
          <a:lstStyle/>
          <a:p>
            <a:r>
              <a:rPr lang="en-US" dirty="0" smtClean="0"/>
              <a:t>Challenges</a:t>
            </a:r>
            <a:endParaRPr lang="en-US" dirty="0"/>
          </a:p>
        </p:txBody>
      </p:sp>
      <p:sp>
        <p:nvSpPr>
          <p:cNvPr id="3" name="Content Placeholder 2"/>
          <p:cNvSpPr>
            <a:spLocks noGrp="1"/>
          </p:cNvSpPr>
          <p:nvPr>
            <p:ph idx="1"/>
          </p:nvPr>
        </p:nvSpPr>
        <p:spPr>
          <a:xfrm>
            <a:off x="536860" y="1676400"/>
            <a:ext cx="8336975" cy="5045075"/>
          </a:xfrm>
        </p:spPr>
        <p:txBody>
          <a:bodyPr numCol="2"/>
          <a:lstStyle/>
          <a:p>
            <a:pPr marL="631825" lvl="3" indent="-403225"/>
            <a:r>
              <a:rPr lang="en-US" sz="3600" dirty="0" smtClean="0">
                <a:solidFill>
                  <a:srgbClr val="002060"/>
                </a:solidFill>
              </a:rPr>
              <a:t>Program </a:t>
            </a:r>
            <a:r>
              <a:rPr lang="en-US" sz="3600" dirty="0">
                <a:solidFill>
                  <a:srgbClr val="002060"/>
                </a:solidFill>
              </a:rPr>
              <a:t>niche/strategic planning</a:t>
            </a:r>
          </a:p>
          <a:p>
            <a:pPr marL="631825" lvl="3" indent="-403225"/>
            <a:r>
              <a:rPr lang="en-US" sz="3600" dirty="0">
                <a:solidFill>
                  <a:srgbClr val="002060"/>
                </a:solidFill>
              </a:rPr>
              <a:t>Associate and master’s level transitions</a:t>
            </a:r>
          </a:p>
          <a:p>
            <a:pPr marL="631825" lvl="3" indent="-403225"/>
            <a:r>
              <a:rPr lang="en-US" sz="3600" dirty="0">
                <a:solidFill>
                  <a:srgbClr val="002060"/>
                </a:solidFill>
              </a:rPr>
              <a:t>Professional development</a:t>
            </a:r>
          </a:p>
          <a:p>
            <a:pPr marL="631825" lvl="3" indent="-403225"/>
            <a:r>
              <a:rPr lang="en-US" sz="3600" dirty="0">
                <a:solidFill>
                  <a:srgbClr val="002060"/>
                </a:solidFill>
              </a:rPr>
              <a:t>Costs (i.e. library)</a:t>
            </a:r>
          </a:p>
          <a:p>
            <a:pPr marL="631825" lvl="3" indent="-403225"/>
            <a:r>
              <a:rPr lang="en-US" sz="3600" dirty="0">
                <a:solidFill>
                  <a:srgbClr val="002060"/>
                </a:solidFill>
              </a:rPr>
              <a:t>Communication with four-year </a:t>
            </a:r>
            <a:r>
              <a:rPr lang="en-US" sz="3600" dirty="0" smtClean="0">
                <a:solidFill>
                  <a:srgbClr val="002060"/>
                </a:solidFill>
              </a:rPr>
              <a:t>colleges/universities</a:t>
            </a:r>
            <a:endParaRPr lang="en-US" sz="3600" dirty="0">
              <a:solidFill>
                <a:srgbClr val="002060"/>
              </a:solidFill>
            </a:endParaRPr>
          </a:p>
          <a:p>
            <a:pPr marL="631825" lvl="3" indent="-403225"/>
            <a:r>
              <a:rPr lang="en-US" sz="3600" dirty="0" smtClean="0">
                <a:solidFill>
                  <a:srgbClr val="002060"/>
                </a:solidFill>
              </a:rPr>
              <a:t>Program evolution &amp; evaluation</a:t>
            </a:r>
          </a:p>
          <a:p>
            <a:pPr marL="631825" lvl="3" indent="-403225"/>
            <a:r>
              <a:rPr lang="en-US" sz="3600" dirty="0" smtClean="0">
                <a:solidFill>
                  <a:srgbClr val="002060"/>
                </a:solidFill>
              </a:rPr>
              <a:t>Research</a:t>
            </a:r>
            <a:endParaRPr lang="en-US" sz="3600" dirty="0">
              <a:solidFill>
                <a:srgbClr val="002060"/>
              </a:solidFill>
            </a:endParaRPr>
          </a:p>
          <a:p>
            <a:pPr marL="631825" lvl="3" indent="-403225"/>
            <a:r>
              <a:rPr lang="en-US" sz="3600" dirty="0">
                <a:solidFill>
                  <a:srgbClr val="002060"/>
                </a:solidFill>
              </a:rPr>
              <a:t>Marketing</a:t>
            </a:r>
          </a:p>
        </p:txBody>
      </p:sp>
      <p:sp>
        <p:nvSpPr>
          <p:cNvPr id="4" name="Slide Number Placeholder 3"/>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3497946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238211"/>
            <a:ext cx="8336975" cy="797070"/>
          </a:xfrm>
        </p:spPr>
        <p:txBody>
          <a:bodyPr/>
          <a:lstStyle/>
          <a:p>
            <a:r>
              <a:rPr lang="en-US" dirty="0" smtClean="0"/>
              <a:t>research</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23</a:t>
            </a:fld>
            <a:endParaRPr lang="en-US" dirty="0"/>
          </a:p>
        </p:txBody>
      </p:sp>
      <p:sp>
        <p:nvSpPr>
          <p:cNvPr id="5" name="Content Placeholder 2"/>
          <p:cNvSpPr>
            <a:spLocks noGrp="1"/>
          </p:cNvSpPr>
          <p:nvPr>
            <p:ph idx="1"/>
          </p:nvPr>
        </p:nvSpPr>
        <p:spPr>
          <a:xfrm>
            <a:off x="536860" y="1896534"/>
            <a:ext cx="8336975" cy="4587392"/>
          </a:xfrm>
        </p:spPr>
        <p:txBody>
          <a:bodyPr>
            <a:normAutofit fontScale="92500" lnSpcReduction="20000"/>
          </a:bodyPr>
          <a:lstStyle/>
          <a:p>
            <a:r>
              <a:rPr lang="en-US" sz="3000" dirty="0" smtClean="0">
                <a:solidFill>
                  <a:srgbClr val="002060"/>
                </a:solidFill>
              </a:rPr>
              <a:t>Program Growth and Employment Outcomes of Washington’s Applied Baccalaureate Degrees (</a:t>
            </a:r>
            <a:r>
              <a:rPr lang="en-US" sz="3000" dirty="0" smtClean="0">
                <a:solidFill>
                  <a:srgbClr val="002060"/>
                </a:solidFill>
                <a:hlinkClick r:id="rId2"/>
              </a:rPr>
              <a:t>SBCTC Research Report 17-4 August, 2017</a:t>
            </a:r>
            <a:r>
              <a:rPr lang="en-US" sz="3000" dirty="0" smtClean="0">
                <a:solidFill>
                  <a:srgbClr val="002060"/>
                </a:solidFill>
              </a:rPr>
              <a:t>)</a:t>
            </a:r>
          </a:p>
          <a:p>
            <a:r>
              <a:rPr lang="en-US" sz="3000" dirty="0" smtClean="0">
                <a:solidFill>
                  <a:srgbClr val="002060"/>
                </a:solidFill>
                <a:hlinkClick r:id="rId3"/>
              </a:rPr>
              <a:t>Student Graduate Survey</a:t>
            </a:r>
            <a:endParaRPr lang="en-US" sz="3000" dirty="0" smtClean="0">
              <a:solidFill>
                <a:srgbClr val="002060"/>
              </a:solidFill>
            </a:endParaRPr>
          </a:p>
          <a:p>
            <a:r>
              <a:rPr lang="en-US" sz="3000" dirty="0" smtClean="0">
                <a:solidFill>
                  <a:srgbClr val="002060"/>
                </a:solidFill>
              </a:rPr>
              <a:t>Washington Roundtable Credential Pipeline Analysis Recommendation Discussions (2017, DRAFT)</a:t>
            </a:r>
          </a:p>
          <a:p>
            <a:r>
              <a:rPr lang="en-US" sz="3000" dirty="0" smtClean="0">
                <a:solidFill>
                  <a:srgbClr val="002060"/>
                </a:solidFill>
              </a:rPr>
              <a:t>Central Puget Sound Higher </a:t>
            </a:r>
            <a:r>
              <a:rPr lang="en-US" sz="3000" dirty="0">
                <a:solidFill>
                  <a:srgbClr val="002060"/>
                </a:solidFill>
              </a:rPr>
              <a:t>Education Capacity Study (</a:t>
            </a:r>
            <a:r>
              <a:rPr lang="en-US" sz="3000" dirty="0" smtClean="0">
                <a:solidFill>
                  <a:srgbClr val="002060"/>
                </a:solidFill>
              </a:rPr>
              <a:t>2017, Jenée Myers Twitchell, Ed Taylor)</a:t>
            </a:r>
          </a:p>
          <a:p>
            <a:r>
              <a:rPr lang="en-US" sz="3000" dirty="0" smtClean="0">
                <a:solidFill>
                  <a:srgbClr val="002060"/>
                </a:solidFill>
                <a:latin typeface="Gill Sans"/>
                <a:hlinkClick r:id="rId4"/>
              </a:rPr>
              <a:t>WSAC Roadmap</a:t>
            </a:r>
            <a:endParaRPr lang="en-US" sz="3000" dirty="0" smtClean="0">
              <a:solidFill>
                <a:srgbClr val="002060"/>
              </a:solidFill>
              <a:latin typeface="Gill Sans"/>
            </a:endParaRPr>
          </a:p>
          <a:p>
            <a:r>
              <a:rPr lang="en-US" sz="3000" dirty="0">
                <a:solidFill>
                  <a:srgbClr val="002060"/>
                </a:solidFill>
              </a:rPr>
              <a:t>Cominole, M.B. (2017) Employment outcomes for graduates of Washington State’s applied baccalaureate degrees. (Dissertation)</a:t>
            </a:r>
          </a:p>
          <a:p>
            <a:endParaRPr lang="en-US" sz="3000" dirty="0" smtClean="0">
              <a:solidFill>
                <a:srgbClr val="002060"/>
              </a:solidFill>
              <a:latin typeface="Gill Sans"/>
            </a:endParaRPr>
          </a:p>
          <a:p>
            <a:pPr marL="0" indent="0">
              <a:buNone/>
            </a:pPr>
            <a:endParaRPr lang="en-US" dirty="0" smtClean="0">
              <a:solidFill>
                <a:srgbClr val="002060"/>
              </a:solidFill>
              <a:latin typeface="Gill Sans"/>
            </a:endParaRPr>
          </a:p>
          <a:p>
            <a:pPr marL="109728" indent="0">
              <a:buNone/>
            </a:pPr>
            <a:endParaRPr lang="en-US" dirty="0">
              <a:solidFill>
                <a:srgbClr val="002060"/>
              </a:solidFill>
              <a:latin typeface="Gill Sans"/>
            </a:endParaRPr>
          </a:p>
        </p:txBody>
      </p:sp>
    </p:spTree>
    <p:extLst>
      <p:ext uri="{BB962C8B-B14F-4D97-AF65-F5344CB8AC3E}">
        <p14:creationId xmlns:p14="http://schemas.microsoft.com/office/powerpoint/2010/main" val="3338663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5BC03-7CE3-4FE3-BC0A-0ACCA8AC1F24}" type="slidenum">
              <a:rPr lang="en-US" smtClean="0"/>
              <a:pPr/>
              <a:t>24</a:t>
            </a:fld>
            <a:endParaRPr lang="en-US" dirty="0"/>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3137" y="1011675"/>
            <a:ext cx="7955067" cy="4630368"/>
          </a:xfrm>
          <a:prstGeom prst="rect">
            <a:avLst/>
          </a:prstGeom>
        </p:spPr>
      </p:pic>
    </p:spTree>
    <p:extLst>
      <p:ext uri="{BB962C8B-B14F-4D97-AF65-F5344CB8AC3E}">
        <p14:creationId xmlns:p14="http://schemas.microsoft.com/office/powerpoint/2010/main" val="2949655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our students?</a:t>
            </a:r>
            <a:endParaRPr lang="en-US" dirty="0"/>
          </a:p>
        </p:txBody>
      </p:sp>
      <p:sp>
        <p:nvSpPr>
          <p:cNvPr id="3" name="Content Placeholder 2"/>
          <p:cNvSpPr>
            <a:spLocks noGrp="1"/>
          </p:cNvSpPr>
          <p:nvPr>
            <p:ph idx="1"/>
          </p:nvPr>
        </p:nvSpPr>
        <p:spPr>
          <a:xfrm>
            <a:off x="303065" y="2159001"/>
            <a:ext cx="8336975" cy="4324925"/>
          </a:xfrm>
        </p:spPr>
        <p:txBody>
          <a:bodyPr/>
          <a:lstStyle/>
          <a:p>
            <a:r>
              <a:rPr lang="en-US" dirty="0"/>
              <a:t>Emily Fowler, BAS in Marketing and Entrepreneurship, Green River </a:t>
            </a:r>
            <a:r>
              <a:rPr lang="en-US" dirty="0" smtClean="0"/>
              <a:t>College</a:t>
            </a:r>
          </a:p>
          <a:p>
            <a:r>
              <a:rPr lang="en-US" dirty="0" smtClean="0"/>
              <a:t>Michael </a:t>
            </a:r>
            <a:r>
              <a:rPr lang="en-US" dirty="0" err="1"/>
              <a:t>Ruhl</a:t>
            </a:r>
            <a:r>
              <a:rPr lang="en-US" dirty="0"/>
              <a:t>, BAT Applied Design, Lake Washington Institute of </a:t>
            </a:r>
            <a:r>
              <a:rPr lang="en-US" dirty="0" smtClean="0"/>
              <a:t>Technology</a:t>
            </a:r>
          </a:p>
          <a:p>
            <a:r>
              <a:rPr lang="en-US" dirty="0" smtClean="0"/>
              <a:t>Patricia Rena Barnes, BAS in Behavior Science, Seattle Central College</a:t>
            </a:r>
          </a:p>
          <a:p>
            <a:r>
              <a:rPr lang="en-US" dirty="0"/>
              <a:t>Jana </a:t>
            </a:r>
            <a:r>
              <a:rPr lang="en-US" dirty="0" err="1"/>
              <a:t>Ecklund</a:t>
            </a:r>
            <a:r>
              <a:rPr lang="en-US" dirty="0"/>
              <a:t>, BAA Interior Design, Bellevue </a:t>
            </a:r>
            <a:r>
              <a:rPr lang="en-US" dirty="0" smtClean="0"/>
              <a:t>College</a:t>
            </a:r>
          </a:p>
          <a:p>
            <a:r>
              <a:rPr lang="en-US" dirty="0" smtClean="0"/>
              <a:t>Justin Harris, BAS Diesel Technology, Centralia College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25</a:t>
            </a:fld>
            <a:endParaRPr lang="en-US" dirty="0"/>
          </a:p>
        </p:txBody>
      </p:sp>
    </p:spTree>
    <p:extLst>
      <p:ext uri="{BB962C8B-B14F-4D97-AF65-F5344CB8AC3E}">
        <p14:creationId xmlns:p14="http://schemas.microsoft.com/office/powerpoint/2010/main" val="3297707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10"/>
          </p:nvPr>
        </p:nvSpPr>
        <p:spPr/>
        <p:txBody>
          <a:bodyPr/>
          <a:lstStyle/>
          <a:p>
            <a:pPr marL="0" indent="0">
              <a:buNone/>
            </a:pPr>
            <a:endParaRPr lang="en-US" sz="3000" dirty="0">
              <a:solidFill>
                <a:srgbClr val="002060"/>
              </a:solidFill>
              <a:latin typeface="Gill Sans"/>
            </a:endParaRPr>
          </a:p>
          <a:p>
            <a:pPr marL="0" indent="0" algn="ctr">
              <a:buNone/>
            </a:pPr>
            <a:r>
              <a:rPr lang="en-US" dirty="0">
                <a:solidFill>
                  <a:srgbClr val="002060"/>
                </a:solidFill>
                <a:latin typeface="Gill Sans"/>
                <a:hlinkClick r:id="rId2"/>
              </a:rPr>
              <a:t>Applied Baccalaureate Degrees at SBCTC</a:t>
            </a:r>
            <a:endParaRPr lang="en-US" dirty="0">
              <a:solidFill>
                <a:srgbClr val="002060"/>
              </a:solidFill>
              <a:latin typeface="Gill Sans"/>
            </a:endParaRPr>
          </a:p>
          <a:p>
            <a:pPr marL="0" indent="0">
              <a:buNone/>
            </a:pPr>
            <a:endParaRPr lang="en-US" dirty="0">
              <a:solidFill>
                <a:srgbClr val="002060"/>
              </a:solidFill>
              <a:hlinkClick r:id="rId3"/>
            </a:endParaRPr>
          </a:p>
          <a:p>
            <a:pPr marL="0" indent="0" algn="ctr">
              <a:buNone/>
            </a:pPr>
            <a:r>
              <a:rPr lang="en-US" dirty="0">
                <a:solidFill>
                  <a:srgbClr val="002060"/>
                </a:solidFill>
                <a:hlinkClick r:id="rId3"/>
              </a:rPr>
              <a:t>www.sbctc.edu</a:t>
            </a:r>
            <a:endParaRPr lang="en-US" dirty="0">
              <a:solidFill>
                <a:srgbClr val="002060"/>
              </a:solidFill>
            </a:endParaRPr>
          </a:p>
        </p:txBody>
      </p:sp>
    </p:spTree>
    <p:extLst>
      <p:ext uri="{BB962C8B-B14F-4D97-AF65-F5344CB8AC3E}">
        <p14:creationId xmlns:p14="http://schemas.microsoft.com/office/powerpoint/2010/main" val="4188286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 Applied Baccalaureate Degrees</a:t>
            </a:r>
          </a:p>
        </p:txBody>
      </p:sp>
      <p:sp>
        <p:nvSpPr>
          <p:cNvPr id="3" name="Content Placeholder 2"/>
          <p:cNvSpPr>
            <a:spLocks noGrp="1"/>
          </p:cNvSpPr>
          <p:nvPr>
            <p:ph idx="1"/>
          </p:nvPr>
        </p:nvSpPr>
        <p:spPr>
          <a:xfrm>
            <a:off x="536860" y="2265150"/>
            <a:ext cx="8336975" cy="4184532"/>
          </a:xfrm>
        </p:spPr>
        <p:txBody>
          <a:bodyPr/>
          <a:lstStyle/>
          <a:p>
            <a:pPr marL="914400" lvl="1" indent="-457200"/>
            <a:r>
              <a:rPr lang="en-US" sz="2800" dirty="0">
                <a:solidFill>
                  <a:srgbClr val="002060"/>
                </a:solidFill>
                <a:latin typeface="Gill Sans"/>
              </a:rPr>
              <a:t>Often called BAS/BSN</a:t>
            </a:r>
          </a:p>
          <a:p>
            <a:pPr marL="914400" lvl="1" indent="-457200"/>
            <a:r>
              <a:rPr lang="en-US" sz="2800" dirty="0">
                <a:solidFill>
                  <a:srgbClr val="002060"/>
                </a:solidFill>
                <a:latin typeface="Gill Sans"/>
              </a:rPr>
              <a:t>Builds off of professional/technical associates degree (e.g. AAS-T)</a:t>
            </a:r>
          </a:p>
          <a:p>
            <a:pPr marL="914400" lvl="1" indent="-457200"/>
            <a:r>
              <a:rPr lang="en-US" sz="2800" dirty="0">
                <a:solidFill>
                  <a:srgbClr val="002060"/>
                </a:solidFill>
                <a:latin typeface="Gill Sans"/>
              </a:rPr>
              <a:t>180 credits </a:t>
            </a:r>
          </a:p>
          <a:p>
            <a:pPr marL="1371600" lvl="2" indent="-457200">
              <a:buFont typeface="Wingdings" panose="05000000000000000000" pitchFamily="2" charset="2"/>
              <a:buChar char="ü"/>
            </a:pPr>
            <a:r>
              <a:rPr lang="en-US" sz="2800" dirty="0">
                <a:solidFill>
                  <a:srgbClr val="002060"/>
                </a:solidFill>
                <a:latin typeface="Gill Sans"/>
              </a:rPr>
              <a:t>Minimum 60 qtr. credits general education</a:t>
            </a:r>
            <a:endParaRPr lang="en-US" sz="2800" dirty="0">
              <a:solidFill>
                <a:srgbClr val="002060"/>
              </a:solidFill>
            </a:endParaRPr>
          </a:p>
          <a:p>
            <a:pPr marL="1371600" lvl="2" indent="-457200">
              <a:buFont typeface="Wingdings" panose="05000000000000000000" pitchFamily="2" charset="2"/>
              <a:buChar char="ü"/>
            </a:pPr>
            <a:r>
              <a:rPr lang="en-US" sz="2800" dirty="0">
                <a:solidFill>
                  <a:srgbClr val="002060"/>
                </a:solidFill>
                <a:latin typeface="Gill Sans"/>
              </a:rPr>
              <a:t>120 credits applied/core courses</a:t>
            </a:r>
          </a:p>
          <a:p>
            <a:pPr marL="1371600" lvl="2" indent="-457200">
              <a:buFont typeface="Wingdings" panose="05000000000000000000" pitchFamily="2" charset="2"/>
              <a:buChar char="ü"/>
            </a:pPr>
            <a:r>
              <a:rPr lang="en-US" sz="2800" dirty="0">
                <a:solidFill>
                  <a:srgbClr val="002060"/>
                </a:solidFill>
                <a:latin typeface="Gill Sans"/>
              </a:rPr>
              <a:t>Includes upper/lower division courses (60 qtr. credits)</a:t>
            </a:r>
          </a:p>
          <a:p>
            <a:pPr marL="914400" lvl="1" indent="-457200"/>
            <a:r>
              <a:rPr lang="en-US" sz="2800" dirty="0">
                <a:solidFill>
                  <a:srgbClr val="002060"/>
                </a:solidFill>
                <a:latin typeface="Gill Sans"/>
              </a:rPr>
              <a:t>Regional university tuition rate</a:t>
            </a:r>
          </a:p>
          <a:p>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3142120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5BC03-7CE3-4FE3-BC0A-0ACCA8AC1F24}" type="slidenum">
              <a:rPr lang="en-US" smtClean="0"/>
              <a:pPr/>
              <a:t>4</a:t>
            </a:fld>
            <a:endParaRPr lang="en-US" dirty="0"/>
          </a:p>
        </p:txBody>
      </p:sp>
      <p:graphicFrame>
        <p:nvGraphicFramePr>
          <p:cNvPr id="3" name="Diagram 2"/>
          <p:cNvGraphicFramePr/>
          <p:nvPr>
            <p:extLst>
              <p:ext uri="{D42A27DB-BD31-4B8C-83A1-F6EECF244321}">
                <p14:modId xmlns:p14="http://schemas.microsoft.com/office/powerpoint/2010/main" val="4073830707"/>
              </p:ext>
            </p:extLst>
          </p:nvPr>
        </p:nvGraphicFramePr>
        <p:xfrm>
          <a:off x="800100" y="133350"/>
          <a:ext cx="7616536" cy="658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541568" y="2647950"/>
            <a:ext cx="2400300" cy="1200329"/>
          </a:xfrm>
          <a:prstGeom prst="rect">
            <a:avLst/>
          </a:prstGeom>
          <a:noFill/>
        </p:spPr>
        <p:txBody>
          <a:bodyPr wrap="square" rtlCol="0">
            <a:spAutoFit/>
          </a:bodyPr>
          <a:lstStyle/>
          <a:p>
            <a:pPr algn="ctr"/>
            <a:r>
              <a:rPr lang="en-US" sz="3600" b="1" dirty="0" smtClean="0">
                <a:solidFill>
                  <a:srgbClr val="003764"/>
                </a:solidFill>
              </a:rPr>
              <a:t>WHY BAS DEGREES?</a:t>
            </a:r>
            <a:endParaRPr lang="en-US" sz="3600" b="1" dirty="0">
              <a:solidFill>
                <a:srgbClr val="003764"/>
              </a:solidFill>
            </a:endParaRPr>
          </a:p>
        </p:txBody>
      </p:sp>
    </p:spTree>
    <p:extLst>
      <p:ext uri="{BB962C8B-B14F-4D97-AF65-F5344CB8AC3E}">
        <p14:creationId xmlns:p14="http://schemas.microsoft.com/office/powerpoint/2010/main" val="2376131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278310"/>
            <a:ext cx="8336975" cy="797070"/>
          </a:xfrm>
        </p:spPr>
        <p:txBody>
          <a:bodyPr/>
          <a:lstStyle/>
          <a:p>
            <a:r>
              <a:rPr lang="en-US" dirty="0" smtClean="0"/>
              <a:t>Program trends</a:t>
            </a:r>
            <a:endParaRPr lang="en-US" dirty="0"/>
          </a:p>
        </p:txBody>
      </p:sp>
      <p:sp>
        <p:nvSpPr>
          <p:cNvPr id="3" name="Content Placeholder 2"/>
          <p:cNvSpPr>
            <a:spLocks noGrp="1"/>
          </p:cNvSpPr>
          <p:nvPr>
            <p:ph idx="1"/>
          </p:nvPr>
        </p:nvSpPr>
        <p:spPr>
          <a:xfrm>
            <a:off x="536860" y="2075380"/>
            <a:ext cx="8336975" cy="4782619"/>
          </a:xfrm>
        </p:spPr>
        <p:txBody>
          <a:bodyPr numCol="2"/>
          <a:lstStyle/>
          <a:p>
            <a:r>
              <a:rPr lang="en-US" dirty="0">
                <a:solidFill>
                  <a:srgbClr val="002060"/>
                </a:solidFill>
              </a:rPr>
              <a:t>Applied Management</a:t>
            </a:r>
          </a:p>
          <a:p>
            <a:r>
              <a:rPr lang="en-US" dirty="0" smtClean="0">
                <a:solidFill>
                  <a:srgbClr val="002060"/>
                </a:solidFill>
              </a:rPr>
              <a:t>Information </a:t>
            </a:r>
            <a:r>
              <a:rPr lang="en-US" dirty="0">
                <a:solidFill>
                  <a:srgbClr val="002060"/>
                </a:solidFill>
              </a:rPr>
              <a:t>Technology (e.g. networking admin. systems software, application development</a:t>
            </a:r>
            <a:r>
              <a:rPr lang="en-US" dirty="0" smtClean="0">
                <a:solidFill>
                  <a:srgbClr val="002060"/>
                </a:solidFill>
              </a:rPr>
              <a:t>)**</a:t>
            </a:r>
            <a:endParaRPr lang="en-US" dirty="0">
              <a:solidFill>
                <a:srgbClr val="002060"/>
              </a:solidFill>
            </a:endParaRPr>
          </a:p>
          <a:p>
            <a:r>
              <a:rPr lang="en-US" dirty="0">
                <a:solidFill>
                  <a:srgbClr val="002060"/>
                </a:solidFill>
              </a:rPr>
              <a:t>Nursing</a:t>
            </a:r>
          </a:p>
          <a:p>
            <a:r>
              <a:rPr lang="en-US" dirty="0">
                <a:solidFill>
                  <a:srgbClr val="002060"/>
                </a:solidFill>
              </a:rPr>
              <a:t>Dental Hygiene</a:t>
            </a:r>
          </a:p>
          <a:p>
            <a:r>
              <a:rPr lang="en-US" dirty="0">
                <a:solidFill>
                  <a:srgbClr val="002060"/>
                </a:solidFill>
              </a:rPr>
              <a:t>Funeral </a:t>
            </a:r>
            <a:r>
              <a:rPr lang="en-US" dirty="0" smtClean="0">
                <a:solidFill>
                  <a:srgbClr val="002060"/>
                </a:solidFill>
              </a:rPr>
              <a:t>Science Education</a:t>
            </a:r>
          </a:p>
          <a:p>
            <a:endParaRPr lang="en-US" dirty="0">
              <a:solidFill>
                <a:srgbClr val="002060"/>
              </a:solidFill>
            </a:endParaRPr>
          </a:p>
          <a:p>
            <a:r>
              <a:rPr lang="en-US" dirty="0">
                <a:solidFill>
                  <a:srgbClr val="002060"/>
                </a:solidFill>
              </a:rPr>
              <a:t>Health professions (e.g. health infomatics and management</a:t>
            </a:r>
          </a:p>
          <a:p>
            <a:r>
              <a:rPr lang="en-US" dirty="0">
                <a:solidFill>
                  <a:srgbClr val="002060"/>
                </a:solidFill>
              </a:rPr>
              <a:t>Cyber Security</a:t>
            </a:r>
          </a:p>
          <a:p>
            <a:r>
              <a:rPr lang="en-US" dirty="0">
                <a:solidFill>
                  <a:srgbClr val="002060"/>
                </a:solidFill>
              </a:rPr>
              <a:t>Teacher Education/Early Childhood Education</a:t>
            </a:r>
          </a:p>
          <a:p>
            <a:r>
              <a:rPr lang="en-US" dirty="0">
                <a:solidFill>
                  <a:srgbClr val="002060"/>
                </a:solidFill>
              </a:rPr>
              <a:t>Natural Resource and Sustainability</a:t>
            </a:r>
          </a:p>
          <a:p>
            <a:endParaRPr lang="en-US" dirty="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155286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1737" y="1114492"/>
            <a:ext cx="8229600" cy="1143000"/>
          </a:xfrm>
        </p:spPr>
        <p:txBody>
          <a:bodyPr>
            <a:noAutofit/>
          </a:bodyPr>
          <a:lstStyle/>
          <a:p>
            <a:pPr defTabSz="457200">
              <a:spcBef>
                <a:spcPct val="20000"/>
              </a:spcBef>
            </a:pPr>
            <a:r>
              <a:rPr lang="en-US" sz="4000" b="1" dirty="0" smtClean="0">
                <a:solidFill>
                  <a:srgbClr val="0F2A60"/>
                </a:solidFill>
                <a:latin typeface="Gill Sans"/>
                <a:ea typeface="+mn-ea"/>
                <a:cs typeface="Gill Sans"/>
              </a:rPr>
              <a:t>Stakeholders</a:t>
            </a:r>
            <a:endParaRPr lang="en-US" sz="4000" b="1" dirty="0">
              <a:solidFill>
                <a:srgbClr val="0F2A60"/>
              </a:solidFill>
              <a:latin typeface="Gill Sans"/>
              <a:ea typeface="+mn-ea"/>
              <a:cs typeface="Gill Sans"/>
            </a:endParaRPr>
          </a:p>
        </p:txBody>
      </p:sp>
      <p:sp>
        <p:nvSpPr>
          <p:cNvPr id="7" name="TextBox 6"/>
          <p:cNvSpPr txBox="1"/>
          <p:nvPr/>
        </p:nvSpPr>
        <p:spPr>
          <a:xfrm>
            <a:off x="3309257" y="1721038"/>
            <a:ext cx="2514600" cy="707886"/>
          </a:xfrm>
          <a:prstGeom prst="rect">
            <a:avLst/>
          </a:prstGeom>
          <a:solidFill>
            <a:srgbClr val="00539B"/>
          </a:solidFill>
          <a:ln>
            <a:solidFill>
              <a:srgbClr val="00539B"/>
            </a:solidFill>
          </a:ln>
        </p:spPr>
        <p:txBody>
          <a:bodyPr wrap="square" rtlCol="0">
            <a:spAutoFit/>
          </a:bodyPr>
          <a:lstStyle/>
          <a:p>
            <a:pPr algn="ctr" defTabSz="914400"/>
            <a:r>
              <a:rPr lang="en-US" sz="4000" b="1" dirty="0" smtClean="0">
                <a:solidFill>
                  <a:prstClr val="white"/>
                </a:solidFill>
              </a:rPr>
              <a:t>SBCTC</a:t>
            </a:r>
            <a:endParaRPr lang="en-US" sz="4000" b="1" dirty="0">
              <a:solidFill>
                <a:prstClr val="white"/>
              </a:solidFill>
            </a:endParaRPr>
          </a:p>
        </p:txBody>
      </p:sp>
      <p:sp>
        <p:nvSpPr>
          <p:cNvPr id="11" name="TextBox 10"/>
          <p:cNvSpPr txBox="1"/>
          <p:nvPr/>
        </p:nvSpPr>
        <p:spPr>
          <a:xfrm>
            <a:off x="291737" y="4736068"/>
            <a:ext cx="2209800" cy="369332"/>
          </a:xfrm>
          <a:prstGeom prst="rect">
            <a:avLst/>
          </a:prstGeom>
          <a:solidFill>
            <a:srgbClr val="788F3C"/>
          </a:solidFill>
        </p:spPr>
        <p:txBody>
          <a:bodyPr wrap="square" rtlCol="0">
            <a:spAutoFit/>
          </a:bodyPr>
          <a:lstStyle/>
          <a:p>
            <a:pPr algn="ctr" defTabSz="914400"/>
            <a:r>
              <a:rPr lang="en-US" b="1" dirty="0" smtClean="0">
                <a:solidFill>
                  <a:prstClr val="black"/>
                </a:solidFill>
              </a:rPr>
              <a:t>VPIs</a:t>
            </a:r>
            <a:endParaRPr lang="en-US" b="1" dirty="0">
              <a:solidFill>
                <a:prstClr val="black"/>
              </a:solidFill>
            </a:endParaRPr>
          </a:p>
        </p:txBody>
      </p:sp>
      <p:sp>
        <p:nvSpPr>
          <p:cNvPr id="14" name="TextBox 13"/>
          <p:cNvSpPr txBox="1"/>
          <p:nvPr/>
        </p:nvSpPr>
        <p:spPr>
          <a:xfrm>
            <a:off x="291738" y="5726668"/>
            <a:ext cx="2209800" cy="369332"/>
          </a:xfrm>
          <a:prstGeom prst="rect">
            <a:avLst/>
          </a:prstGeom>
          <a:solidFill>
            <a:srgbClr val="788F3C"/>
          </a:solidFill>
          <a:ln>
            <a:solidFill>
              <a:srgbClr val="788F3C"/>
            </a:solidFill>
          </a:ln>
        </p:spPr>
        <p:txBody>
          <a:bodyPr wrap="square" rtlCol="0">
            <a:spAutoFit/>
          </a:bodyPr>
          <a:lstStyle/>
          <a:p>
            <a:pPr algn="ctr" defTabSz="914400"/>
            <a:r>
              <a:rPr lang="en-US" b="1" dirty="0" smtClean="0">
                <a:solidFill>
                  <a:prstClr val="black"/>
                </a:solidFill>
              </a:rPr>
              <a:t>BAS Directors</a:t>
            </a:r>
            <a:endParaRPr lang="en-US" b="1" dirty="0">
              <a:solidFill>
                <a:prstClr val="black"/>
              </a:solidFill>
            </a:endParaRPr>
          </a:p>
        </p:txBody>
      </p:sp>
      <p:sp>
        <p:nvSpPr>
          <p:cNvPr id="17" name="TextBox 16"/>
          <p:cNvSpPr txBox="1"/>
          <p:nvPr/>
        </p:nvSpPr>
        <p:spPr>
          <a:xfrm>
            <a:off x="291738" y="5257800"/>
            <a:ext cx="2209800" cy="369332"/>
          </a:xfrm>
          <a:prstGeom prst="rect">
            <a:avLst/>
          </a:prstGeom>
          <a:solidFill>
            <a:srgbClr val="788F3C"/>
          </a:solidFill>
          <a:ln>
            <a:solidFill>
              <a:srgbClr val="788F3C"/>
            </a:solidFill>
          </a:ln>
        </p:spPr>
        <p:txBody>
          <a:bodyPr wrap="square" rtlCol="0">
            <a:spAutoFit/>
          </a:bodyPr>
          <a:lstStyle/>
          <a:p>
            <a:pPr algn="ctr" defTabSz="914400"/>
            <a:r>
              <a:rPr lang="en-US" b="1" dirty="0" smtClean="0">
                <a:solidFill>
                  <a:prstClr val="black"/>
                </a:solidFill>
              </a:rPr>
              <a:t>Workforce</a:t>
            </a:r>
            <a:endParaRPr lang="en-US" sz="3200" b="1" dirty="0">
              <a:solidFill>
                <a:prstClr val="black"/>
              </a:solidFill>
            </a:endParaRPr>
          </a:p>
        </p:txBody>
      </p:sp>
      <p:sp>
        <p:nvSpPr>
          <p:cNvPr id="23" name="TextBox 22"/>
          <p:cNvSpPr txBox="1"/>
          <p:nvPr/>
        </p:nvSpPr>
        <p:spPr>
          <a:xfrm>
            <a:off x="291737" y="4249110"/>
            <a:ext cx="2209800" cy="369332"/>
          </a:xfrm>
          <a:prstGeom prst="rect">
            <a:avLst/>
          </a:prstGeom>
          <a:solidFill>
            <a:srgbClr val="788F3C"/>
          </a:solidFill>
          <a:ln>
            <a:solidFill>
              <a:srgbClr val="788F3C"/>
            </a:solidFill>
          </a:ln>
        </p:spPr>
        <p:txBody>
          <a:bodyPr wrap="square" rtlCol="0">
            <a:spAutoFit/>
          </a:bodyPr>
          <a:lstStyle/>
          <a:p>
            <a:pPr algn="ctr" defTabSz="914400"/>
            <a:r>
              <a:rPr lang="en-US" b="1" dirty="0" smtClean="0">
                <a:solidFill>
                  <a:prstClr val="black"/>
                </a:solidFill>
              </a:rPr>
              <a:t>Presidents</a:t>
            </a:r>
            <a:endParaRPr lang="en-US" sz="2800" b="1" dirty="0">
              <a:solidFill>
                <a:prstClr val="black"/>
              </a:solidFill>
            </a:endParaRPr>
          </a:p>
        </p:txBody>
      </p:sp>
      <p:grpSp>
        <p:nvGrpSpPr>
          <p:cNvPr id="43" name="Group 42"/>
          <p:cNvGrpSpPr/>
          <p:nvPr/>
        </p:nvGrpSpPr>
        <p:grpSpPr>
          <a:xfrm>
            <a:off x="291737" y="3189514"/>
            <a:ext cx="2209800" cy="584775"/>
            <a:chOff x="3467100" y="1676400"/>
            <a:chExt cx="2209800" cy="584775"/>
          </a:xfrm>
        </p:grpSpPr>
        <p:sp>
          <p:nvSpPr>
            <p:cNvPr id="44" name="Rectangle 43"/>
            <p:cNvSpPr/>
            <p:nvPr/>
          </p:nvSpPr>
          <p:spPr>
            <a:xfrm>
              <a:off x="3467100" y="1676400"/>
              <a:ext cx="2209800" cy="584775"/>
            </a:xfrm>
            <a:prstGeom prst="rect">
              <a:avLst/>
            </a:prstGeom>
            <a:solidFill>
              <a:srgbClr val="788F3C"/>
            </a:solidFill>
            <a:ln>
              <a:solidFill>
                <a:srgbClr val="788F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5" name="TextBox 44"/>
            <p:cNvSpPr txBox="1"/>
            <p:nvPr/>
          </p:nvSpPr>
          <p:spPr>
            <a:xfrm>
              <a:off x="3467100" y="1676400"/>
              <a:ext cx="2209800" cy="584775"/>
            </a:xfrm>
            <a:prstGeom prst="rect">
              <a:avLst/>
            </a:prstGeom>
            <a:noFill/>
          </p:spPr>
          <p:txBody>
            <a:bodyPr wrap="square" rtlCol="0">
              <a:spAutoFit/>
            </a:bodyPr>
            <a:lstStyle/>
            <a:p>
              <a:pPr algn="ctr" defTabSz="914400"/>
              <a:r>
                <a:rPr lang="en-US" sz="3200" b="1" dirty="0" smtClean="0">
                  <a:solidFill>
                    <a:prstClr val="black"/>
                  </a:solidFill>
                </a:rPr>
                <a:t>Internal</a:t>
              </a:r>
              <a:endParaRPr lang="en-US" sz="3200" b="1" dirty="0">
                <a:solidFill>
                  <a:prstClr val="black"/>
                </a:solidFill>
              </a:endParaRPr>
            </a:p>
          </p:txBody>
        </p:sp>
      </p:grpSp>
      <p:grpSp>
        <p:nvGrpSpPr>
          <p:cNvPr id="46" name="Group 45"/>
          <p:cNvGrpSpPr/>
          <p:nvPr/>
        </p:nvGrpSpPr>
        <p:grpSpPr>
          <a:xfrm>
            <a:off x="3461657" y="2943292"/>
            <a:ext cx="2209800" cy="1077218"/>
            <a:chOff x="3467100" y="1676400"/>
            <a:chExt cx="2209800" cy="1077218"/>
          </a:xfrm>
          <a:solidFill>
            <a:srgbClr val="0097B8"/>
          </a:solidFill>
        </p:grpSpPr>
        <p:sp>
          <p:nvSpPr>
            <p:cNvPr id="47" name="Rectangle 46"/>
            <p:cNvSpPr/>
            <p:nvPr/>
          </p:nvSpPr>
          <p:spPr>
            <a:xfrm>
              <a:off x="3467100" y="1676400"/>
              <a:ext cx="2209800" cy="1077218"/>
            </a:xfrm>
            <a:prstGeom prst="rect">
              <a:avLst/>
            </a:prstGeom>
            <a:grpFill/>
            <a:ln>
              <a:solidFill>
                <a:srgbClr val="009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8" name="TextBox 47"/>
            <p:cNvSpPr txBox="1"/>
            <p:nvPr/>
          </p:nvSpPr>
          <p:spPr>
            <a:xfrm>
              <a:off x="3467100" y="1676400"/>
              <a:ext cx="2209800" cy="1077218"/>
            </a:xfrm>
            <a:prstGeom prst="rect">
              <a:avLst/>
            </a:prstGeom>
            <a:grpFill/>
            <a:ln>
              <a:solidFill>
                <a:srgbClr val="0097B8"/>
              </a:solidFill>
            </a:ln>
          </p:spPr>
          <p:txBody>
            <a:bodyPr wrap="square" rtlCol="0">
              <a:spAutoFit/>
            </a:bodyPr>
            <a:lstStyle/>
            <a:p>
              <a:pPr algn="ctr" defTabSz="914400"/>
              <a:r>
                <a:rPr lang="en-US" sz="3200" b="1" dirty="0" smtClean="0">
                  <a:solidFill>
                    <a:prstClr val="black"/>
                  </a:solidFill>
                </a:rPr>
                <a:t>External </a:t>
              </a:r>
              <a:r>
                <a:rPr lang="en-US" sz="3200" b="1" dirty="0">
                  <a:solidFill>
                    <a:prstClr val="black"/>
                  </a:solidFill>
                </a:rPr>
                <a:t>e</a:t>
              </a:r>
              <a:r>
                <a:rPr lang="en-US" sz="3200" b="1" dirty="0" smtClean="0">
                  <a:solidFill>
                    <a:prstClr val="black"/>
                  </a:solidFill>
                </a:rPr>
                <a:t>ducation</a:t>
              </a:r>
              <a:endParaRPr lang="en-US" sz="3200" b="1" dirty="0">
                <a:solidFill>
                  <a:prstClr val="black"/>
                </a:solidFill>
              </a:endParaRPr>
            </a:p>
          </p:txBody>
        </p:sp>
      </p:grpSp>
      <p:sp>
        <p:nvSpPr>
          <p:cNvPr id="49" name="TextBox 48"/>
          <p:cNvSpPr txBox="1"/>
          <p:nvPr/>
        </p:nvSpPr>
        <p:spPr>
          <a:xfrm>
            <a:off x="6487884" y="3178628"/>
            <a:ext cx="2209800" cy="584775"/>
          </a:xfrm>
          <a:prstGeom prst="rect">
            <a:avLst/>
          </a:prstGeom>
          <a:solidFill>
            <a:srgbClr val="C1624D"/>
          </a:solidFill>
          <a:ln>
            <a:solidFill>
              <a:srgbClr val="C1624D"/>
            </a:solidFill>
          </a:ln>
        </p:spPr>
        <p:txBody>
          <a:bodyPr wrap="square" rtlCol="0">
            <a:spAutoFit/>
          </a:bodyPr>
          <a:lstStyle/>
          <a:p>
            <a:pPr algn="ctr" defTabSz="914400"/>
            <a:r>
              <a:rPr lang="en-US" sz="3200" b="1" dirty="0" smtClean="0">
                <a:solidFill>
                  <a:prstClr val="black"/>
                </a:solidFill>
              </a:rPr>
              <a:t>Outside</a:t>
            </a:r>
            <a:endParaRPr lang="en-US" sz="3200" b="1" dirty="0">
              <a:solidFill>
                <a:prstClr val="black"/>
              </a:solidFill>
            </a:endParaRPr>
          </a:p>
        </p:txBody>
      </p:sp>
      <p:sp>
        <p:nvSpPr>
          <p:cNvPr id="50" name="TextBox 49"/>
          <p:cNvSpPr txBox="1"/>
          <p:nvPr/>
        </p:nvSpPr>
        <p:spPr>
          <a:xfrm>
            <a:off x="3461657" y="4249110"/>
            <a:ext cx="2209800" cy="369332"/>
          </a:xfrm>
          <a:prstGeom prst="rect">
            <a:avLst/>
          </a:prstGeom>
          <a:solidFill>
            <a:srgbClr val="0097B8"/>
          </a:solidFill>
          <a:ln>
            <a:solidFill>
              <a:srgbClr val="0097B8"/>
            </a:solidFill>
          </a:ln>
        </p:spPr>
        <p:txBody>
          <a:bodyPr wrap="square" rtlCol="0">
            <a:spAutoFit/>
          </a:bodyPr>
          <a:lstStyle/>
          <a:p>
            <a:pPr algn="ctr" defTabSz="914400"/>
            <a:r>
              <a:rPr lang="en-US" b="1" dirty="0" smtClean="0">
                <a:solidFill>
                  <a:prstClr val="black"/>
                </a:solidFill>
              </a:rPr>
              <a:t>NWCCU</a:t>
            </a:r>
            <a:endParaRPr lang="en-US" sz="3200" b="1" dirty="0">
              <a:solidFill>
                <a:prstClr val="black"/>
              </a:solidFill>
            </a:endParaRPr>
          </a:p>
        </p:txBody>
      </p:sp>
      <p:sp>
        <p:nvSpPr>
          <p:cNvPr id="51" name="TextBox 50"/>
          <p:cNvSpPr txBox="1"/>
          <p:nvPr/>
        </p:nvSpPr>
        <p:spPr>
          <a:xfrm>
            <a:off x="3454037" y="4736068"/>
            <a:ext cx="2217420" cy="338554"/>
          </a:xfrm>
          <a:prstGeom prst="rect">
            <a:avLst/>
          </a:prstGeom>
          <a:solidFill>
            <a:srgbClr val="0097B8"/>
          </a:solidFill>
          <a:ln>
            <a:solidFill>
              <a:srgbClr val="0097B8"/>
            </a:solidFill>
          </a:ln>
        </p:spPr>
        <p:txBody>
          <a:bodyPr wrap="square" rtlCol="0">
            <a:spAutoFit/>
          </a:bodyPr>
          <a:lstStyle/>
          <a:p>
            <a:pPr algn="ctr" defTabSz="914400"/>
            <a:r>
              <a:rPr lang="en-US" sz="1600" b="1" dirty="0" smtClean="0">
                <a:solidFill>
                  <a:prstClr val="black"/>
                </a:solidFill>
              </a:rPr>
              <a:t>Council of Presidents</a:t>
            </a:r>
            <a:endParaRPr lang="en-US" sz="1600" b="1" dirty="0">
              <a:solidFill>
                <a:prstClr val="black"/>
              </a:solidFill>
            </a:endParaRPr>
          </a:p>
        </p:txBody>
      </p:sp>
      <p:sp>
        <p:nvSpPr>
          <p:cNvPr id="52" name="TextBox 51"/>
          <p:cNvSpPr txBox="1"/>
          <p:nvPr/>
        </p:nvSpPr>
        <p:spPr>
          <a:xfrm>
            <a:off x="3454037" y="5238610"/>
            <a:ext cx="2217420" cy="646331"/>
          </a:xfrm>
          <a:prstGeom prst="rect">
            <a:avLst/>
          </a:prstGeom>
          <a:solidFill>
            <a:srgbClr val="0097B8"/>
          </a:solidFill>
          <a:ln>
            <a:solidFill>
              <a:srgbClr val="0097B8"/>
            </a:solidFill>
          </a:ln>
        </p:spPr>
        <p:txBody>
          <a:bodyPr wrap="square" rtlCol="0">
            <a:spAutoFit/>
          </a:bodyPr>
          <a:lstStyle/>
          <a:p>
            <a:pPr algn="ctr" defTabSz="914400"/>
            <a:r>
              <a:rPr lang="en-US" b="1" dirty="0" smtClean="0">
                <a:solidFill>
                  <a:prstClr val="black"/>
                </a:solidFill>
              </a:rPr>
              <a:t>Independent Colleges</a:t>
            </a:r>
            <a:endParaRPr lang="en-US" b="1" dirty="0">
              <a:solidFill>
                <a:prstClr val="black"/>
              </a:solidFill>
            </a:endParaRPr>
          </a:p>
        </p:txBody>
      </p:sp>
      <p:sp>
        <p:nvSpPr>
          <p:cNvPr id="53" name="TextBox 52"/>
          <p:cNvSpPr txBox="1"/>
          <p:nvPr/>
        </p:nvSpPr>
        <p:spPr>
          <a:xfrm>
            <a:off x="6487884" y="4009291"/>
            <a:ext cx="2209800" cy="369332"/>
          </a:xfrm>
          <a:prstGeom prst="rect">
            <a:avLst/>
          </a:prstGeom>
          <a:solidFill>
            <a:srgbClr val="C1624D"/>
          </a:solidFill>
          <a:ln>
            <a:solidFill>
              <a:srgbClr val="C1624D"/>
            </a:solidFill>
          </a:ln>
        </p:spPr>
        <p:txBody>
          <a:bodyPr wrap="square" rtlCol="0">
            <a:spAutoFit/>
          </a:bodyPr>
          <a:lstStyle/>
          <a:p>
            <a:pPr algn="ctr" defTabSz="914400"/>
            <a:r>
              <a:rPr lang="en-US" b="1" dirty="0" smtClean="0">
                <a:solidFill>
                  <a:prstClr val="black"/>
                </a:solidFill>
              </a:rPr>
              <a:t>Legislature</a:t>
            </a:r>
            <a:endParaRPr lang="en-US" b="1" dirty="0">
              <a:solidFill>
                <a:prstClr val="black"/>
              </a:solidFill>
            </a:endParaRPr>
          </a:p>
        </p:txBody>
      </p:sp>
      <p:sp>
        <p:nvSpPr>
          <p:cNvPr id="54" name="TextBox 53"/>
          <p:cNvSpPr txBox="1"/>
          <p:nvPr/>
        </p:nvSpPr>
        <p:spPr>
          <a:xfrm>
            <a:off x="6264726" y="4618034"/>
            <a:ext cx="2656116" cy="369332"/>
          </a:xfrm>
          <a:prstGeom prst="rect">
            <a:avLst/>
          </a:prstGeom>
          <a:solidFill>
            <a:srgbClr val="C1624D"/>
          </a:solidFill>
          <a:ln>
            <a:solidFill>
              <a:srgbClr val="C1624D"/>
            </a:solidFill>
          </a:ln>
        </p:spPr>
        <p:txBody>
          <a:bodyPr wrap="square" rtlCol="0">
            <a:spAutoFit/>
          </a:bodyPr>
          <a:lstStyle/>
          <a:p>
            <a:pPr algn="ctr" defTabSz="914400"/>
            <a:r>
              <a:rPr lang="en-US" b="1" dirty="0" smtClean="0">
                <a:solidFill>
                  <a:prstClr val="black"/>
                </a:solidFill>
              </a:rPr>
              <a:t>Department of Education</a:t>
            </a:r>
            <a:endParaRPr lang="en-US" b="1" dirty="0">
              <a:solidFill>
                <a:prstClr val="black"/>
              </a:solidFill>
            </a:endParaRPr>
          </a:p>
        </p:txBody>
      </p:sp>
      <p:cxnSp>
        <p:nvCxnSpPr>
          <p:cNvPr id="56" name="Straight Arrow Connector 55"/>
          <p:cNvCxnSpPr/>
          <p:nvPr/>
        </p:nvCxnSpPr>
        <p:spPr>
          <a:xfrm flipV="1">
            <a:off x="2057400" y="2428924"/>
            <a:ext cx="1251857" cy="731520"/>
          </a:xfrm>
          <a:prstGeom prst="straightConnector1">
            <a:avLst/>
          </a:prstGeom>
          <a:ln w="28575">
            <a:solidFill>
              <a:srgbClr val="788F3C"/>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5823857" y="2428924"/>
            <a:ext cx="1121227" cy="731520"/>
          </a:xfrm>
          <a:prstGeom prst="straightConnector1">
            <a:avLst/>
          </a:prstGeom>
          <a:ln w="28575">
            <a:solidFill>
              <a:srgbClr val="C1624D"/>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7" idx="2"/>
          </p:cNvCxnSpPr>
          <p:nvPr/>
        </p:nvCxnSpPr>
        <p:spPr>
          <a:xfrm flipH="1" flipV="1">
            <a:off x="4566557" y="2428924"/>
            <a:ext cx="5443" cy="498744"/>
          </a:xfrm>
          <a:prstGeom prst="straightConnector1">
            <a:avLst/>
          </a:prstGeom>
          <a:ln w="28575">
            <a:solidFill>
              <a:srgbClr val="0097B8"/>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87884" y="5146090"/>
            <a:ext cx="2209800" cy="646331"/>
          </a:xfrm>
          <a:prstGeom prst="rect">
            <a:avLst/>
          </a:prstGeom>
          <a:solidFill>
            <a:srgbClr val="C1624D"/>
          </a:solidFill>
          <a:ln>
            <a:solidFill>
              <a:srgbClr val="C1624D"/>
            </a:solidFill>
          </a:ln>
        </p:spPr>
        <p:txBody>
          <a:bodyPr wrap="square" rtlCol="0">
            <a:spAutoFit/>
          </a:bodyPr>
          <a:lstStyle/>
          <a:p>
            <a:pPr algn="ctr" defTabSz="914400"/>
            <a:r>
              <a:rPr lang="en-US" b="1" dirty="0" smtClean="0">
                <a:solidFill>
                  <a:prstClr val="black"/>
                </a:solidFill>
              </a:rPr>
              <a:t>Business and Industry</a:t>
            </a:r>
            <a:endParaRPr lang="en-US" b="1" dirty="0">
              <a:solidFill>
                <a:prstClr val="black"/>
              </a:solidFill>
            </a:endParaRPr>
          </a:p>
        </p:txBody>
      </p:sp>
    </p:spTree>
    <p:extLst>
      <p:ext uri="{BB962C8B-B14F-4D97-AF65-F5344CB8AC3E}">
        <p14:creationId xmlns:p14="http://schemas.microsoft.com/office/powerpoint/2010/main" val="2502037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249238"/>
            <a:ext cx="9193213" cy="735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77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9333" y="372215"/>
            <a:ext cx="8613950" cy="662036"/>
          </a:xfrm>
        </p:spPr>
        <p:txBody>
          <a:bodyPr/>
          <a:lstStyle/>
          <a:p>
            <a:pPr marL="0" indent="0">
              <a:buNone/>
            </a:pPr>
            <a:r>
              <a:rPr lang="en-US" b="1" dirty="0">
                <a:latin typeface="+mj-lt"/>
              </a:rPr>
              <a:t>Applied Baccalaureate Timeline</a:t>
            </a:r>
          </a:p>
        </p:txBody>
      </p:sp>
      <p:sp>
        <p:nvSpPr>
          <p:cNvPr id="3" name="Slide Number Placeholder 2"/>
          <p:cNvSpPr>
            <a:spLocks noGrp="1"/>
          </p:cNvSpPr>
          <p:nvPr>
            <p:ph type="sldNum" sz="quarter" idx="10"/>
          </p:nvPr>
        </p:nvSpPr>
        <p:spPr/>
        <p:txBody>
          <a:bodyPr/>
          <a:lstStyle/>
          <a:p>
            <a:fld id="{DA5BB550-78E5-E240-AE1F-ADE753384812}" type="slidenum">
              <a:rPr lang="en-US" smtClean="0"/>
              <a:pPr/>
              <a:t>8</a:t>
            </a:fld>
            <a:endParaRPr lang="en-US" dirty="0"/>
          </a:p>
        </p:txBody>
      </p:sp>
      <p:graphicFrame>
        <p:nvGraphicFramePr>
          <p:cNvPr id="5" name="Content Placeholder 3"/>
          <p:cNvGraphicFramePr>
            <a:graphicFrameLocks/>
          </p:cNvGraphicFramePr>
          <p:nvPr>
            <p:extLst/>
          </p:nvPr>
        </p:nvGraphicFramePr>
        <p:xfrm>
          <a:off x="441433" y="1506677"/>
          <a:ext cx="8481850" cy="1466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02131" y="2604601"/>
            <a:ext cx="2252397" cy="4801314"/>
          </a:xfrm>
          <a:prstGeom prst="rect">
            <a:avLst/>
          </a:prstGeom>
          <a:noFill/>
        </p:spPr>
        <p:txBody>
          <a:bodyPr wrap="square" rtlCol="0">
            <a:spAutoFit/>
          </a:bodyPr>
          <a:lstStyle/>
          <a:p>
            <a:pPr marL="231775" indent="-231775"/>
            <a:r>
              <a:rPr lang="en-US" b="1" dirty="0" smtClean="0">
                <a:solidFill>
                  <a:prstClr val="black"/>
                </a:solidFill>
              </a:rPr>
              <a:t>1. College informs SBCTC of intent</a:t>
            </a:r>
          </a:p>
          <a:p>
            <a:endParaRPr lang="en-US" b="1" dirty="0" smtClean="0">
              <a:solidFill>
                <a:prstClr val="black"/>
              </a:solidFill>
            </a:endParaRPr>
          </a:p>
          <a:p>
            <a:pPr marL="173038" indent="-173038"/>
            <a:r>
              <a:rPr lang="en-US" b="1" dirty="0" smtClean="0">
                <a:solidFill>
                  <a:prstClr val="black"/>
                </a:solidFill>
              </a:rPr>
              <a:t>2. </a:t>
            </a:r>
            <a:r>
              <a:rPr lang="en-US" b="1" dirty="0" smtClean="0">
                <a:solidFill>
                  <a:srgbClr val="FF0000"/>
                </a:solidFill>
              </a:rPr>
              <a:t>SBCTC staff informs </a:t>
            </a:r>
            <a:r>
              <a:rPr lang="en-US" b="1" dirty="0">
                <a:solidFill>
                  <a:srgbClr val="FF0000"/>
                </a:solidFill>
              </a:rPr>
              <a:t>higher education </a:t>
            </a:r>
            <a:r>
              <a:rPr lang="en-US" b="1" dirty="0" smtClean="0">
                <a:solidFill>
                  <a:srgbClr val="FF0000"/>
                </a:solidFill>
              </a:rPr>
              <a:t>community</a:t>
            </a:r>
            <a:br>
              <a:rPr lang="en-US" b="1" dirty="0" smtClean="0">
                <a:solidFill>
                  <a:srgbClr val="FF0000"/>
                </a:solidFill>
              </a:rPr>
            </a:br>
            <a:r>
              <a:rPr lang="en-US" b="1" dirty="0" smtClean="0">
                <a:solidFill>
                  <a:srgbClr val="FF0000"/>
                </a:solidFill>
              </a:rPr>
              <a:t>of </a:t>
            </a:r>
            <a:r>
              <a:rPr lang="en-US" b="1" dirty="0">
                <a:solidFill>
                  <a:srgbClr val="FF0000"/>
                </a:solidFill>
              </a:rPr>
              <a:t>intent </a:t>
            </a:r>
            <a:r>
              <a:rPr lang="en-US" b="1" dirty="0" smtClean="0">
                <a:solidFill>
                  <a:srgbClr val="FF0000"/>
                </a:solidFill>
              </a:rPr>
              <a:t>through ICAPP grid</a:t>
            </a:r>
          </a:p>
          <a:p>
            <a:endParaRPr lang="en-US" b="1" dirty="0">
              <a:solidFill>
                <a:prstClr val="black"/>
              </a:solidFill>
            </a:endParaRPr>
          </a:p>
          <a:p>
            <a:pPr marL="173038" indent="-173038"/>
            <a:r>
              <a:rPr lang="en-US" b="1" dirty="0" smtClean="0">
                <a:solidFill>
                  <a:prstClr val="black"/>
                </a:solidFill>
              </a:rPr>
              <a:t>3.College </a:t>
            </a:r>
            <a:r>
              <a:rPr lang="en-US" b="1" dirty="0">
                <a:solidFill>
                  <a:prstClr val="black"/>
                </a:solidFill>
              </a:rPr>
              <a:t>develops Statement of </a:t>
            </a:r>
            <a:r>
              <a:rPr lang="en-US" b="1" dirty="0" smtClean="0">
                <a:solidFill>
                  <a:prstClr val="black"/>
                </a:solidFill>
              </a:rPr>
              <a:t>Need </a:t>
            </a:r>
            <a:endParaRPr lang="en-US" b="1" dirty="0">
              <a:solidFill>
                <a:prstClr val="black"/>
              </a:solidFill>
            </a:endParaRPr>
          </a:p>
          <a:p>
            <a:endParaRPr lang="en-US" b="1" dirty="0" smtClean="0">
              <a:solidFill>
                <a:prstClr val="black"/>
              </a:solidFill>
            </a:endParaRPr>
          </a:p>
          <a:p>
            <a:pPr marL="173038" indent="-173038"/>
            <a:r>
              <a:rPr lang="en-US" b="1" dirty="0" smtClean="0">
                <a:solidFill>
                  <a:prstClr val="black"/>
                </a:solidFill>
              </a:rPr>
              <a:t>4.</a:t>
            </a:r>
            <a:r>
              <a:rPr lang="en-US" b="1" dirty="0" smtClean="0">
                <a:solidFill>
                  <a:srgbClr val="FF0000"/>
                </a:solidFill>
              </a:rPr>
              <a:t>College contacts impacted BIs</a:t>
            </a:r>
            <a:endParaRPr lang="en-US" b="1" dirty="0">
              <a:solidFill>
                <a:prstClr val="black"/>
              </a:solidFill>
            </a:endParaRPr>
          </a:p>
          <a:p>
            <a:endParaRPr lang="en-US" b="1" dirty="0">
              <a:solidFill>
                <a:prstClr val="black"/>
              </a:solidFill>
            </a:endParaRPr>
          </a:p>
          <a:p>
            <a:endParaRPr lang="en-US" dirty="0" smtClean="0">
              <a:solidFill>
                <a:prstClr val="black"/>
              </a:solidFill>
            </a:endParaRPr>
          </a:p>
        </p:txBody>
      </p:sp>
      <p:sp>
        <p:nvSpPr>
          <p:cNvPr id="7" name="TextBox 6"/>
          <p:cNvSpPr txBox="1"/>
          <p:nvPr/>
        </p:nvSpPr>
        <p:spPr>
          <a:xfrm>
            <a:off x="2286539" y="2587484"/>
            <a:ext cx="2249660" cy="3970318"/>
          </a:xfrm>
          <a:prstGeom prst="rect">
            <a:avLst/>
          </a:prstGeom>
          <a:noFill/>
        </p:spPr>
        <p:txBody>
          <a:bodyPr wrap="square" rtlCol="0">
            <a:spAutoFit/>
          </a:bodyPr>
          <a:lstStyle/>
          <a:p>
            <a:pPr marL="231775" indent="-231775"/>
            <a:r>
              <a:rPr lang="en-US" b="1" dirty="0" smtClean="0">
                <a:solidFill>
                  <a:prstClr val="black"/>
                </a:solidFill>
              </a:rPr>
              <a:t>1. SBCTC </a:t>
            </a:r>
            <a:r>
              <a:rPr lang="en-US" b="1" dirty="0">
                <a:solidFill>
                  <a:prstClr val="black"/>
                </a:solidFill>
              </a:rPr>
              <a:t>staff informs all </a:t>
            </a:r>
            <a:r>
              <a:rPr lang="en-US" b="1" dirty="0" smtClean="0">
                <a:solidFill>
                  <a:prstClr val="black"/>
                </a:solidFill>
              </a:rPr>
              <a:t>two-year</a:t>
            </a:r>
            <a:r>
              <a:rPr lang="en-US" b="1" dirty="0">
                <a:solidFill>
                  <a:prstClr val="black"/>
                </a:solidFill>
              </a:rPr>
              <a:t>, four-year, </a:t>
            </a:r>
            <a:r>
              <a:rPr lang="en-US" b="1" dirty="0" smtClean="0">
                <a:solidFill>
                  <a:prstClr val="black"/>
                </a:solidFill>
              </a:rPr>
              <a:t>higher </a:t>
            </a:r>
            <a:r>
              <a:rPr lang="en-US" b="1" dirty="0">
                <a:solidFill>
                  <a:prstClr val="black"/>
                </a:solidFill>
              </a:rPr>
              <a:t>education institutions of new program for public comment </a:t>
            </a:r>
          </a:p>
          <a:p>
            <a:endParaRPr lang="en-US" b="1" dirty="0">
              <a:solidFill>
                <a:prstClr val="black"/>
              </a:solidFill>
            </a:endParaRPr>
          </a:p>
          <a:p>
            <a:pPr marL="231775" indent="-231775"/>
            <a:r>
              <a:rPr lang="en-US" b="1" dirty="0">
                <a:solidFill>
                  <a:prstClr val="black"/>
                </a:solidFill>
              </a:rPr>
              <a:t>2. SBCTC staff reviews Statement </a:t>
            </a:r>
            <a:br>
              <a:rPr lang="en-US" b="1" dirty="0">
                <a:solidFill>
                  <a:prstClr val="black"/>
                </a:solidFill>
              </a:rPr>
            </a:br>
            <a:r>
              <a:rPr lang="en-US" b="1" dirty="0">
                <a:solidFill>
                  <a:prstClr val="black"/>
                </a:solidFill>
              </a:rPr>
              <a:t>of Need </a:t>
            </a:r>
            <a:r>
              <a:rPr lang="en-US" b="1" dirty="0" smtClean="0">
                <a:solidFill>
                  <a:prstClr val="black"/>
                </a:solidFill>
              </a:rPr>
              <a:t>based on approval </a:t>
            </a:r>
            <a:r>
              <a:rPr lang="en-US" b="1" dirty="0">
                <a:solidFill>
                  <a:prstClr val="black"/>
                </a:solidFill>
              </a:rPr>
              <a:t>criteria adopted by State Board</a:t>
            </a:r>
          </a:p>
        </p:txBody>
      </p:sp>
      <p:sp>
        <p:nvSpPr>
          <p:cNvPr id="8" name="TextBox 7"/>
          <p:cNvSpPr txBox="1"/>
          <p:nvPr/>
        </p:nvSpPr>
        <p:spPr>
          <a:xfrm>
            <a:off x="4475273" y="2587484"/>
            <a:ext cx="2254468" cy="4478149"/>
          </a:xfrm>
          <a:prstGeom prst="rect">
            <a:avLst/>
          </a:prstGeom>
          <a:noFill/>
        </p:spPr>
        <p:txBody>
          <a:bodyPr wrap="square" rtlCol="0">
            <a:spAutoFit/>
          </a:bodyPr>
          <a:lstStyle/>
          <a:p>
            <a:pPr marL="342900" indent="-342900">
              <a:buAutoNum type="arabicPeriod"/>
            </a:pPr>
            <a:r>
              <a:rPr lang="en-US" b="1" dirty="0" smtClean="0">
                <a:solidFill>
                  <a:prstClr val="black"/>
                </a:solidFill>
              </a:rPr>
              <a:t>Statement </a:t>
            </a:r>
            <a:r>
              <a:rPr lang="en-US" b="1" dirty="0">
                <a:solidFill>
                  <a:prstClr val="black"/>
                </a:solidFill>
              </a:rPr>
              <a:t/>
            </a:r>
            <a:br>
              <a:rPr lang="en-US" b="1" dirty="0">
                <a:solidFill>
                  <a:prstClr val="black"/>
                </a:solidFill>
              </a:rPr>
            </a:br>
            <a:r>
              <a:rPr lang="en-US" b="1" dirty="0">
                <a:solidFill>
                  <a:prstClr val="black"/>
                </a:solidFill>
              </a:rPr>
              <a:t>of Need is </a:t>
            </a:r>
            <a:br>
              <a:rPr lang="en-US" b="1" dirty="0">
                <a:solidFill>
                  <a:prstClr val="black"/>
                </a:solidFill>
              </a:rPr>
            </a:br>
            <a:r>
              <a:rPr lang="en-US" b="1" dirty="0">
                <a:solidFill>
                  <a:prstClr val="black"/>
                </a:solidFill>
              </a:rPr>
              <a:t>discussed by  </a:t>
            </a:r>
            <a:br>
              <a:rPr lang="en-US" b="1" dirty="0">
                <a:solidFill>
                  <a:prstClr val="black"/>
                </a:solidFill>
              </a:rPr>
            </a:br>
            <a:r>
              <a:rPr lang="en-US" b="1" dirty="0">
                <a:solidFill>
                  <a:prstClr val="black"/>
                </a:solidFill>
              </a:rPr>
              <a:t>State Board in </a:t>
            </a:r>
            <a:br>
              <a:rPr lang="en-US" b="1" dirty="0">
                <a:solidFill>
                  <a:prstClr val="black"/>
                </a:solidFill>
              </a:rPr>
            </a:br>
            <a:r>
              <a:rPr lang="en-US" b="1" dirty="0">
                <a:solidFill>
                  <a:prstClr val="black"/>
                </a:solidFill>
              </a:rPr>
              <a:t>study </a:t>
            </a:r>
            <a:r>
              <a:rPr lang="en-US" b="1" dirty="0" smtClean="0">
                <a:solidFill>
                  <a:prstClr val="black"/>
                </a:solidFill>
              </a:rPr>
              <a:t>session </a:t>
            </a:r>
          </a:p>
          <a:p>
            <a:pPr marL="231775" indent="57150"/>
            <a:r>
              <a:rPr lang="en-US" b="1" dirty="0" smtClean="0">
                <a:solidFill>
                  <a:prstClr val="black"/>
                </a:solidFill>
              </a:rPr>
              <a:t>(</a:t>
            </a:r>
            <a:r>
              <a:rPr lang="en-US" b="1" dirty="0" smtClean="0">
                <a:solidFill>
                  <a:srgbClr val="FF0000"/>
                </a:solidFill>
              </a:rPr>
              <a:t>not an approval).</a:t>
            </a:r>
            <a:endParaRPr lang="en-US" b="1" dirty="0">
              <a:solidFill>
                <a:srgbClr val="FF0000"/>
              </a:solidFill>
            </a:endParaRPr>
          </a:p>
          <a:p>
            <a:endParaRPr lang="en-US" b="1" dirty="0" smtClean="0">
              <a:solidFill>
                <a:prstClr val="black"/>
              </a:solidFill>
            </a:endParaRPr>
          </a:p>
          <a:p>
            <a:pPr marL="231775" indent="-231775"/>
            <a:r>
              <a:rPr lang="en-US" b="1" dirty="0" smtClean="0">
                <a:solidFill>
                  <a:prstClr val="black"/>
                </a:solidFill>
              </a:rPr>
              <a:t>2. </a:t>
            </a:r>
            <a:r>
              <a:rPr lang="en-US" b="1" dirty="0" smtClean="0">
                <a:solidFill>
                  <a:srgbClr val="FF0000"/>
                </a:solidFill>
              </a:rPr>
              <a:t>College responds to any BI concerns</a:t>
            </a:r>
          </a:p>
          <a:p>
            <a:pPr marL="231775" indent="-231775"/>
            <a:endParaRPr lang="en-US" b="1" dirty="0">
              <a:solidFill>
                <a:prstClr val="black"/>
              </a:solidFill>
            </a:endParaRPr>
          </a:p>
          <a:p>
            <a:pPr marL="173038" indent="-173038"/>
            <a:r>
              <a:rPr lang="en-US" b="1" dirty="0" smtClean="0">
                <a:solidFill>
                  <a:prstClr val="black"/>
                </a:solidFill>
              </a:rPr>
              <a:t>3. </a:t>
            </a:r>
            <a:r>
              <a:rPr lang="en-US" b="1" dirty="0">
                <a:solidFill>
                  <a:prstClr val="black"/>
                </a:solidFill>
              </a:rPr>
              <a:t>College develops </a:t>
            </a:r>
            <a:br>
              <a:rPr lang="en-US" b="1" dirty="0">
                <a:solidFill>
                  <a:prstClr val="black"/>
                </a:solidFill>
              </a:rPr>
            </a:br>
            <a:r>
              <a:rPr lang="en-US" b="1" dirty="0" smtClean="0">
                <a:solidFill>
                  <a:prstClr val="black"/>
                </a:solidFill>
              </a:rPr>
              <a:t> Program </a:t>
            </a:r>
            <a:r>
              <a:rPr lang="en-US" b="1" dirty="0">
                <a:solidFill>
                  <a:prstClr val="black"/>
                </a:solidFill>
              </a:rPr>
              <a:t>Proposal</a:t>
            </a:r>
          </a:p>
          <a:p>
            <a:endParaRPr lang="en-US" b="1" dirty="0">
              <a:solidFill>
                <a:prstClr val="black"/>
              </a:solidFill>
            </a:endParaRPr>
          </a:p>
          <a:p>
            <a:endParaRPr lang="en-US" dirty="0">
              <a:solidFill>
                <a:prstClr val="black"/>
              </a:solidFill>
            </a:endParaRPr>
          </a:p>
          <a:p>
            <a:endParaRPr lang="en-US" sz="1100" dirty="0" smtClean="0">
              <a:solidFill>
                <a:prstClr val="black"/>
              </a:solidFill>
            </a:endParaRPr>
          </a:p>
          <a:p>
            <a:endParaRPr lang="en-US" sz="1100" dirty="0">
              <a:solidFill>
                <a:prstClr val="black"/>
              </a:solidFill>
            </a:endParaRPr>
          </a:p>
          <a:p>
            <a:endParaRPr lang="en-US" sz="1100" dirty="0" smtClean="0">
              <a:solidFill>
                <a:prstClr val="black"/>
              </a:solidFill>
            </a:endParaRPr>
          </a:p>
        </p:txBody>
      </p:sp>
      <p:sp>
        <p:nvSpPr>
          <p:cNvPr id="9" name="TextBox 8"/>
          <p:cNvSpPr txBox="1"/>
          <p:nvPr/>
        </p:nvSpPr>
        <p:spPr>
          <a:xfrm>
            <a:off x="6727068" y="2587484"/>
            <a:ext cx="2191407" cy="3693319"/>
          </a:xfrm>
          <a:prstGeom prst="rect">
            <a:avLst/>
          </a:prstGeom>
          <a:noFill/>
        </p:spPr>
        <p:txBody>
          <a:bodyPr wrap="square" rtlCol="0">
            <a:spAutoFit/>
          </a:bodyPr>
          <a:lstStyle/>
          <a:p>
            <a:pPr marL="231775" indent="-231775"/>
            <a:r>
              <a:rPr lang="en-US" b="1" dirty="0">
                <a:solidFill>
                  <a:prstClr val="black"/>
                </a:solidFill>
              </a:rPr>
              <a:t>1. SBCTC staff in collaboration with </a:t>
            </a:r>
            <a:r>
              <a:rPr lang="en-US" b="1" dirty="0" smtClean="0">
                <a:solidFill>
                  <a:prstClr val="black"/>
                </a:solidFill>
              </a:rPr>
              <a:t>Commissions and BLC </a:t>
            </a:r>
            <a:r>
              <a:rPr lang="en-US" b="1" dirty="0">
                <a:solidFill>
                  <a:prstClr val="black"/>
                </a:solidFill>
              </a:rPr>
              <a:t>reviews Program Proposal</a:t>
            </a:r>
            <a:br>
              <a:rPr lang="en-US" b="1" dirty="0">
                <a:solidFill>
                  <a:prstClr val="black"/>
                </a:solidFill>
              </a:rPr>
            </a:br>
            <a:endParaRPr lang="en-US" b="1" dirty="0">
              <a:solidFill>
                <a:prstClr val="black"/>
              </a:solidFill>
            </a:endParaRPr>
          </a:p>
          <a:p>
            <a:pPr marL="231775" indent="-231775"/>
            <a:r>
              <a:rPr lang="en-US" b="1" dirty="0">
                <a:solidFill>
                  <a:prstClr val="black"/>
                </a:solidFill>
              </a:rPr>
              <a:t>2. Peer Review </a:t>
            </a:r>
            <a:br>
              <a:rPr lang="en-US" b="1" dirty="0">
                <a:solidFill>
                  <a:prstClr val="black"/>
                </a:solidFill>
              </a:rPr>
            </a:br>
            <a:r>
              <a:rPr lang="en-US" b="1" dirty="0">
                <a:solidFill>
                  <a:prstClr val="black"/>
                </a:solidFill>
              </a:rPr>
              <a:t>of Program Proposal for colleges new to accredited BAS degrees</a:t>
            </a:r>
            <a:br>
              <a:rPr lang="en-US" b="1" dirty="0">
                <a:solidFill>
                  <a:prstClr val="black"/>
                </a:solidFill>
              </a:rPr>
            </a:br>
            <a:endParaRPr lang="en-US" b="1" dirty="0">
              <a:solidFill>
                <a:prstClr val="black"/>
              </a:solidFill>
            </a:endParaRPr>
          </a:p>
        </p:txBody>
      </p:sp>
    </p:spTree>
    <p:extLst>
      <p:ext uri="{BB962C8B-B14F-4D97-AF65-F5344CB8AC3E}">
        <p14:creationId xmlns:p14="http://schemas.microsoft.com/office/powerpoint/2010/main" val="39194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6306" y="664029"/>
            <a:ext cx="8613950" cy="5891982"/>
          </a:xfrm>
        </p:spPr>
        <p:txBody>
          <a:bodyPr/>
          <a:lstStyle/>
          <a:p>
            <a:pPr marL="0" indent="0">
              <a:buNone/>
            </a:pPr>
            <a:r>
              <a:rPr lang="en-US" b="1" dirty="0">
                <a:latin typeface="+mj-lt"/>
              </a:rPr>
              <a:t>Applied Baccalaureate Timeline</a:t>
            </a:r>
          </a:p>
        </p:txBody>
      </p:sp>
      <p:sp>
        <p:nvSpPr>
          <p:cNvPr id="3" name="Slide Number Placeholder 2"/>
          <p:cNvSpPr>
            <a:spLocks noGrp="1"/>
          </p:cNvSpPr>
          <p:nvPr>
            <p:ph type="sldNum" sz="quarter" idx="10"/>
          </p:nvPr>
        </p:nvSpPr>
        <p:spPr/>
        <p:txBody>
          <a:bodyPr/>
          <a:lstStyle/>
          <a:p>
            <a:fld id="{DA5BB550-78E5-E240-AE1F-ADE753384812}" type="slidenum">
              <a:rPr lang="en-US" smtClean="0"/>
              <a:pPr/>
              <a:t>9</a:t>
            </a:fld>
            <a:endParaRPr lang="en-US" dirty="0"/>
          </a:p>
        </p:txBody>
      </p:sp>
      <p:graphicFrame>
        <p:nvGraphicFramePr>
          <p:cNvPr id="5" name="Content Placeholder 3"/>
          <p:cNvGraphicFramePr>
            <a:graphicFrameLocks/>
          </p:cNvGraphicFramePr>
          <p:nvPr>
            <p:extLst/>
          </p:nvPr>
        </p:nvGraphicFramePr>
        <p:xfrm>
          <a:off x="398406" y="1536973"/>
          <a:ext cx="8481850" cy="99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98406" y="2961061"/>
            <a:ext cx="2443655" cy="2108269"/>
          </a:xfrm>
          <a:prstGeom prst="rect">
            <a:avLst/>
          </a:prstGeom>
          <a:noFill/>
        </p:spPr>
        <p:txBody>
          <a:bodyPr wrap="square" rtlCol="0">
            <a:spAutoFit/>
          </a:bodyPr>
          <a:lstStyle/>
          <a:p>
            <a:pPr marL="288925" indent="-288925"/>
            <a:r>
              <a:rPr lang="en-US" sz="2000" b="1" dirty="0">
                <a:solidFill>
                  <a:prstClr val="black"/>
                </a:solidFill>
              </a:rPr>
              <a:t>1. Program proposal is scheduled with State Board </a:t>
            </a:r>
            <a:br>
              <a:rPr lang="en-US" sz="2000" b="1" dirty="0">
                <a:solidFill>
                  <a:prstClr val="black"/>
                </a:solidFill>
              </a:rPr>
            </a:br>
            <a:r>
              <a:rPr lang="en-US" sz="2000" b="1" dirty="0">
                <a:solidFill>
                  <a:prstClr val="black"/>
                </a:solidFill>
              </a:rPr>
              <a:t>for approval</a:t>
            </a:r>
          </a:p>
          <a:p>
            <a:endParaRPr lang="en-US" sz="2000" dirty="0">
              <a:solidFill>
                <a:prstClr val="black"/>
              </a:solidFill>
            </a:endParaRPr>
          </a:p>
          <a:p>
            <a:r>
              <a:rPr lang="en-US" sz="2000" b="1" dirty="0">
                <a:solidFill>
                  <a:prstClr val="black"/>
                </a:solidFill>
              </a:rPr>
              <a:t>2. If </a:t>
            </a:r>
            <a:r>
              <a:rPr lang="en-US" sz="2000" b="1" dirty="0" smtClean="0">
                <a:solidFill>
                  <a:prstClr val="black"/>
                </a:solidFill>
              </a:rPr>
              <a:t>approved…</a:t>
            </a:r>
            <a:endParaRPr lang="en-US" sz="2000" b="1" dirty="0">
              <a:solidFill>
                <a:prstClr val="black"/>
              </a:solidFill>
            </a:endParaRPr>
          </a:p>
          <a:p>
            <a:endParaRPr lang="en-US" sz="1100" dirty="0">
              <a:solidFill>
                <a:prstClr val="black"/>
              </a:solidFill>
            </a:endParaRPr>
          </a:p>
        </p:txBody>
      </p:sp>
      <p:sp>
        <p:nvSpPr>
          <p:cNvPr id="11" name="TextBox 10"/>
          <p:cNvSpPr txBox="1"/>
          <p:nvPr/>
        </p:nvSpPr>
        <p:spPr>
          <a:xfrm>
            <a:off x="2918945" y="2862706"/>
            <a:ext cx="2869326" cy="3170099"/>
          </a:xfrm>
          <a:prstGeom prst="rect">
            <a:avLst/>
          </a:prstGeom>
          <a:noFill/>
        </p:spPr>
        <p:txBody>
          <a:bodyPr wrap="square" rtlCol="0">
            <a:spAutoFit/>
          </a:bodyPr>
          <a:lstStyle/>
          <a:p>
            <a:pPr marL="231775" indent="-231775">
              <a:spcAft>
                <a:spcPts val="1200"/>
              </a:spcAft>
            </a:pPr>
            <a:r>
              <a:rPr lang="en-US" b="1" dirty="0" smtClean="0">
                <a:solidFill>
                  <a:prstClr val="black"/>
                </a:solidFill>
              </a:rPr>
              <a:t>1</a:t>
            </a:r>
            <a:r>
              <a:rPr lang="en-US" sz="2000" b="1" dirty="0">
                <a:solidFill>
                  <a:prstClr val="black"/>
                </a:solidFill>
              </a:rPr>
              <a:t>. College moves program to NWCCU for Accreditation </a:t>
            </a:r>
          </a:p>
          <a:p>
            <a:pPr marL="288925" indent="-288925">
              <a:spcAft>
                <a:spcPts val="1200"/>
              </a:spcAft>
            </a:pPr>
            <a:r>
              <a:rPr lang="en-US" sz="2000" b="1" dirty="0" smtClean="0">
                <a:solidFill>
                  <a:prstClr val="black"/>
                </a:solidFill>
              </a:rPr>
              <a:t>2</a:t>
            </a:r>
            <a:r>
              <a:rPr lang="en-US" sz="2000" b="1" dirty="0">
                <a:solidFill>
                  <a:prstClr val="black"/>
                </a:solidFill>
              </a:rPr>
              <a:t>. College submits application for Veterans Services approval </a:t>
            </a:r>
            <a:endParaRPr lang="en-US" sz="2000" b="1" dirty="0" smtClean="0">
              <a:solidFill>
                <a:prstClr val="black"/>
              </a:solidFill>
            </a:endParaRPr>
          </a:p>
          <a:p>
            <a:pPr marL="288925" indent="-288925">
              <a:spcAft>
                <a:spcPts val="1200"/>
              </a:spcAft>
            </a:pPr>
            <a:r>
              <a:rPr lang="en-US" sz="2000" b="1" dirty="0" smtClean="0">
                <a:solidFill>
                  <a:prstClr val="black"/>
                </a:solidFill>
              </a:rPr>
              <a:t>3</a:t>
            </a:r>
            <a:r>
              <a:rPr lang="en-US" sz="2000" b="1" dirty="0">
                <a:solidFill>
                  <a:prstClr val="black"/>
                </a:solidFill>
              </a:rPr>
              <a:t>. Nursing Commission </a:t>
            </a:r>
            <a:r>
              <a:rPr lang="en-US" sz="2000" b="1" dirty="0" smtClean="0">
                <a:solidFill>
                  <a:prstClr val="black"/>
                </a:solidFill>
              </a:rPr>
              <a:t>(</a:t>
            </a:r>
            <a:r>
              <a:rPr lang="en-US" sz="2000" b="1" dirty="0">
                <a:solidFill>
                  <a:prstClr val="black"/>
                </a:solidFill>
              </a:rPr>
              <a:t>if applicable)</a:t>
            </a:r>
          </a:p>
        </p:txBody>
      </p:sp>
      <p:sp>
        <p:nvSpPr>
          <p:cNvPr id="12" name="TextBox 11"/>
          <p:cNvSpPr txBox="1"/>
          <p:nvPr/>
        </p:nvSpPr>
        <p:spPr>
          <a:xfrm>
            <a:off x="5978429" y="2893470"/>
            <a:ext cx="2711669" cy="3662541"/>
          </a:xfrm>
          <a:prstGeom prst="rect">
            <a:avLst/>
          </a:prstGeom>
          <a:noFill/>
        </p:spPr>
        <p:txBody>
          <a:bodyPr wrap="square" rtlCol="0">
            <a:spAutoFit/>
          </a:bodyPr>
          <a:lstStyle/>
          <a:p>
            <a:pPr marL="288925" indent="-288925"/>
            <a:r>
              <a:rPr lang="en-US" sz="2000" b="1" dirty="0" smtClean="0">
                <a:solidFill>
                  <a:prstClr val="black"/>
                </a:solidFill>
              </a:rPr>
              <a:t>1. College </a:t>
            </a:r>
            <a:r>
              <a:rPr lang="en-US" sz="2000" b="1" dirty="0">
                <a:solidFill>
                  <a:prstClr val="black"/>
                </a:solidFill>
              </a:rPr>
              <a:t>moves program to Department of Education for Financial Aid approval</a:t>
            </a:r>
          </a:p>
          <a:p>
            <a:endParaRPr lang="en-US" sz="2000" b="1" dirty="0">
              <a:solidFill>
                <a:prstClr val="black"/>
              </a:solidFill>
            </a:endParaRPr>
          </a:p>
          <a:p>
            <a:pPr marL="288925" indent="-288925"/>
            <a:r>
              <a:rPr lang="en-US" sz="2000" b="1" dirty="0">
                <a:solidFill>
                  <a:prstClr val="black"/>
                </a:solidFill>
              </a:rPr>
              <a:t>2. Program Implementation</a:t>
            </a:r>
          </a:p>
          <a:p>
            <a:endParaRPr lang="en-US" sz="1000" dirty="0">
              <a:solidFill>
                <a:prstClr val="black"/>
              </a:solidFill>
            </a:endParaRPr>
          </a:p>
          <a:p>
            <a:endParaRPr lang="en-US" sz="1050" dirty="0" smtClean="0">
              <a:solidFill>
                <a:prstClr val="black"/>
              </a:solidFill>
            </a:endParaRPr>
          </a:p>
          <a:p>
            <a:endParaRPr lang="en-US" sz="1050" dirty="0">
              <a:solidFill>
                <a:prstClr val="black"/>
              </a:solidFill>
            </a:endParaRPr>
          </a:p>
          <a:p>
            <a:endParaRPr lang="en-US" sz="1050" dirty="0" smtClean="0">
              <a:solidFill>
                <a:prstClr val="black"/>
              </a:solidFill>
            </a:endParaRPr>
          </a:p>
          <a:p>
            <a:endParaRPr lang="en-US" sz="1050" dirty="0">
              <a:solidFill>
                <a:prstClr val="black"/>
              </a:solidFill>
            </a:endParaRPr>
          </a:p>
        </p:txBody>
      </p:sp>
    </p:spTree>
    <p:extLst>
      <p:ext uri="{BB962C8B-B14F-4D97-AF65-F5344CB8AC3E}">
        <p14:creationId xmlns:p14="http://schemas.microsoft.com/office/powerpoint/2010/main" val="37305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285DE-33AB-495E-B4E5-123830296C9D}" vid="{A1DE2483-D52B-4D7E-B4E6-C3629893AFAD}"/>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Z7X6SQ3F62JH-64-46</_dlc_DocId>
    <_dlc_DocIdUrl xmlns="dbb9891f-5342-44b3-9004-2472729e727f">
      <Url>https://portal.sbctc.edu/sites/Intranet/publications/_layouts/15/DocIdRedir.aspx?ID=Z7X6SQ3F62JH-64-46</Url>
      <Description>Z7X6SQ3F62JH-64-46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04AF6-8EA3-4015-A966-D1F5E90A437D}">
  <ds:schemaRefs>
    <ds:schemaRef ds:uri="http://schemas.microsoft.com/office/2006/documentManagement/types"/>
    <ds:schemaRef ds:uri="http://purl.org/dc/terms/"/>
    <ds:schemaRef ds:uri="dbb9891f-5342-44b3-9004-2472729e727f"/>
    <ds:schemaRef ds:uri="http://www.w3.org/XML/1998/namespace"/>
    <ds:schemaRef ds:uri="http://purl.org/dc/dcmitype/"/>
    <ds:schemaRef ds:uri="http://schemas.microsoft.com/office/infopath/2007/PartnerControls"/>
    <ds:schemaRef ds:uri="http://schemas.openxmlformats.org/package/2006/metadata/core-properties"/>
    <ds:schemaRef ds:uri="http://schemas.microsoft.com/sharepoint/v4"/>
    <ds:schemaRef ds:uri="686bc730-dfb5-4557-ac43-64e2aeb71117"/>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E9FEAA8-1722-41F1-9A86-24CB63631A1C}">
  <ds:schemaRefs>
    <ds:schemaRef ds:uri="http://schemas.microsoft.com/sharepoint/v3/contenttype/forms"/>
  </ds:schemaRefs>
</ds:datastoreItem>
</file>

<file path=customXml/itemProps3.xml><?xml version="1.0" encoding="utf-8"?>
<ds:datastoreItem xmlns:ds="http://schemas.openxmlformats.org/officeDocument/2006/customXml" ds:itemID="{20E730A5-6D4A-4EAF-9286-5C57844BF342}">
  <ds:schemaRefs>
    <ds:schemaRef ds:uri="http://schemas.microsoft.com/sharepoint/events"/>
  </ds:schemaRefs>
</ds:datastoreItem>
</file>

<file path=customXml/itemProps4.xml><?xml version="1.0" encoding="utf-8"?>
<ds:datastoreItem xmlns:ds="http://schemas.openxmlformats.org/officeDocument/2006/customXml" ds:itemID="{5E790BF5-B259-42FF-A3F7-0F05090C9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SBCTC PowerPoint template</Template>
  <TotalTime>469</TotalTime>
  <Words>1317</Words>
  <Application>Microsoft Office PowerPoint</Application>
  <PresentationFormat>On-screen Show (4:3)</PresentationFormat>
  <Paragraphs>318</Paragraphs>
  <Slides>26</Slides>
  <Notes>12</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Franklin Gothic Book</vt:lpstr>
      <vt:lpstr>Franklin Gothic Medium</vt:lpstr>
      <vt:lpstr>Gill Sans</vt:lpstr>
      <vt:lpstr>Symbol</vt:lpstr>
      <vt:lpstr>Times New Roman</vt:lpstr>
      <vt:lpstr>Wingdings</vt:lpstr>
      <vt:lpstr>Office Theme</vt:lpstr>
      <vt:lpstr>3_Office Theme</vt:lpstr>
      <vt:lpstr>Applied Baccalaureate Approval Process  </vt:lpstr>
      <vt:lpstr>History</vt:lpstr>
      <vt:lpstr>WA Applied Baccalaureate Degrees</vt:lpstr>
      <vt:lpstr>PowerPoint Presentation</vt:lpstr>
      <vt:lpstr>Program trends</vt:lpstr>
      <vt:lpstr>Stakeholders</vt:lpstr>
      <vt:lpstr>PowerPoint Presentation</vt:lpstr>
      <vt:lpstr>PowerPoint Presentation</vt:lpstr>
      <vt:lpstr>PowerPoint Presentation</vt:lpstr>
      <vt:lpstr>Public BI Contacts</vt:lpstr>
      <vt:lpstr>PowerPoint Presentation</vt:lpstr>
      <vt:lpstr>May 1-2, 2019 State Board Meeting</vt:lpstr>
      <vt:lpstr>Website</vt:lpstr>
      <vt:lpstr>Statement of Need Criteria- Phase I</vt:lpstr>
      <vt:lpstr>Criteria 3</vt:lpstr>
      <vt:lpstr>Tools to Identify Supply/Demand</vt:lpstr>
      <vt:lpstr>Proposal Criteria- Phase II</vt:lpstr>
      <vt:lpstr>Proposal Best practices</vt:lpstr>
      <vt:lpstr>Tuition and fees</vt:lpstr>
      <vt:lpstr>PowerPoint Presentation</vt:lpstr>
      <vt:lpstr>PowerPoint Presentation</vt:lpstr>
      <vt:lpstr>Challenges</vt:lpstr>
      <vt:lpstr>research</vt:lpstr>
      <vt:lpstr>PowerPoint Presentation</vt:lpstr>
      <vt:lpstr>Who are our students?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Hammer</dc:creator>
  <cp:lastModifiedBy>Joyce Hammer</cp:lastModifiedBy>
  <cp:revision>39</cp:revision>
  <cp:lastPrinted>2018-03-15T23:59:14Z</cp:lastPrinted>
  <dcterms:created xsi:type="dcterms:W3CDTF">2018-03-05T01:48:45Z</dcterms:created>
  <dcterms:modified xsi:type="dcterms:W3CDTF">2018-11-14T18:11:23Z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4a172735-eea3-4c61-88cb-87f62e968c23</vt:lpwstr>
  </property>
</Properties>
</file>