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76" r:id="rId3"/>
    <p:sldId id="267" r:id="rId4"/>
    <p:sldId id="277" r:id="rId5"/>
    <p:sldId id="278" r:id="rId6"/>
    <p:sldId id="264" r:id="rId7"/>
    <p:sldId id="279" r:id="rId8"/>
    <p:sldId id="263" r:id="rId9"/>
    <p:sldId id="265" r:id="rId10"/>
    <p:sldId id="272" r:id="rId11"/>
    <p:sldId id="270" r:id="rId12"/>
    <p:sldId id="271" r:id="rId13"/>
    <p:sldId id="280"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2A7C4-2CBB-45DC-A383-3C0253BAFCAB}" type="datetimeFigureOut">
              <a:rPr lang="en-US" smtClean="0"/>
              <a:t>11/14/2018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0DB7C-0754-485C-8B12-95017CCE4FA6}" type="slidenum">
              <a:rPr lang="en-US" smtClean="0"/>
              <a:t>‹#›</a:t>
            </a:fld>
            <a:endParaRPr lang="en-US"/>
          </a:p>
        </p:txBody>
      </p:sp>
    </p:spTree>
    <p:extLst>
      <p:ext uri="{BB962C8B-B14F-4D97-AF65-F5344CB8AC3E}">
        <p14:creationId xmlns:p14="http://schemas.microsoft.com/office/powerpoint/2010/main" val="238320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11/14/2018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11/14/2018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0290" y="5362327"/>
            <a:ext cx="10572000" cy="870572"/>
          </a:xfrm>
        </p:spPr>
        <p:txBody>
          <a:bodyPr>
            <a:noAutofit/>
          </a:bodyPr>
          <a:lstStyle/>
          <a:p>
            <a:r>
              <a:rPr lang="en-US" sz="2400" dirty="0" smtClean="0"/>
              <a:t>Katie Viola, Director of Student Development</a:t>
            </a:r>
          </a:p>
          <a:p>
            <a:r>
              <a:rPr lang="en-US" sz="2400" dirty="0" smtClean="0"/>
              <a:t>Mike Potter, Dean of Instruction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283" y="-1"/>
            <a:ext cx="7402717" cy="4904300"/>
          </a:xfrm>
          <a:prstGeom prst="rect">
            <a:avLst/>
          </a:prstGeom>
        </p:spPr>
      </p:pic>
      <p:sp>
        <p:nvSpPr>
          <p:cNvPr id="6" name="Title 1"/>
          <p:cNvSpPr>
            <a:spLocks noGrp="1"/>
          </p:cNvSpPr>
          <p:nvPr>
            <p:ph type="ctrTitle"/>
          </p:nvPr>
        </p:nvSpPr>
        <p:spPr>
          <a:xfrm>
            <a:off x="94776" y="1483253"/>
            <a:ext cx="4694507" cy="2971051"/>
          </a:xfrm>
        </p:spPr>
        <p:txBody>
          <a:bodyPr/>
          <a:lstStyle/>
          <a:p>
            <a:r>
              <a:rPr lang="en-US" dirty="0" smtClean="0"/>
              <a:t>From AAS </a:t>
            </a:r>
            <a:br>
              <a:rPr lang="en-US" dirty="0" smtClean="0"/>
            </a:br>
            <a:r>
              <a:rPr lang="en-US" dirty="0" smtClean="0"/>
              <a:t>to BAS: </a:t>
            </a:r>
            <a:br>
              <a:rPr lang="en-US" dirty="0" smtClean="0"/>
            </a:br>
            <a:r>
              <a:rPr lang="en-US" dirty="0" smtClean="0"/>
              <a:t>Advising Alignment by </a:t>
            </a:r>
            <a:r>
              <a:rPr lang="en-US" dirty="0" err="1" smtClean="0"/>
              <a:t>MetaMajor</a:t>
            </a:r>
            <a:endParaRPr lang="en-US" dirty="0"/>
          </a:p>
        </p:txBody>
      </p:sp>
      <p:pic>
        <p:nvPicPr>
          <p:cNvPr id="1026" name="Picture 1" descr="lwtech-logo-primary-teal-gold-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9009" y="5913811"/>
            <a:ext cx="2238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68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 Advising Example</a:t>
            </a:r>
            <a:endParaRPr lang="en-US" dirty="0"/>
          </a:p>
        </p:txBody>
      </p:sp>
      <p:pic>
        <p:nvPicPr>
          <p:cNvPr id="4" name="Picture 3" descr="Clipart - Stickman"/>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9330" y="2524440"/>
            <a:ext cx="1023601" cy="1470693"/>
          </a:xfrm>
          <a:prstGeom prst="rect">
            <a:avLst/>
          </a:prstGeom>
        </p:spPr>
      </p:pic>
      <p:sp>
        <p:nvSpPr>
          <p:cNvPr id="5" name="Rectangle 4"/>
          <p:cNvSpPr/>
          <p:nvPr/>
        </p:nvSpPr>
        <p:spPr>
          <a:xfrm>
            <a:off x="1286579" y="2275069"/>
            <a:ext cx="2426940" cy="1815882"/>
          </a:xfrm>
          <a:prstGeom prst="rect">
            <a:avLst/>
          </a:prstGeom>
        </p:spPr>
        <p:txBody>
          <a:bodyPr wrap="square">
            <a:spAutoFit/>
          </a:bodyPr>
          <a:lstStyle/>
          <a:p>
            <a:r>
              <a:rPr lang="en-US" sz="1600" dirty="0" smtClean="0"/>
              <a:t>1) </a:t>
            </a:r>
            <a:r>
              <a:rPr lang="en-US" sz="1600" b="1" dirty="0" smtClean="0"/>
              <a:t>New Student </a:t>
            </a:r>
            <a:r>
              <a:rPr lang="en-US" sz="1600" dirty="0" err="1" smtClean="0"/>
              <a:t>Student</a:t>
            </a:r>
            <a:r>
              <a:rPr lang="en-US" sz="1600" dirty="0" smtClean="0"/>
              <a:t> declares </a:t>
            </a:r>
            <a:r>
              <a:rPr lang="en-US" sz="1600" b="1" dirty="0" smtClean="0"/>
              <a:t>Digital </a:t>
            </a:r>
            <a:r>
              <a:rPr lang="en-US" sz="1600" b="1" dirty="0"/>
              <a:t>Gaming and Interactive </a:t>
            </a:r>
            <a:r>
              <a:rPr lang="en-US" sz="1600" b="1" dirty="0" smtClean="0"/>
              <a:t>Media AAS </a:t>
            </a:r>
            <a:r>
              <a:rPr lang="en-US" sz="1600" dirty="0" smtClean="0"/>
              <a:t>degree. Meets with Lynne for first quarter advising.</a:t>
            </a:r>
            <a:endParaRPr lang="en-US" sz="1600" dirty="0"/>
          </a:p>
        </p:txBody>
      </p:sp>
      <p:pic>
        <p:nvPicPr>
          <p:cNvPr id="7" name="Picture 6" descr="Stickman by nicubunu - Blue &lt;strong&gt;stick&lt;/strong&gt; &lt;strong&gt;man&lt;/strong&gt; &lt;strong&gt;figure&lt;/strong&gt; illustrating various actions (par of the &quot;stickman ..."/>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32291" y="4767621"/>
            <a:ext cx="1665812" cy="1721769"/>
          </a:xfrm>
          <a:prstGeom prst="rect">
            <a:avLst/>
          </a:prstGeom>
        </p:spPr>
      </p:pic>
      <p:pic>
        <p:nvPicPr>
          <p:cNvPr id="8" name="Picture 7" descr="Stickman 08 by nicubunu - Blue &lt;strong&gt;stick&lt;/strong&gt; &lt;strong&gt;man&lt;/strong&gt; &lt;strong&gt;figure&lt;/strong&gt; illustrating various actions (par of the ..."/>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34576" y="2495881"/>
            <a:ext cx="1410858" cy="1589700"/>
          </a:xfrm>
          <a:prstGeom prst="rect">
            <a:avLst/>
          </a:prstGeom>
        </p:spPr>
      </p:pic>
      <p:pic>
        <p:nvPicPr>
          <p:cNvPr id="10" name="Picture 9" descr="Stickman 03 by nicubunu - Blue &lt;strong&gt;stick&lt;/strong&gt; &lt;strong&gt;man&lt;/strong&gt; &lt;strong&gt;figure&lt;/strong&gt; illustrating various actions (par of the ..."/>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87864" y="4723252"/>
            <a:ext cx="1307369" cy="1599227"/>
          </a:xfrm>
          <a:prstGeom prst="rect">
            <a:avLst/>
          </a:prstGeom>
        </p:spPr>
      </p:pic>
      <p:pic>
        <p:nvPicPr>
          <p:cNvPr id="11" name="Picture 10" descr="Stickman by nicubunu - Blue &lt;strong&gt;stick&lt;/strong&gt; &lt;strong&gt;man&lt;/strong&gt; &lt;strong&gt;figure&lt;/strong&gt; illustrating various actions (par of the &quot;stickman ..."/>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38935" y="2440605"/>
            <a:ext cx="1326262" cy="1644976"/>
          </a:xfrm>
          <a:prstGeom prst="rect">
            <a:avLst/>
          </a:prstGeom>
        </p:spPr>
      </p:pic>
      <p:pic>
        <p:nvPicPr>
          <p:cNvPr id="13" name="Picture 12" descr="Stickman by nicubunu - Blue &lt;strong&gt;stick&lt;/strong&gt; &lt;strong&gt;man&lt;/strong&gt; &lt;strong&gt;figure&lt;/strong&gt; illustrating various actions (par of the &quot;stickman ..."/>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9330" y="4650100"/>
            <a:ext cx="1008805" cy="1561013"/>
          </a:xfrm>
          <a:prstGeom prst="rect">
            <a:avLst/>
          </a:prstGeom>
        </p:spPr>
      </p:pic>
      <p:sp>
        <p:nvSpPr>
          <p:cNvPr id="15" name="Rectangle 14"/>
          <p:cNvSpPr/>
          <p:nvPr/>
        </p:nvSpPr>
        <p:spPr>
          <a:xfrm>
            <a:off x="4856226" y="2244123"/>
            <a:ext cx="2982812" cy="1815882"/>
          </a:xfrm>
          <a:prstGeom prst="rect">
            <a:avLst/>
          </a:prstGeom>
        </p:spPr>
        <p:txBody>
          <a:bodyPr wrap="square">
            <a:spAutoFit/>
          </a:bodyPr>
          <a:lstStyle/>
          <a:p>
            <a:r>
              <a:rPr lang="en-US" sz="1600" dirty="0" smtClean="0"/>
              <a:t>2) </a:t>
            </a:r>
            <a:r>
              <a:rPr lang="en-US" sz="1600" b="1" dirty="0" smtClean="0"/>
              <a:t>Persisting Student</a:t>
            </a:r>
            <a:br>
              <a:rPr lang="en-US" sz="1600" b="1" dirty="0" smtClean="0"/>
            </a:br>
            <a:r>
              <a:rPr lang="en-US" sz="1600" dirty="0" err="1" smtClean="0"/>
              <a:t>Student</a:t>
            </a:r>
            <a:r>
              <a:rPr lang="en-US" sz="1600" dirty="0" smtClean="0"/>
              <a:t> is taking </a:t>
            </a:r>
            <a:r>
              <a:rPr lang="en-US" sz="1600" b="1" dirty="0" smtClean="0"/>
              <a:t>Digital </a:t>
            </a:r>
            <a:r>
              <a:rPr lang="en-US" sz="1600" b="1" dirty="0"/>
              <a:t>Gaming and Interactive Media AAS</a:t>
            </a:r>
            <a:r>
              <a:rPr lang="en-US" sz="1600" dirty="0"/>
              <a:t> </a:t>
            </a:r>
            <a:r>
              <a:rPr lang="en-US" sz="1600" dirty="0" smtClean="0"/>
              <a:t>degree courses. </a:t>
            </a:r>
            <a:r>
              <a:rPr lang="en-US" sz="1600" dirty="0"/>
              <a:t>Meets with Lynne </a:t>
            </a:r>
            <a:r>
              <a:rPr lang="en-US" sz="1600" dirty="0" smtClean="0"/>
              <a:t>throughout their program for advising.</a:t>
            </a:r>
            <a:endParaRPr lang="en-US" sz="1600" dirty="0"/>
          </a:p>
        </p:txBody>
      </p:sp>
      <p:sp>
        <p:nvSpPr>
          <p:cNvPr id="16" name="Rectangle 15"/>
          <p:cNvSpPr/>
          <p:nvPr/>
        </p:nvSpPr>
        <p:spPr>
          <a:xfrm>
            <a:off x="8865197" y="2275069"/>
            <a:ext cx="3122588" cy="2062103"/>
          </a:xfrm>
          <a:prstGeom prst="rect">
            <a:avLst/>
          </a:prstGeom>
        </p:spPr>
        <p:txBody>
          <a:bodyPr wrap="square">
            <a:spAutoFit/>
          </a:bodyPr>
          <a:lstStyle/>
          <a:p>
            <a:r>
              <a:rPr lang="en-US" sz="1600" dirty="0" smtClean="0"/>
              <a:t>3) </a:t>
            </a:r>
            <a:r>
              <a:rPr lang="en-US" sz="1600" b="1" dirty="0" smtClean="0"/>
              <a:t>Early Admission Student</a:t>
            </a:r>
            <a:r>
              <a:rPr lang="en-US" sz="1600" b="1" dirty="0"/>
              <a:t/>
            </a:r>
            <a:br>
              <a:rPr lang="en-US" sz="1600" b="1" dirty="0"/>
            </a:br>
            <a:r>
              <a:rPr lang="en-US" sz="1600" dirty="0" smtClean="0"/>
              <a:t>Student receives a letter stating they are qualified for an </a:t>
            </a:r>
            <a:r>
              <a:rPr lang="en-US" sz="1600" dirty="0" smtClean="0">
                <a:solidFill>
                  <a:srgbClr val="FF0000"/>
                </a:solidFill>
              </a:rPr>
              <a:t>Early Action Plan </a:t>
            </a:r>
            <a:r>
              <a:rPr lang="en-US" sz="1600" dirty="0" smtClean="0"/>
              <a:t>to declare their interest in the </a:t>
            </a:r>
            <a:r>
              <a:rPr lang="en-US" sz="1600" b="1" dirty="0" smtClean="0"/>
              <a:t>Digital Gaming &amp; Interactive Media BAS </a:t>
            </a:r>
            <a:r>
              <a:rPr lang="en-US" sz="1600" dirty="0" smtClean="0"/>
              <a:t>program. They ask Lynne for more information.</a:t>
            </a:r>
            <a:endParaRPr lang="en-US" sz="1600" dirty="0"/>
          </a:p>
        </p:txBody>
      </p:sp>
      <p:sp>
        <p:nvSpPr>
          <p:cNvPr id="17" name="Rectangle 16"/>
          <p:cNvSpPr/>
          <p:nvPr/>
        </p:nvSpPr>
        <p:spPr>
          <a:xfrm>
            <a:off x="1192931" y="4293951"/>
            <a:ext cx="3032760" cy="2062103"/>
          </a:xfrm>
          <a:prstGeom prst="rect">
            <a:avLst/>
          </a:prstGeom>
        </p:spPr>
        <p:txBody>
          <a:bodyPr wrap="square">
            <a:spAutoFit/>
          </a:bodyPr>
          <a:lstStyle/>
          <a:p>
            <a:r>
              <a:rPr lang="en-US" sz="1600" dirty="0" smtClean="0"/>
              <a:t>4) </a:t>
            </a:r>
            <a:r>
              <a:rPr lang="en-US" sz="1600" b="1" dirty="0" smtClean="0"/>
              <a:t>Completing Student</a:t>
            </a:r>
            <a:r>
              <a:rPr lang="en-US" sz="1600" b="1" dirty="0"/>
              <a:t/>
            </a:r>
            <a:br>
              <a:rPr lang="en-US" sz="1600" b="1" dirty="0"/>
            </a:br>
            <a:r>
              <a:rPr lang="en-US" sz="1600" dirty="0" err="1" smtClean="0"/>
              <a:t>Student</a:t>
            </a:r>
            <a:r>
              <a:rPr lang="en-US" sz="1600" dirty="0" smtClean="0"/>
              <a:t> continues in their courses, working with Lynne on the admission process for the BAS program. Student </a:t>
            </a:r>
            <a:r>
              <a:rPr lang="en-US" sz="1600" b="1" dirty="0" smtClean="0"/>
              <a:t>completes their AAS and is admitted to the BAS </a:t>
            </a:r>
            <a:r>
              <a:rPr lang="en-US" sz="1600" dirty="0" smtClean="0"/>
              <a:t>program. </a:t>
            </a:r>
            <a:endParaRPr lang="en-US" sz="1600" dirty="0"/>
          </a:p>
        </p:txBody>
      </p:sp>
      <p:sp>
        <p:nvSpPr>
          <p:cNvPr id="19" name="Rectangle 18"/>
          <p:cNvSpPr/>
          <p:nvPr/>
        </p:nvSpPr>
        <p:spPr>
          <a:xfrm>
            <a:off x="5522195" y="4349596"/>
            <a:ext cx="2823165" cy="1815882"/>
          </a:xfrm>
          <a:prstGeom prst="rect">
            <a:avLst/>
          </a:prstGeom>
        </p:spPr>
        <p:txBody>
          <a:bodyPr wrap="square">
            <a:spAutoFit/>
          </a:bodyPr>
          <a:lstStyle/>
          <a:p>
            <a:r>
              <a:rPr lang="en-US" sz="1600" dirty="0" smtClean="0"/>
              <a:t>5) </a:t>
            </a:r>
            <a:r>
              <a:rPr lang="en-US" sz="1600" b="1" dirty="0" smtClean="0"/>
              <a:t>BAS Student</a:t>
            </a:r>
            <a:r>
              <a:rPr lang="en-US" sz="1600" b="1" dirty="0"/>
              <a:t/>
            </a:r>
            <a:br>
              <a:rPr lang="en-US" sz="1600" b="1" dirty="0"/>
            </a:br>
            <a:r>
              <a:rPr lang="en-US" sz="1600" dirty="0" err="1"/>
              <a:t>Student</a:t>
            </a:r>
            <a:r>
              <a:rPr lang="en-US" sz="1600" dirty="0"/>
              <a:t> </a:t>
            </a:r>
            <a:r>
              <a:rPr lang="en-US" sz="1600" dirty="0" smtClean="0"/>
              <a:t>is admitted to the </a:t>
            </a:r>
            <a:r>
              <a:rPr lang="en-US" sz="1600" b="1" dirty="0" smtClean="0"/>
              <a:t>BAS program </a:t>
            </a:r>
            <a:r>
              <a:rPr lang="en-US" sz="1600" dirty="0" smtClean="0"/>
              <a:t>and works with Lynne and their faculty throughout the program for advising and resource support.</a:t>
            </a:r>
            <a:endParaRPr lang="en-US" sz="1600" dirty="0"/>
          </a:p>
        </p:txBody>
      </p:sp>
      <p:sp>
        <p:nvSpPr>
          <p:cNvPr id="20" name="Rectangle 19"/>
          <p:cNvSpPr/>
          <p:nvPr/>
        </p:nvSpPr>
        <p:spPr>
          <a:xfrm>
            <a:off x="9808801" y="4472707"/>
            <a:ext cx="2347233" cy="1569660"/>
          </a:xfrm>
          <a:prstGeom prst="rect">
            <a:avLst/>
          </a:prstGeom>
        </p:spPr>
        <p:txBody>
          <a:bodyPr wrap="square">
            <a:spAutoFit/>
          </a:bodyPr>
          <a:lstStyle/>
          <a:p>
            <a:r>
              <a:rPr lang="en-US" sz="1600" dirty="0" smtClean="0"/>
              <a:t>6) </a:t>
            </a:r>
            <a:r>
              <a:rPr lang="en-US" sz="1600" b="1" dirty="0" smtClean="0"/>
              <a:t>Graduating Student</a:t>
            </a:r>
            <a:r>
              <a:rPr lang="en-US" sz="1600" b="1" dirty="0"/>
              <a:t/>
            </a:r>
            <a:br>
              <a:rPr lang="en-US" sz="1600" b="1" dirty="0"/>
            </a:br>
            <a:r>
              <a:rPr lang="en-US" sz="1600" dirty="0" err="1"/>
              <a:t>Student</a:t>
            </a:r>
            <a:r>
              <a:rPr lang="en-US" sz="1600" dirty="0"/>
              <a:t> </a:t>
            </a:r>
            <a:r>
              <a:rPr lang="en-US" sz="1600" dirty="0" smtClean="0"/>
              <a:t>completes their </a:t>
            </a:r>
            <a:r>
              <a:rPr lang="en-US" sz="1600" b="1" dirty="0" smtClean="0"/>
              <a:t>Digital Gaming &amp; Interactive Media BAS </a:t>
            </a:r>
            <a:r>
              <a:rPr lang="en-US" sz="1600" dirty="0" smtClean="0"/>
              <a:t>program!</a:t>
            </a:r>
            <a:endParaRPr lang="en-US" sz="1600" dirty="0"/>
          </a:p>
        </p:txBody>
      </p:sp>
    </p:spTree>
    <p:extLst>
      <p:ext uri="{BB962C8B-B14F-4D97-AF65-F5344CB8AC3E}">
        <p14:creationId xmlns:p14="http://schemas.microsoft.com/office/powerpoint/2010/main" val="428497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10000" y="447188"/>
            <a:ext cx="10571998" cy="970450"/>
          </a:xfrm>
        </p:spPr>
        <p:txBody>
          <a:bodyPr/>
          <a:lstStyle/>
          <a:p>
            <a:r>
              <a:rPr lang="en-US" dirty="0" smtClean="0"/>
              <a:t>Benefits for Students</a:t>
            </a:r>
            <a:endParaRPr lang="en-US" dirty="0"/>
          </a:p>
        </p:txBody>
      </p:sp>
      <p:sp>
        <p:nvSpPr>
          <p:cNvPr id="7" name="TextBox 6"/>
          <p:cNvSpPr txBox="1"/>
          <p:nvPr/>
        </p:nvSpPr>
        <p:spPr>
          <a:xfrm>
            <a:off x="576073" y="2890165"/>
            <a:ext cx="447134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Consistent connection</a:t>
            </a:r>
          </a:p>
          <a:p>
            <a:pPr marL="285750" indent="-285750">
              <a:buFont typeface="Arial" panose="020B0604020202020204" pitchFamily="34" charset="0"/>
              <a:buChar char="•"/>
            </a:pPr>
            <a:r>
              <a:rPr lang="en-US" dirty="0" smtClean="0"/>
              <a:t>Consistent advising information</a:t>
            </a:r>
          </a:p>
          <a:p>
            <a:pPr marL="285750" indent="-285750">
              <a:buFont typeface="Arial" panose="020B0604020202020204" pitchFamily="34" charset="0"/>
              <a:buChar char="•"/>
            </a:pPr>
            <a:r>
              <a:rPr lang="en-US" dirty="0" smtClean="0"/>
              <a:t>Trust and rapport with advisor built over time</a:t>
            </a:r>
          </a:p>
          <a:p>
            <a:pPr marL="285750" indent="-285750">
              <a:buFont typeface="Arial" panose="020B0604020202020204" pitchFamily="34" charset="0"/>
              <a:buChar char="•"/>
            </a:pPr>
            <a:r>
              <a:rPr lang="en-US" dirty="0" smtClean="0"/>
              <a:t>More likely to disclose barriers or concerns </a:t>
            </a:r>
          </a:p>
          <a:p>
            <a:pPr marL="285750" indent="-285750">
              <a:buFont typeface="Arial" panose="020B0604020202020204" pitchFamily="34" charset="0"/>
              <a:buChar char="•"/>
            </a:pPr>
            <a:r>
              <a:rPr lang="en-US" dirty="0" smtClean="0"/>
              <a:t>Better referrals to resources</a:t>
            </a:r>
          </a:p>
          <a:p>
            <a:pPr marL="285750" indent="-285750">
              <a:buFont typeface="Arial" panose="020B0604020202020204" pitchFamily="34" charset="0"/>
              <a:buChar char="•"/>
            </a:pPr>
            <a:r>
              <a:rPr lang="en-US" dirty="0" smtClean="0"/>
              <a:t>Earlier consideration of earning a Bachelor’s degree someday</a:t>
            </a:r>
            <a:endParaRPr lang="en-US" dirty="0"/>
          </a:p>
        </p:txBody>
      </p:sp>
      <p:pic>
        <p:nvPicPr>
          <p:cNvPr id="9" name="Picture 8" descr="Speech &lt;strong&gt;Bubble&lt;/strong&gt; PNG Transparent Images | PNG All"/>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28032" y="1909936"/>
            <a:ext cx="7003751" cy="4948064"/>
          </a:xfrm>
          <a:prstGeom prst="rect">
            <a:avLst/>
          </a:prstGeom>
        </p:spPr>
      </p:pic>
      <p:sp>
        <p:nvSpPr>
          <p:cNvPr id="10" name="Rectangle 9"/>
          <p:cNvSpPr/>
          <p:nvPr/>
        </p:nvSpPr>
        <p:spPr>
          <a:xfrm>
            <a:off x="5431536" y="2409319"/>
            <a:ext cx="6062472" cy="2308324"/>
          </a:xfrm>
          <a:prstGeom prst="rect">
            <a:avLst/>
          </a:prstGeom>
        </p:spPr>
        <p:txBody>
          <a:bodyPr wrap="square">
            <a:spAutoFit/>
          </a:bodyPr>
          <a:lstStyle/>
          <a:p>
            <a:pPr marR="0" lvl="0" algn="ctr">
              <a:spcBef>
                <a:spcPts val="0"/>
              </a:spcBef>
              <a:spcAft>
                <a:spcPts val="0"/>
              </a:spcAft>
            </a:pPr>
            <a:r>
              <a:rPr lang="en-US" dirty="0">
                <a:latin typeface="+mj-lt"/>
                <a:ea typeface="Calibri" panose="020F0502020204030204" pitchFamily="34" charset="0"/>
              </a:rPr>
              <a:t>“The model assist students by providing them with </a:t>
            </a:r>
            <a:r>
              <a:rPr lang="en-US" b="1" dirty="0">
                <a:latin typeface="+mj-lt"/>
                <a:ea typeface="Calibri" panose="020F0502020204030204" pitchFamily="34" charset="0"/>
              </a:rPr>
              <a:t>consistent</a:t>
            </a:r>
            <a:r>
              <a:rPr lang="en-US" dirty="0">
                <a:latin typeface="+mj-lt"/>
                <a:ea typeface="Calibri" panose="020F0502020204030204" pitchFamily="34" charset="0"/>
              </a:rPr>
              <a:t> person for </a:t>
            </a:r>
            <a:r>
              <a:rPr lang="en-US" b="1" dirty="0">
                <a:latin typeface="+mj-lt"/>
                <a:ea typeface="Calibri" panose="020F0502020204030204" pitchFamily="34" charset="0"/>
              </a:rPr>
              <a:t>support</a:t>
            </a:r>
            <a:r>
              <a:rPr lang="en-US" dirty="0">
                <a:latin typeface="+mj-lt"/>
                <a:ea typeface="Calibri" panose="020F0502020204030204" pitchFamily="34" charset="0"/>
              </a:rPr>
              <a:t> and </a:t>
            </a:r>
            <a:r>
              <a:rPr lang="en-US" b="1" dirty="0">
                <a:latin typeface="+mj-lt"/>
                <a:ea typeface="Calibri" panose="020F0502020204030204" pitchFamily="34" charset="0"/>
              </a:rPr>
              <a:t>guidance</a:t>
            </a:r>
            <a:r>
              <a:rPr lang="en-US" dirty="0">
                <a:latin typeface="+mj-lt"/>
                <a:ea typeface="Calibri" panose="020F0502020204030204" pitchFamily="34" charset="0"/>
              </a:rPr>
              <a:t>.  There is </a:t>
            </a:r>
            <a:r>
              <a:rPr lang="en-US" b="1" dirty="0">
                <a:latin typeface="+mj-lt"/>
                <a:ea typeface="Calibri" panose="020F0502020204030204" pitchFamily="34" charset="0"/>
              </a:rPr>
              <a:t>rapport</a:t>
            </a:r>
            <a:r>
              <a:rPr lang="en-US" dirty="0">
                <a:latin typeface="+mj-lt"/>
                <a:ea typeface="Calibri" panose="020F0502020204030204" pitchFamily="34" charset="0"/>
              </a:rPr>
              <a:t> and </a:t>
            </a:r>
            <a:r>
              <a:rPr lang="en-US" b="1" dirty="0">
                <a:latin typeface="+mj-lt"/>
                <a:ea typeface="Calibri" panose="020F0502020204030204" pitchFamily="34" charset="0"/>
              </a:rPr>
              <a:t>trust</a:t>
            </a:r>
            <a:r>
              <a:rPr lang="en-US" dirty="0">
                <a:latin typeface="+mj-lt"/>
                <a:ea typeface="Calibri" panose="020F0502020204030204" pitchFamily="34" charset="0"/>
              </a:rPr>
              <a:t> built over the years.  They are </a:t>
            </a:r>
            <a:r>
              <a:rPr lang="en-US" b="1" dirty="0">
                <a:latin typeface="+mj-lt"/>
                <a:ea typeface="Calibri" panose="020F0502020204030204" pitchFamily="34" charset="0"/>
              </a:rPr>
              <a:t>likely to stay </a:t>
            </a:r>
            <a:r>
              <a:rPr lang="en-US" dirty="0">
                <a:latin typeface="+mj-lt"/>
                <a:ea typeface="Calibri" panose="020F0502020204030204" pitchFamily="34" charset="0"/>
              </a:rPr>
              <a:t>because they have someone to talk to about issues with school or barriers outside of school.  The consistent person is able to </a:t>
            </a:r>
            <a:r>
              <a:rPr lang="en-US" b="1" dirty="0">
                <a:latin typeface="+mj-lt"/>
                <a:ea typeface="Calibri" panose="020F0502020204030204" pitchFamily="34" charset="0"/>
              </a:rPr>
              <a:t>connect</a:t>
            </a:r>
            <a:r>
              <a:rPr lang="en-US" dirty="0">
                <a:latin typeface="+mj-lt"/>
                <a:ea typeface="Calibri" panose="020F0502020204030204" pitchFamily="34" charset="0"/>
              </a:rPr>
              <a:t> them with </a:t>
            </a:r>
            <a:r>
              <a:rPr lang="en-US" b="1" dirty="0">
                <a:latin typeface="+mj-lt"/>
                <a:ea typeface="Calibri" panose="020F0502020204030204" pitchFamily="34" charset="0"/>
              </a:rPr>
              <a:t>resources </a:t>
            </a:r>
            <a:r>
              <a:rPr lang="en-US" dirty="0">
                <a:latin typeface="+mj-lt"/>
                <a:ea typeface="Calibri" panose="020F0502020204030204" pitchFamily="34" charset="0"/>
              </a:rPr>
              <a:t>and person is able to see </a:t>
            </a:r>
            <a:r>
              <a:rPr lang="en-US" b="1" dirty="0">
                <a:latin typeface="+mj-lt"/>
                <a:ea typeface="Calibri" panose="020F0502020204030204" pitchFamily="34" charset="0"/>
              </a:rPr>
              <a:t>patterns</a:t>
            </a:r>
            <a:r>
              <a:rPr lang="en-US" dirty="0">
                <a:latin typeface="+mj-lt"/>
                <a:ea typeface="Calibri" panose="020F0502020204030204" pitchFamily="34" charset="0"/>
              </a:rPr>
              <a:t> and reach out if needed</a:t>
            </a:r>
            <a:r>
              <a:rPr lang="en-US" dirty="0" smtClean="0">
                <a:latin typeface="+mj-lt"/>
                <a:ea typeface="Calibri" panose="020F0502020204030204" pitchFamily="34" charset="0"/>
              </a:rPr>
              <a:t>.” –Mony Loeum, Advisor</a:t>
            </a:r>
          </a:p>
        </p:txBody>
      </p:sp>
    </p:spTree>
    <p:extLst>
      <p:ext uri="{BB962C8B-B14F-4D97-AF65-F5344CB8AC3E}">
        <p14:creationId xmlns:p14="http://schemas.microsoft.com/office/powerpoint/2010/main" val="81401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10000" y="447188"/>
            <a:ext cx="10571998" cy="970450"/>
          </a:xfrm>
        </p:spPr>
        <p:txBody>
          <a:bodyPr/>
          <a:lstStyle/>
          <a:p>
            <a:r>
              <a:rPr lang="en-US" dirty="0" smtClean="0"/>
              <a:t>Benefits for Faculty</a:t>
            </a:r>
            <a:endParaRPr lang="en-US" dirty="0"/>
          </a:p>
        </p:txBody>
      </p:sp>
      <p:sp>
        <p:nvSpPr>
          <p:cNvPr id="7" name="TextBox 6"/>
          <p:cNvSpPr txBox="1"/>
          <p:nvPr/>
        </p:nvSpPr>
        <p:spPr>
          <a:xfrm>
            <a:off x="178685" y="2521238"/>
            <a:ext cx="447134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Consistent connection</a:t>
            </a:r>
          </a:p>
          <a:p>
            <a:pPr marL="285750" indent="-285750">
              <a:buFont typeface="Arial" panose="020B0604020202020204" pitchFamily="34" charset="0"/>
              <a:buChar char="•"/>
            </a:pPr>
            <a:r>
              <a:rPr lang="en-US" dirty="0" smtClean="0"/>
              <a:t>Consistent advising information</a:t>
            </a:r>
          </a:p>
          <a:p>
            <a:pPr marL="285750" indent="-285750">
              <a:buFont typeface="Arial" panose="020B0604020202020204" pitchFamily="34" charset="0"/>
              <a:buChar char="•"/>
            </a:pPr>
            <a:r>
              <a:rPr lang="en-US" dirty="0" smtClean="0"/>
              <a:t>More in-depth program knowledge</a:t>
            </a:r>
          </a:p>
          <a:p>
            <a:pPr marL="285750" indent="-285750">
              <a:buFont typeface="Arial" panose="020B0604020202020204" pitchFamily="34" charset="0"/>
              <a:buChar char="•"/>
            </a:pPr>
            <a:r>
              <a:rPr lang="en-US" dirty="0" smtClean="0"/>
              <a:t>Trust and rapport built over time</a:t>
            </a:r>
          </a:p>
          <a:p>
            <a:pPr marL="285750" indent="-285750">
              <a:buFont typeface="Arial" panose="020B0604020202020204" pitchFamily="34" charset="0"/>
              <a:buChar char="•"/>
            </a:pPr>
            <a:r>
              <a:rPr lang="en-US" dirty="0" smtClean="0"/>
              <a:t>More likely to share and collaborate on student concerns </a:t>
            </a:r>
          </a:p>
          <a:p>
            <a:pPr marL="285750" indent="-285750">
              <a:buFont typeface="Arial" panose="020B0604020202020204" pitchFamily="34" charset="0"/>
              <a:buChar char="•"/>
            </a:pPr>
            <a:r>
              <a:rPr lang="en-US" dirty="0" smtClean="0"/>
              <a:t>Silos broken down from consistent communication</a:t>
            </a:r>
          </a:p>
        </p:txBody>
      </p:sp>
      <p:pic>
        <p:nvPicPr>
          <p:cNvPr id="3" name="Picture 2" descr="Speech &lt;strong&gt;Bubble&lt;/strong&gt; PNG Transparent Images | PNG All"/>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33650" y="1784754"/>
            <a:ext cx="7111675" cy="5024310"/>
          </a:xfrm>
          <a:prstGeom prst="rect">
            <a:avLst/>
          </a:prstGeom>
        </p:spPr>
      </p:pic>
      <p:sp>
        <p:nvSpPr>
          <p:cNvPr id="8" name="Rectangle 7"/>
          <p:cNvSpPr/>
          <p:nvPr/>
        </p:nvSpPr>
        <p:spPr>
          <a:xfrm>
            <a:off x="5529347" y="2274838"/>
            <a:ext cx="5907024" cy="2308324"/>
          </a:xfrm>
          <a:prstGeom prst="rect">
            <a:avLst/>
          </a:prstGeom>
        </p:spPr>
        <p:txBody>
          <a:bodyPr wrap="square">
            <a:spAutoFit/>
          </a:bodyPr>
          <a:lstStyle/>
          <a:p>
            <a:pPr lvl="0"/>
            <a:r>
              <a:rPr lang="en-US" dirty="0">
                <a:latin typeface="Calibri" panose="020F0502020204030204" pitchFamily="34" charset="0"/>
                <a:ea typeface="Calibri" panose="020F0502020204030204" pitchFamily="34" charset="0"/>
              </a:rPr>
              <a:t>“</a:t>
            </a:r>
            <a:r>
              <a:rPr lang="en-US" dirty="0"/>
              <a:t>It helps me build connection with faculty because we are consistently (and </a:t>
            </a:r>
            <a:r>
              <a:rPr lang="en-US" dirty="0" smtClean="0"/>
              <a:t>frequently) </a:t>
            </a:r>
            <a:r>
              <a:rPr lang="en-US" dirty="0"/>
              <a:t>talking about prospective and current students.  We </a:t>
            </a:r>
            <a:r>
              <a:rPr lang="en-US" b="1" dirty="0"/>
              <a:t>exchange ideas </a:t>
            </a:r>
            <a:r>
              <a:rPr lang="en-US" dirty="0"/>
              <a:t>on how to help </a:t>
            </a:r>
            <a:r>
              <a:rPr lang="en-US" dirty="0" smtClean="0"/>
              <a:t>students. We have </a:t>
            </a:r>
            <a:r>
              <a:rPr lang="en-US" dirty="0"/>
              <a:t>to communicate with each other in order to </a:t>
            </a:r>
            <a:r>
              <a:rPr lang="en-US" b="1" dirty="0"/>
              <a:t>best support the student’s needs</a:t>
            </a:r>
            <a:r>
              <a:rPr lang="en-US" dirty="0"/>
              <a:t>.  It can be a beautiful thing when using the right strategies.  </a:t>
            </a:r>
            <a:r>
              <a:rPr lang="en-US" b="1" dirty="0"/>
              <a:t>When we are on the same page, the student is less confused</a:t>
            </a:r>
            <a:r>
              <a:rPr lang="en-US" dirty="0"/>
              <a:t>.”</a:t>
            </a:r>
          </a:p>
        </p:txBody>
      </p:sp>
      <p:sp>
        <p:nvSpPr>
          <p:cNvPr id="4" name="Rectangle 3"/>
          <p:cNvSpPr/>
          <p:nvPr/>
        </p:nvSpPr>
        <p:spPr>
          <a:xfrm>
            <a:off x="8192580" y="4431748"/>
            <a:ext cx="2661306" cy="369332"/>
          </a:xfrm>
          <a:prstGeom prst="rect">
            <a:avLst/>
          </a:prstGeom>
        </p:spPr>
        <p:txBody>
          <a:bodyPr wrap="none">
            <a:spAutoFit/>
          </a:bodyPr>
          <a:lstStyle/>
          <a:p>
            <a:pPr marR="0" lvl="0" algn="ctr">
              <a:spcBef>
                <a:spcPts val="0"/>
              </a:spcBef>
              <a:spcAft>
                <a:spcPts val="0"/>
              </a:spcAft>
            </a:pPr>
            <a:r>
              <a:rPr lang="en-US" dirty="0" smtClean="0">
                <a:ea typeface="Calibri" panose="020F0502020204030204" pitchFamily="34" charset="0"/>
              </a:rPr>
              <a:t>-Mony </a:t>
            </a:r>
            <a:r>
              <a:rPr lang="en-US" dirty="0">
                <a:ea typeface="Calibri" panose="020F0502020204030204" pitchFamily="34" charset="0"/>
              </a:rPr>
              <a:t>Loeum, Advisor</a:t>
            </a:r>
          </a:p>
        </p:txBody>
      </p:sp>
    </p:spTree>
    <p:extLst>
      <p:ext uri="{BB962C8B-B14F-4D97-AF65-F5344CB8AC3E}">
        <p14:creationId xmlns:p14="http://schemas.microsoft.com/office/powerpoint/2010/main" val="325658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69" y="377259"/>
            <a:ext cx="10571998" cy="970450"/>
          </a:xfrm>
        </p:spPr>
        <p:txBody>
          <a:bodyPr/>
          <a:lstStyle/>
          <a:p>
            <a:r>
              <a:rPr lang="en-US" dirty="0" smtClean="0"/>
              <a:t>More from Faculty</a:t>
            </a:r>
            <a:endParaRPr lang="en-US" dirty="0"/>
          </a:p>
        </p:txBody>
      </p:sp>
      <p:pic>
        <p:nvPicPr>
          <p:cNvPr id="7" name="Picture 6" descr="Speech &lt;strong&gt;Bubble&lt;/strong&gt; PNG Transparent Images | PNG All"/>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6669" y="1471353"/>
            <a:ext cx="5547145" cy="7739149"/>
          </a:xfrm>
          <a:prstGeom prst="rect">
            <a:avLst/>
          </a:prstGeom>
        </p:spPr>
      </p:pic>
      <p:sp>
        <p:nvSpPr>
          <p:cNvPr id="8" name="Rectangle 7"/>
          <p:cNvSpPr/>
          <p:nvPr/>
        </p:nvSpPr>
        <p:spPr>
          <a:xfrm>
            <a:off x="967047" y="2153030"/>
            <a:ext cx="4414058" cy="3539430"/>
          </a:xfrm>
          <a:prstGeom prst="rect">
            <a:avLst/>
          </a:prstGeom>
        </p:spPr>
        <p:txBody>
          <a:bodyPr wrap="square">
            <a:spAutoFit/>
          </a:bodyPr>
          <a:lstStyle/>
          <a:p>
            <a:r>
              <a:rPr lang="en-US" sz="1400" dirty="0">
                <a:latin typeface="+mj-lt"/>
                <a:ea typeface="Calibri" panose="020F0502020204030204" pitchFamily="34" charset="0"/>
              </a:rPr>
              <a:t>I have interacted more often and more directly with my SSN this past year. It’s felt more like a partnership. I’ve been able to make requests, and we’ve shared information with one another about program circumstances and individual students. I have had opportunities to leave some advising responsibilities to my SSN, which has freed me up. </a:t>
            </a:r>
            <a:endParaRPr lang="en-US" sz="1400" dirty="0" smtClean="0">
              <a:latin typeface="+mj-lt"/>
              <a:ea typeface="Calibri" panose="020F0502020204030204" pitchFamily="34" charset="0"/>
            </a:endParaRPr>
          </a:p>
          <a:p>
            <a:r>
              <a:rPr lang="en-US" sz="1400" dirty="0"/>
              <a:t>Students have two options (faculty and SSN), and clarity about whom to seek out. These two advisors have knowledge of the program, and clarity about its processes and curricula. It’s hard for messages to get turned around. Having two of us increases accessibility to students; one of us can meet a prospective student while the other has a busy week</a:t>
            </a:r>
            <a:r>
              <a:rPr lang="en-US" sz="1400" i="1" dirty="0"/>
              <a:t>. </a:t>
            </a:r>
            <a:endParaRPr lang="en-US" sz="1400" dirty="0" smtClean="0">
              <a:latin typeface="+mj-lt"/>
              <a:ea typeface="Calibri" panose="020F0502020204030204" pitchFamily="34" charset="0"/>
            </a:endParaRPr>
          </a:p>
        </p:txBody>
      </p:sp>
      <p:sp>
        <p:nvSpPr>
          <p:cNvPr id="9" name="Rectangle 8"/>
          <p:cNvSpPr/>
          <p:nvPr/>
        </p:nvSpPr>
        <p:spPr>
          <a:xfrm>
            <a:off x="2635814" y="5392987"/>
            <a:ext cx="6096000" cy="646331"/>
          </a:xfrm>
          <a:prstGeom prst="rect">
            <a:avLst/>
          </a:prstGeom>
        </p:spPr>
        <p:txBody>
          <a:bodyPr>
            <a:spAutoFit/>
          </a:bodyPr>
          <a:lstStyle/>
          <a:p>
            <a:r>
              <a:rPr lang="en-US" dirty="0"/>
              <a:t>Rex Rempel, Faculty</a:t>
            </a:r>
            <a:br>
              <a:rPr lang="en-US" dirty="0"/>
            </a:br>
            <a:r>
              <a:rPr lang="en-US" dirty="0"/>
              <a:t>Behavioral and Social Services BAS</a:t>
            </a:r>
          </a:p>
        </p:txBody>
      </p:sp>
      <p:pic>
        <p:nvPicPr>
          <p:cNvPr id="4" name="Picture 3" descr="Speech &lt;strong&gt;Bubble&lt;/strong&gt; PNG Transparent Images | PNG All"/>
          <p:cNvPicPr>
            <a:picLocks noChangeAspect="1"/>
          </p:cNvPicPr>
          <p:nvPr/>
        </p:nvPicPr>
        <p:blipFill>
          <a:blip r:embed="rId2">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5486400" y="1563863"/>
            <a:ext cx="6705600" cy="4418291"/>
          </a:xfrm>
          <a:prstGeom prst="rect">
            <a:avLst/>
          </a:prstGeom>
        </p:spPr>
      </p:pic>
      <p:sp>
        <p:nvSpPr>
          <p:cNvPr id="10" name="Rectangle 9"/>
          <p:cNvSpPr/>
          <p:nvPr/>
        </p:nvSpPr>
        <p:spPr>
          <a:xfrm>
            <a:off x="6162843" y="2144717"/>
            <a:ext cx="5782887" cy="1384995"/>
          </a:xfrm>
          <a:prstGeom prst="rect">
            <a:avLst/>
          </a:prstGeom>
        </p:spPr>
        <p:txBody>
          <a:bodyPr wrap="square">
            <a:spAutoFit/>
          </a:bodyPr>
          <a:lstStyle/>
          <a:p>
            <a:r>
              <a:rPr lang="en-US" sz="1400" dirty="0" smtClean="0">
                <a:solidFill>
                  <a:srgbClr val="000000"/>
                </a:solidFill>
                <a:latin typeface="+mj-lt"/>
                <a:ea typeface="Times New Roman" panose="02020603050405020304" pitchFamily="18" charset="0"/>
              </a:rPr>
              <a:t>The </a:t>
            </a:r>
            <a:r>
              <a:rPr lang="en-US" sz="1400" dirty="0">
                <a:solidFill>
                  <a:srgbClr val="000000"/>
                </a:solidFill>
                <a:latin typeface="+mj-lt"/>
                <a:ea typeface="Times New Roman" panose="02020603050405020304" pitchFamily="18" charset="0"/>
              </a:rPr>
              <a:t>current model works really well for me. Our success navigators are experts on the application process, while I focus on the program and course content. And having both the success navigators and instructors at the public information sessions, we can thoroughly cover whatever questions that may come up</a:t>
            </a:r>
            <a:r>
              <a:rPr lang="en-US" sz="1400" dirty="0" smtClean="0">
                <a:solidFill>
                  <a:srgbClr val="000000"/>
                </a:solidFill>
                <a:latin typeface="+mj-lt"/>
                <a:ea typeface="Times New Roman" panose="02020603050405020304" pitchFamily="18" charset="0"/>
              </a:rPr>
              <a:t>. </a:t>
            </a:r>
          </a:p>
        </p:txBody>
      </p:sp>
      <p:sp>
        <p:nvSpPr>
          <p:cNvPr id="11" name="Rectangle 10"/>
          <p:cNvSpPr/>
          <p:nvPr/>
        </p:nvSpPr>
        <p:spPr>
          <a:xfrm>
            <a:off x="6373091" y="3458201"/>
            <a:ext cx="6096000" cy="646331"/>
          </a:xfrm>
          <a:prstGeom prst="rect">
            <a:avLst/>
          </a:prstGeom>
        </p:spPr>
        <p:txBody>
          <a:bodyPr>
            <a:spAutoFit/>
          </a:bodyPr>
          <a:lstStyle/>
          <a:p>
            <a:r>
              <a:rPr lang="en-US" dirty="0" smtClean="0">
                <a:solidFill>
                  <a:srgbClr val="000000"/>
                </a:solidFill>
                <a:ea typeface="Times New Roman" panose="02020603050405020304" pitchFamily="18" charset="0"/>
              </a:rPr>
              <a:t>Thomas </a:t>
            </a:r>
            <a:r>
              <a:rPr lang="en-US" dirty="0">
                <a:solidFill>
                  <a:srgbClr val="000000"/>
                </a:solidFill>
                <a:ea typeface="Times New Roman" panose="02020603050405020304" pitchFamily="18" charset="0"/>
              </a:rPr>
              <a:t>Abbott, Faculty</a:t>
            </a:r>
            <a:br>
              <a:rPr lang="en-US" dirty="0">
                <a:solidFill>
                  <a:srgbClr val="000000"/>
                </a:solidFill>
                <a:ea typeface="Times New Roman" panose="02020603050405020304" pitchFamily="18" charset="0"/>
              </a:rPr>
            </a:br>
            <a:r>
              <a:rPr lang="en-US" dirty="0">
                <a:solidFill>
                  <a:srgbClr val="000000"/>
                </a:solidFill>
                <a:ea typeface="Times New Roman" panose="02020603050405020304" pitchFamily="18" charset="0"/>
              </a:rPr>
              <a:t>Computing and Software Development BAS</a:t>
            </a:r>
            <a:endParaRPr lang="en-US" dirty="0"/>
          </a:p>
        </p:txBody>
      </p:sp>
    </p:spTree>
    <p:extLst>
      <p:ext uri="{BB962C8B-B14F-4D97-AF65-F5344CB8AC3E}">
        <p14:creationId xmlns:p14="http://schemas.microsoft.com/office/powerpoint/2010/main" val="212744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5" name="Rectangle 4"/>
          <p:cNvSpPr/>
          <p:nvPr/>
        </p:nvSpPr>
        <p:spPr>
          <a:xfrm>
            <a:off x="743712" y="3040022"/>
            <a:ext cx="6041136" cy="2585323"/>
          </a:xfrm>
          <a:prstGeom prst="rect">
            <a:avLst/>
          </a:prstGeom>
        </p:spPr>
        <p:txBody>
          <a:bodyPr wrap="square">
            <a:spAutoFit/>
          </a:bodyPr>
          <a:lstStyle/>
          <a:p>
            <a:pPr marL="285750" indent="-285750">
              <a:buFont typeface="Arial" panose="020B0604020202020204" pitchFamily="34" charset="0"/>
              <a:buChar char="•"/>
            </a:pPr>
            <a:r>
              <a:rPr lang="en-US" dirty="0" smtClean="0"/>
              <a:t>Advising caseload sizes</a:t>
            </a:r>
          </a:p>
          <a:p>
            <a:pPr marL="285750" indent="-285750">
              <a:buFont typeface="Arial" panose="020B0604020202020204" pitchFamily="34" charset="0"/>
              <a:buChar char="•"/>
            </a:pPr>
            <a:r>
              <a:rPr lang="en-US" dirty="0" smtClean="0"/>
              <a:t>Multiple people advising BAS programs, not a single point of contact (has it’s pros and cons)</a:t>
            </a:r>
          </a:p>
          <a:p>
            <a:pPr marL="285750" indent="-285750">
              <a:buFont typeface="Arial" panose="020B0604020202020204" pitchFamily="34" charset="0"/>
              <a:buChar char="•"/>
            </a:pPr>
            <a:r>
              <a:rPr lang="en-US" dirty="0" smtClean="0"/>
              <a:t>Distributing information between advisors </a:t>
            </a:r>
          </a:p>
          <a:p>
            <a:pPr marL="742950" lvl="1" indent="-285750">
              <a:buFont typeface="Arial" panose="020B0604020202020204" pitchFamily="34" charset="0"/>
              <a:buChar char="•"/>
            </a:pPr>
            <a:r>
              <a:rPr lang="en-US" dirty="0" err="1" smtClean="0"/>
              <a:t>TRiO</a:t>
            </a:r>
            <a:r>
              <a:rPr lang="en-US" dirty="0" smtClean="0"/>
              <a:t>, </a:t>
            </a:r>
            <a:r>
              <a:rPr lang="en-US" dirty="0" err="1" smtClean="0"/>
              <a:t>WorkForce</a:t>
            </a:r>
            <a:r>
              <a:rPr lang="en-US" dirty="0" smtClean="0"/>
              <a:t>, International, </a:t>
            </a:r>
            <a:r>
              <a:rPr lang="en-US" dirty="0" err="1" smtClean="0"/>
              <a:t>etc</a:t>
            </a:r>
            <a:endParaRPr lang="en-US" dirty="0"/>
          </a:p>
          <a:p>
            <a:pPr marL="285750" indent="-285750">
              <a:buFont typeface="Arial" panose="020B0604020202020204" pitchFamily="34" charset="0"/>
              <a:buChar char="•"/>
            </a:pPr>
            <a:r>
              <a:rPr lang="en-US" dirty="0" smtClean="0"/>
              <a:t>Streamlining admissions processes</a:t>
            </a:r>
          </a:p>
          <a:p>
            <a:pPr marL="285750" indent="-285750">
              <a:buFont typeface="Arial" panose="020B0604020202020204" pitchFamily="34" charset="0"/>
              <a:buChar char="•"/>
            </a:pPr>
            <a:r>
              <a:rPr lang="en-US" dirty="0" smtClean="0"/>
              <a:t>Re-directing resources to implement Advising plans to support growth in BAS enrollments</a:t>
            </a:r>
            <a:endParaRPr lang="en-US" dirty="0"/>
          </a:p>
          <a:p>
            <a:pPr lvl="1"/>
            <a:r>
              <a:rPr lang="en-US" dirty="0" smtClean="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872" y="1884309"/>
            <a:ext cx="3310128" cy="4973691"/>
          </a:xfrm>
          <a:prstGeom prst="rect">
            <a:avLst/>
          </a:prstGeom>
        </p:spPr>
      </p:pic>
    </p:spTree>
    <p:extLst>
      <p:ext uri="{BB962C8B-B14F-4D97-AF65-F5344CB8AC3E}">
        <p14:creationId xmlns:p14="http://schemas.microsoft.com/office/powerpoint/2010/main" val="211081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Baccalaureate Education at LWTech</a:t>
            </a:r>
            <a:endParaRPr lang="en-US" dirty="0"/>
          </a:p>
        </p:txBody>
      </p:sp>
      <p:sp>
        <p:nvSpPr>
          <p:cNvPr id="5" name="Rectangle 4"/>
          <p:cNvSpPr/>
          <p:nvPr/>
        </p:nvSpPr>
        <p:spPr>
          <a:xfrm>
            <a:off x="810000" y="3275486"/>
            <a:ext cx="7837714" cy="1754326"/>
          </a:xfrm>
          <a:prstGeom prst="rect">
            <a:avLst/>
          </a:prstGeom>
        </p:spPr>
        <p:txBody>
          <a:bodyPr wrap="square">
            <a:spAutoFit/>
          </a:bodyPr>
          <a:lstStyle/>
          <a:p>
            <a:pPr marL="285750" indent="-285750">
              <a:buFont typeface="Arial" panose="020B0604020202020204" pitchFamily="34" charset="0"/>
              <a:buChar char="•"/>
            </a:pPr>
            <a:r>
              <a:rPr lang="en-US" dirty="0"/>
              <a:t>LWTech was approved as an expanded pilot college for BAS degrees in 2007</a:t>
            </a:r>
          </a:p>
          <a:p>
            <a:pPr marL="285750" indent="-285750">
              <a:buFont typeface="Arial" panose="020B0604020202020204" pitchFamily="34" charset="0"/>
              <a:buChar char="•"/>
            </a:pPr>
            <a:r>
              <a:rPr lang="en-US" dirty="0"/>
              <a:t>First students admitted 2009; BAS-Design cohort #10 just started </a:t>
            </a:r>
          </a:p>
          <a:p>
            <a:pPr marL="285750" indent="-285750">
              <a:buFont typeface="Arial" panose="020B0604020202020204" pitchFamily="34" charset="0"/>
              <a:buChar char="•"/>
            </a:pPr>
            <a:r>
              <a:rPr lang="en-US" dirty="0"/>
              <a:t>295 total graduates since 2011, 100 just last year</a:t>
            </a:r>
          </a:p>
          <a:p>
            <a:pPr marL="285750" indent="-285750">
              <a:buFont typeface="Arial" panose="020B0604020202020204" pitchFamily="34" charset="0"/>
              <a:buChar char="•"/>
            </a:pPr>
            <a:r>
              <a:rPr lang="en-US" dirty="0"/>
              <a:t>7 BAS degrees running Fall 2018. 11</a:t>
            </a:r>
            <a:r>
              <a:rPr lang="en-US" baseline="30000" dirty="0"/>
              <a:t>th</a:t>
            </a:r>
            <a:r>
              <a:rPr lang="en-US" dirty="0"/>
              <a:t> just passed Statement of Need phase</a:t>
            </a:r>
          </a:p>
        </p:txBody>
      </p:sp>
    </p:spTree>
    <p:extLst>
      <p:ext uri="{BB962C8B-B14F-4D97-AF65-F5344CB8AC3E}">
        <p14:creationId xmlns:p14="http://schemas.microsoft.com/office/powerpoint/2010/main" val="9877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LWTech’s 7 Current BAS Programs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911" y="2452600"/>
            <a:ext cx="5252075" cy="3557502"/>
          </a:xfrm>
          <a:prstGeom prst="rect">
            <a:avLst/>
          </a:prstGeom>
        </p:spPr>
      </p:pic>
      <p:sp>
        <p:nvSpPr>
          <p:cNvPr id="5" name="Rectangle 4"/>
          <p:cNvSpPr/>
          <p:nvPr/>
        </p:nvSpPr>
        <p:spPr>
          <a:xfrm>
            <a:off x="412865" y="2998426"/>
            <a:ext cx="6096000" cy="2308324"/>
          </a:xfrm>
          <a:prstGeom prst="rect">
            <a:avLst/>
          </a:prstGeom>
        </p:spPr>
        <p:txBody>
          <a:bodyPr>
            <a:spAutoFit/>
          </a:bodyPr>
          <a:lstStyle/>
          <a:p>
            <a:pPr marL="285750" indent="-285750">
              <a:buFont typeface="Arial" panose="020B0604020202020204" pitchFamily="34" charset="0"/>
              <a:buChar char="•"/>
            </a:pPr>
            <a:r>
              <a:rPr lang="en-US" dirty="0" smtClean="0"/>
              <a:t>Behavioral Healthcare</a:t>
            </a:r>
          </a:p>
          <a:p>
            <a:pPr marL="285750" indent="-285750">
              <a:buFont typeface="Arial" panose="020B0604020202020204" pitchFamily="34" charset="0"/>
              <a:buChar char="•"/>
            </a:pPr>
            <a:r>
              <a:rPr lang="en-US" dirty="0" smtClean="0"/>
              <a:t>Dental Hygiene</a:t>
            </a:r>
          </a:p>
          <a:p>
            <a:pPr marL="285750" indent="-285750">
              <a:buFont typeface="Arial" panose="020B0604020202020204" pitchFamily="34" charset="0"/>
              <a:buChar char="•"/>
            </a:pPr>
            <a:r>
              <a:rPr lang="en-US" dirty="0" smtClean="0"/>
              <a:t>Design</a:t>
            </a:r>
          </a:p>
          <a:p>
            <a:pPr marL="285750" indent="-285750">
              <a:buFont typeface="Arial" panose="020B0604020202020204" pitchFamily="34" charset="0"/>
              <a:buChar char="•"/>
            </a:pPr>
            <a:r>
              <a:rPr lang="en-US" dirty="0" smtClean="0"/>
              <a:t>Digital Gaming &amp; Interactive Media</a:t>
            </a:r>
          </a:p>
          <a:p>
            <a:pPr marL="285750" indent="-285750">
              <a:buFont typeface="Arial" panose="020B0604020202020204" pitchFamily="34" charset="0"/>
              <a:buChar char="•"/>
            </a:pPr>
            <a:r>
              <a:rPr lang="en-US" dirty="0" smtClean="0"/>
              <a:t>Computing and Software Development</a:t>
            </a:r>
          </a:p>
          <a:p>
            <a:pPr marL="285750" indent="-285750">
              <a:buFont typeface="Arial" panose="020B0604020202020204" pitchFamily="34" charset="0"/>
              <a:buChar char="•"/>
            </a:pPr>
            <a:r>
              <a:rPr lang="en-US" dirty="0" smtClean="0"/>
              <a:t>Public Health</a:t>
            </a:r>
          </a:p>
          <a:p>
            <a:pPr marL="285750" indent="-285750">
              <a:buFont typeface="Arial" panose="020B0604020202020204" pitchFamily="34" charset="0"/>
              <a:buChar char="•"/>
            </a:pPr>
            <a:r>
              <a:rPr lang="en-US" dirty="0" smtClean="0"/>
              <a:t>Transportation, Logistics, and Supply Chain Management </a:t>
            </a:r>
            <a:endParaRPr lang="en-US" dirty="0"/>
          </a:p>
        </p:txBody>
      </p:sp>
    </p:spTree>
    <p:extLst>
      <p:ext uri="{BB962C8B-B14F-4D97-AF65-F5344CB8AC3E}">
        <p14:creationId xmlns:p14="http://schemas.microsoft.com/office/powerpoint/2010/main" val="365951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sp>
        <p:nvSpPr>
          <p:cNvPr id="5" name="Rectangle 4"/>
          <p:cNvSpPr/>
          <p:nvPr/>
        </p:nvSpPr>
        <p:spPr>
          <a:xfrm>
            <a:off x="905691" y="2498416"/>
            <a:ext cx="9144000" cy="3416320"/>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242 BAS students enrolled Fall 2018 in 39 upper division courses; up 34% from Fall 2017</a:t>
            </a:r>
          </a:p>
          <a:p>
            <a:pPr marL="285750" indent="-285750">
              <a:buFont typeface="Arial" panose="020B0604020202020204" pitchFamily="34" charset="0"/>
              <a:buChar char="•"/>
            </a:pPr>
            <a:r>
              <a:rPr lang="en-US" dirty="0"/>
              <a:t>Fall 2018 BAS </a:t>
            </a:r>
            <a:r>
              <a:rPr lang="en-US" dirty="0" err="1"/>
              <a:t>qFTE</a:t>
            </a:r>
            <a:r>
              <a:rPr lang="en-US" dirty="0"/>
              <a:t>=223.3, 7.4% of the college total (SBCTC system=1.8%)</a:t>
            </a:r>
          </a:p>
          <a:p>
            <a:pPr marL="285750" indent="-285750">
              <a:buFont typeface="Arial" panose="020B0604020202020204" pitchFamily="34" charset="0"/>
              <a:buChar char="•"/>
            </a:pPr>
            <a:r>
              <a:rPr lang="en-US" dirty="0"/>
              <a:t>BAS students are anticipated to contribute about $1.4 million in tuition &amp; fees in 18-19</a:t>
            </a:r>
          </a:p>
          <a:p>
            <a:pPr marL="285750" indent="-285750">
              <a:buFont typeface="Arial" panose="020B0604020202020204" pitchFamily="34" charset="0"/>
              <a:buChar char="•"/>
            </a:pPr>
            <a:r>
              <a:rPr lang="en-US" dirty="0"/>
              <a:t>60% female, 31% students of color, 74% full time</a:t>
            </a:r>
          </a:p>
          <a:p>
            <a:pPr marL="285750" indent="-285750">
              <a:buFont typeface="Arial" panose="020B0604020202020204" pitchFamily="34" charset="0"/>
              <a:buChar char="•"/>
            </a:pPr>
            <a:r>
              <a:rPr lang="en-US" dirty="0"/>
              <a:t>100 of our BAS students are reported as “low income”</a:t>
            </a:r>
          </a:p>
          <a:p>
            <a:pPr marL="285750" indent="-285750">
              <a:buFont typeface="Arial" panose="020B0604020202020204" pitchFamily="34" charset="0"/>
              <a:buChar char="•"/>
            </a:pPr>
            <a:r>
              <a:rPr lang="en-US" dirty="0"/>
              <a:t>Persistence rates are 100% Fall to Winter and between 85%-93% after 5 quarters</a:t>
            </a:r>
          </a:p>
          <a:p>
            <a:pPr marL="285750" indent="-285750">
              <a:buFont typeface="Arial" panose="020B0604020202020204" pitchFamily="34" charset="0"/>
              <a:buChar char="•"/>
            </a:pPr>
            <a:r>
              <a:rPr lang="en-US" dirty="0"/>
              <a:t>Completion rates vary from 80% to 100%</a:t>
            </a:r>
          </a:p>
          <a:p>
            <a:pPr marL="285750" indent="-285750">
              <a:buFont typeface="Arial" panose="020B0604020202020204" pitchFamily="34" charset="0"/>
              <a:buChar char="•"/>
            </a:pPr>
            <a:r>
              <a:rPr lang="en-US" dirty="0"/>
              <a:t>Completion rates for students of color are 100% in almost all cohorts</a:t>
            </a:r>
          </a:p>
        </p:txBody>
      </p:sp>
    </p:spTree>
    <p:extLst>
      <p:ext uri="{BB962C8B-B14F-4D97-AF65-F5344CB8AC3E}">
        <p14:creationId xmlns:p14="http://schemas.microsoft.com/office/powerpoint/2010/main" val="253261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Baccalaureate Education at LWTech</a:t>
            </a:r>
            <a:endParaRPr lang="en-US" dirty="0"/>
          </a:p>
        </p:txBody>
      </p:sp>
      <p:sp>
        <p:nvSpPr>
          <p:cNvPr id="5" name="Rectangle 4"/>
          <p:cNvSpPr/>
          <p:nvPr/>
        </p:nvSpPr>
        <p:spPr>
          <a:xfrm>
            <a:off x="478971" y="2839726"/>
            <a:ext cx="11190515" cy="2862322"/>
          </a:xfrm>
          <a:prstGeom prst="rect">
            <a:avLst/>
          </a:prstGeom>
        </p:spPr>
        <p:txBody>
          <a:bodyPr wrap="square">
            <a:spAutoFit/>
          </a:bodyPr>
          <a:lstStyle/>
          <a:p>
            <a:pPr marL="285750" indent="-285750">
              <a:buFont typeface="Arial" panose="020B0604020202020204" pitchFamily="34" charset="0"/>
              <a:buChar char="•"/>
            </a:pPr>
            <a:r>
              <a:rPr lang="en-US" dirty="0"/>
              <a:t>Baccalaureate Education is the responsibility of all employees at LWTech</a:t>
            </a:r>
          </a:p>
          <a:p>
            <a:pPr marL="285750" indent="-285750">
              <a:buFont typeface="Arial" panose="020B0604020202020204" pitchFamily="34" charset="0"/>
              <a:buChar char="•"/>
            </a:pPr>
            <a:r>
              <a:rPr lang="en-US" dirty="0"/>
              <a:t>In other words, all employees serve all students from Basic Skills through BAS</a:t>
            </a:r>
          </a:p>
          <a:p>
            <a:pPr marL="285750" indent="-285750">
              <a:buFont typeface="Arial" panose="020B0604020202020204" pitchFamily="34" charset="0"/>
              <a:buChar char="•"/>
            </a:pPr>
            <a:r>
              <a:rPr lang="en-US" dirty="0"/>
              <a:t>LWTech does not use a Program Manager model to provide services</a:t>
            </a:r>
          </a:p>
          <a:p>
            <a:pPr marL="285750" indent="-285750">
              <a:buFont typeface="Arial" panose="020B0604020202020204" pitchFamily="34" charset="0"/>
              <a:buChar char="•"/>
            </a:pPr>
            <a:r>
              <a:rPr lang="en-US" dirty="0"/>
              <a:t>Every support unit on campus includes BAS students in their service plans </a:t>
            </a:r>
          </a:p>
          <a:p>
            <a:pPr marL="285750" indent="-285750">
              <a:buFont typeface="Arial" panose="020B0604020202020204" pitchFamily="34" charset="0"/>
              <a:buChar char="•"/>
            </a:pPr>
            <a:r>
              <a:rPr lang="en-US" dirty="0"/>
              <a:t>Marketing, Recruiting, Admissions, Advising, Financial Aid, Tutoring, Help Desk, and so on all expanded their scope – (not always with money)</a:t>
            </a:r>
          </a:p>
          <a:p>
            <a:pPr marL="285750" indent="-285750">
              <a:buFont typeface="Arial" panose="020B0604020202020204" pitchFamily="34" charset="0"/>
              <a:buChar char="•"/>
            </a:pPr>
            <a:r>
              <a:rPr lang="en-US" dirty="0"/>
              <a:t>An example of coordination – All BAS admission applications are released at the same time (January) and due on the same date (Memorial Day). Criteria and policies are largely standardized and this year will include LWTech BAS eligibility requirements, along with individual program requirements.</a:t>
            </a:r>
          </a:p>
        </p:txBody>
      </p:sp>
    </p:spTree>
    <p:extLst>
      <p:ext uri="{BB962C8B-B14F-4D97-AF65-F5344CB8AC3E}">
        <p14:creationId xmlns:p14="http://schemas.microsoft.com/office/powerpoint/2010/main" val="114567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Advising</a:t>
            </a:r>
            <a:endParaRPr lang="en-US" dirty="0"/>
          </a:p>
        </p:txBody>
      </p:sp>
      <p:sp>
        <p:nvSpPr>
          <p:cNvPr id="7" name="Rectangle 6"/>
          <p:cNvSpPr/>
          <p:nvPr/>
        </p:nvSpPr>
        <p:spPr>
          <a:xfrm>
            <a:off x="251243" y="3364945"/>
            <a:ext cx="5241886" cy="646331"/>
          </a:xfrm>
          <a:prstGeom prst="rect">
            <a:avLst/>
          </a:prstGeom>
        </p:spPr>
        <p:txBody>
          <a:bodyPr wrap="square">
            <a:spAutoFit/>
          </a:bodyPr>
          <a:lstStyle/>
          <a:p>
            <a:r>
              <a:rPr lang="en-US" dirty="0" smtClean="0"/>
              <a:t>Let’s take a deeper look at how this works for Advising</a:t>
            </a:r>
            <a:endParaRPr lang="en-US"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950" y="1894498"/>
            <a:ext cx="2795175" cy="4969201"/>
          </a:xfrm>
          <a:prstGeom prst="rect">
            <a:avLst/>
          </a:prstGeom>
        </p:spPr>
      </p:pic>
    </p:spTree>
    <p:extLst>
      <p:ext uri="{BB962C8B-B14F-4D97-AF65-F5344CB8AC3E}">
        <p14:creationId xmlns:p14="http://schemas.microsoft.com/office/powerpoint/2010/main" val="186244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Majors</a:t>
            </a:r>
            <a:endParaRPr lang="en-US" dirty="0"/>
          </a:p>
        </p:txBody>
      </p:sp>
      <p:sp>
        <p:nvSpPr>
          <p:cNvPr id="7" name="Rectangle 6"/>
          <p:cNvSpPr/>
          <p:nvPr/>
        </p:nvSpPr>
        <p:spPr>
          <a:xfrm>
            <a:off x="94885" y="2527665"/>
            <a:ext cx="5241886" cy="3600986"/>
          </a:xfrm>
          <a:prstGeom prst="rect">
            <a:avLst/>
          </a:prstGeom>
        </p:spPr>
        <p:txBody>
          <a:bodyPr wrap="square">
            <a:spAutoFit/>
          </a:bodyPr>
          <a:lstStyle/>
          <a:p>
            <a:r>
              <a:rPr lang="en-US" b="1" u="sng" dirty="0" smtClean="0"/>
              <a:t>Meta Majors</a:t>
            </a:r>
          </a:p>
          <a:p>
            <a:endParaRPr lang="en-US" b="1" u="sng" dirty="0" smtClean="0"/>
          </a:p>
          <a:p>
            <a:pPr marL="285750" indent="-285750">
              <a:buFont typeface="Arial" panose="020B0604020202020204" pitchFamily="34" charset="0"/>
              <a:buChar char="•"/>
            </a:pPr>
            <a:r>
              <a:rPr lang="en-US" sz="1600" dirty="0" smtClean="0"/>
              <a:t>School of Business and Entrepreneurship (*)</a:t>
            </a:r>
          </a:p>
          <a:p>
            <a:pPr marL="285750" indent="-285750">
              <a:buFont typeface="Arial" panose="020B0604020202020204" pitchFamily="34" charset="0"/>
              <a:buChar char="•"/>
            </a:pPr>
            <a:r>
              <a:rPr lang="en-US" sz="1600" dirty="0" smtClean="0"/>
              <a:t>School of Design &amp; </a:t>
            </a:r>
            <a:r>
              <a:rPr lang="en-US" sz="1600" dirty="0"/>
              <a:t>Applied Arts </a:t>
            </a:r>
            <a:r>
              <a:rPr lang="en-US" sz="1600" dirty="0" smtClean="0"/>
              <a:t>(**)</a:t>
            </a:r>
          </a:p>
          <a:p>
            <a:pPr marL="285750" indent="-285750">
              <a:buFont typeface="Arial" panose="020B0604020202020204" pitchFamily="34" charset="0"/>
              <a:buChar char="•"/>
            </a:pPr>
            <a:r>
              <a:rPr lang="en-US" sz="1600" dirty="0" smtClean="0"/>
              <a:t>School of Engineering, Science, &amp; Math</a:t>
            </a:r>
          </a:p>
          <a:p>
            <a:pPr marL="285750" indent="-285750">
              <a:buFont typeface="Arial" panose="020B0604020202020204" pitchFamily="34" charset="0"/>
              <a:buChar char="•"/>
            </a:pPr>
            <a:r>
              <a:rPr lang="en-US" sz="1600" dirty="0" smtClean="0"/>
              <a:t>School of </a:t>
            </a:r>
            <a:r>
              <a:rPr lang="en-US" sz="1600" dirty="0"/>
              <a:t>Health Sciences </a:t>
            </a:r>
            <a:r>
              <a:rPr lang="en-US" sz="1600" dirty="0" smtClean="0"/>
              <a:t>(***)</a:t>
            </a:r>
          </a:p>
          <a:p>
            <a:pPr marL="285750" indent="-285750">
              <a:buFont typeface="Arial" panose="020B0604020202020204" pitchFamily="34" charset="0"/>
              <a:buChar char="•"/>
            </a:pPr>
            <a:r>
              <a:rPr lang="en-US" sz="1600" dirty="0" smtClean="0"/>
              <a:t>School of Information Technology (*)</a:t>
            </a:r>
          </a:p>
          <a:p>
            <a:pPr marL="285750" indent="-285750">
              <a:buFont typeface="Arial" panose="020B0604020202020204" pitchFamily="34" charset="0"/>
              <a:buChar char="•"/>
            </a:pPr>
            <a:r>
              <a:rPr lang="en-US" sz="1600" dirty="0" smtClean="0"/>
              <a:t>School of Manufacturing</a:t>
            </a:r>
          </a:p>
          <a:p>
            <a:pPr marL="285750" indent="-285750">
              <a:buFont typeface="Arial" panose="020B0604020202020204" pitchFamily="34" charset="0"/>
              <a:buChar char="•"/>
            </a:pPr>
            <a:r>
              <a:rPr lang="en-US" sz="1600" dirty="0" smtClean="0"/>
              <a:t>School of Transportation Technology</a:t>
            </a:r>
          </a:p>
          <a:p>
            <a:pPr marL="285750" indent="-285750">
              <a:buFont typeface="Arial" panose="020B0604020202020204" pitchFamily="34" charset="0"/>
              <a:buChar char="•"/>
            </a:pPr>
            <a:r>
              <a:rPr lang="en-US" sz="1600" dirty="0" smtClean="0"/>
              <a:t>Culinary &amp; Baking Arts</a:t>
            </a:r>
            <a:endParaRPr lang="en-US" sz="1600" dirty="0"/>
          </a:p>
          <a:p>
            <a:pPr marL="285750" indent="-285750">
              <a:buFont typeface="Arial" panose="020B0604020202020204" pitchFamily="34" charset="0"/>
              <a:buChar char="•"/>
            </a:pPr>
            <a:r>
              <a:rPr lang="en-US" sz="1600" dirty="0" smtClean="0"/>
              <a:t>Environmental Horticulture</a:t>
            </a:r>
          </a:p>
          <a:p>
            <a:pPr marL="285750" indent="-285750">
              <a:buFont typeface="Arial" panose="020B0604020202020204" pitchFamily="34" charset="0"/>
              <a:buChar char="•"/>
            </a:pPr>
            <a:r>
              <a:rPr lang="en-US" sz="1600" dirty="0" smtClean="0"/>
              <a:t>Early Childhood Education</a:t>
            </a:r>
          </a:p>
          <a:p>
            <a:pPr marL="285750" indent="-285750">
              <a:buFont typeface="Arial" panose="020B0604020202020204" pitchFamily="34" charset="0"/>
              <a:buChar char="•"/>
            </a:pPr>
            <a:endParaRPr lang="en-US" sz="1600" dirty="0"/>
          </a:p>
          <a:p>
            <a:r>
              <a:rPr lang="en-US" sz="1600" dirty="0" smtClean="0"/>
              <a:t>* denotes BAS in meta major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076" y="1894498"/>
            <a:ext cx="7112923" cy="4969201"/>
          </a:xfrm>
          <a:prstGeom prst="rect">
            <a:avLst/>
          </a:prstGeom>
        </p:spPr>
      </p:pic>
    </p:spTree>
    <p:extLst>
      <p:ext uri="{BB962C8B-B14F-4D97-AF65-F5344CB8AC3E}">
        <p14:creationId xmlns:p14="http://schemas.microsoft.com/office/powerpoint/2010/main" val="175700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Advising Assignments</a:t>
            </a:r>
            <a:endParaRPr lang="en-US" dirty="0"/>
          </a:p>
        </p:txBody>
      </p:sp>
      <p:sp>
        <p:nvSpPr>
          <p:cNvPr id="6" name="TextBox 5"/>
          <p:cNvSpPr txBox="1"/>
          <p:nvPr/>
        </p:nvSpPr>
        <p:spPr>
          <a:xfrm>
            <a:off x="291857" y="2961702"/>
            <a:ext cx="3470961" cy="3108543"/>
          </a:xfrm>
          <a:prstGeom prst="rect">
            <a:avLst/>
          </a:prstGeom>
          <a:noFill/>
        </p:spPr>
        <p:txBody>
          <a:bodyPr wrap="square" rtlCol="0">
            <a:spAutoFit/>
          </a:bodyPr>
          <a:lstStyle/>
          <a:p>
            <a:r>
              <a:rPr lang="en-US" sz="3200" b="1" dirty="0" smtClean="0"/>
              <a:t>5 academic advisors</a:t>
            </a:r>
          </a:p>
          <a:p>
            <a:endParaRPr lang="en-US" sz="3200" b="1" dirty="0" smtClean="0"/>
          </a:p>
          <a:p>
            <a:r>
              <a:rPr lang="en-US" sz="3200" b="1" dirty="0" smtClean="0"/>
              <a:t>7 BAS programs in 4 meta majors</a:t>
            </a:r>
          </a:p>
          <a:p>
            <a:endParaRPr lang="en-US" dirty="0"/>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699" y="1903956"/>
            <a:ext cx="8246302" cy="4954044"/>
          </a:xfrm>
          <a:prstGeom prst="rect">
            <a:avLst/>
          </a:prstGeom>
        </p:spPr>
      </p:pic>
    </p:spTree>
    <p:extLst>
      <p:ext uri="{BB962C8B-B14F-4D97-AF65-F5344CB8AC3E}">
        <p14:creationId xmlns:p14="http://schemas.microsoft.com/office/powerpoint/2010/main" val="392326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Caseload Examples</a:t>
            </a:r>
            <a:endParaRPr lang="en-US" dirty="0"/>
          </a:p>
        </p:txBody>
      </p:sp>
      <p:sp>
        <p:nvSpPr>
          <p:cNvPr id="7" name="Rectangle 6"/>
          <p:cNvSpPr/>
          <p:nvPr/>
        </p:nvSpPr>
        <p:spPr>
          <a:xfrm>
            <a:off x="6666428" y="2214616"/>
            <a:ext cx="5001316" cy="3693319"/>
          </a:xfrm>
          <a:prstGeom prst="rect">
            <a:avLst/>
          </a:prstGeom>
        </p:spPr>
        <p:txBody>
          <a:bodyPr wrap="square">
            <a:spAutoFit/>
          </a:bodyPr>
          <a:lstStyle/>
          <a:p>
            <a:r>
              <a:rPr lang="en-US" b="1" dirty="0" smtClean="0"/>
              <a:t>Mony Loeu</a:t>
            </a:r>
            <a:r>
              <a:rPr lang="en-US" b="1" dirty="0"/>
              <a:t>m</a:t>
            </a:r>
            <a:r>
              <a:rPr lang="en-US" b="1" dirty="0" smtClean="0"/>
              <a:t/>
            </a:r>
            <a:br>
              <a:rPr lang="en-US" b="1" dirty="0" smtClean="0"/>
            </a:br>
            <a:r>
              <a:rPr lang="en-US" i="1" dirty="0" smtClean="0"/>
              <a:t>Coordinator </a:t>
            </a:r>
            <a:r>
              <a:rPr lang="en-US" i="1" dirty="0"/>
              <a:t>of Disability Support Services and </a:t>
            </a:r>
            <a:r>
              <a:rPr lang="en-US" i="1" dirty="0" smtClean="0"/>
              <a:t>Advisor</a:t>
            </a:r>
          </a:p>
          <a:p>
            <a:r>
              <a:rPr lang="en-US" b="1" dirty="0"/>
              <a:t>Meta </a:t>
            </a:r>
            <a:r>
              <a:rPr lang="en-US" b="1" dirty="0" smtClean="0"/>
              <a:t>Major: </a:t>
            </a:r>
            <a:r>
              <a:rPr lang="en-US" dirty="0"/>
              <a:t>School of Health Sciences</a:t>
            </a:r>
          </a:p>
          <a:p>
            <a:endParaRPr lang="en-US" dirty="0"/>
          </a:p>
          <a:p>
            <a:r>
              <a:rPr lang="en-US" dirty="0"/>
              <a:t>Behavioral and Social Services</a:t>
            </a:r>
          </a:p>
          <a:p>
            <a:r>
              <a:rPr lang="en-US" dirty="0"/>
              <a:t>Fitness Specialist/Personal Trainer</a:t>
            </a:r>
          </a:p>
          <a:p>
            <a:r>
              <a:rPr lang="en-US" dirty="0"/>
              <a:t>Medical Assisting</a:t>
            </a:r>
          </a:p>
          <a:p>
            <a:r>
              <a:rPr lang="en-US" dirty="0"/>
              <a:t>Medical Billing and Coding Professional</a:t>
            </a:r>
          </a:p>
          <a:p>
            <a:r>
              <a:rPr lang="en-US" b="1" dirty="0"/>
              <a:t>Public Health BAS</a:t>
            </a:r>
          </a:p>
          <a:p>
            <a:r>
              <a:rPr lang="en-US" b="1" dirty="0"/>
              <a:t>Behavioral Healthcare </a:t>
            </a:r>
            <a:r>
              <a:rPr lang="en-US" b="1" dirty="0" smtClean="0"/>
              <a:t>BAS</a:t>
            </a:r>
            <a:br>
              <a:rPr lang="en-US" b="1" dirty="0" smtClean="0"/>
            </a:br>
            <a:r>
              <a:rPr lang="en-US" b="1" dirty="0" smtClean="0"/>
              <a:t/>
            </a:r>
            <a:br>
              <a:rPr lang="en-US" b="1" dirty="0" smtClean="0"/>
            </a:br>
            <a:endParaRPr lang="en-US" b="1" dirty="0"/>
          </a:p>
        </p:txBody>
      </p:sp>
      <p:sp>
        <p:nvSpPr>
          <p:cNvPr id="9" name="Rectangle 8"/>
          <p:cNvSpPr/>
          <p:nvPr/>
        </p:nvSpPr>
        <p:spPr>
          <a:xfrm>
            <a:off x="155448" y="2214616"/>
            <a:ext cx="6263640" cy="4524315"/>
          </a:xfrm>
          <a:prstGeom prst="rect">
            <a:avLst/>
          </a:prstGeom>
        </p:spPr>
        <p:txBody>
          <a:bodyPr wrap="square">
            <a:spAutoFit/>
          </a:bodyPr>
          <a:lstStyle/>
          <a:p>
            <a:r>
              <a:rPr lang="en-US" b="1" dirty="0" smtClean="0"/>
              <a:t>Lynne Szymanski</a:t>
            </a:r>
            <a:br>
              <a:rPr lang="en-US" b="1" dirty="0" smtClean="0"/>
            </a:br>
            <a:r>
              <a:rPr lang="en-US" i="1" dirty="0"/>
              <a:t>Student Success </a:t>
            </a:r>
            <a:r>
              <a:rPr lang="en-US" i="1" dirty="0" smtClean="0"/>
              <a:t>Navigator</a:t>
            </a:r>
            <a:r>
              <a:rPr lang="en-US" dirty="0" smtClean="0"/>
              <a:t/>
            </a:r>
            <a:br>
              <a:rPr lang="en-US" dirty="0" smtClean="0"/>
            </a:br>
            <a:r>
              <a:rPr lang="en-US" b="1" dirty="0"/>
              <a:t>Meta </a:t>
            </a:r>
            <a:r>
              <a:rPr lang="en-US" b="1" dirty="0" smtClean="0"/>
              <a:t>Majors:</a:t>
            </a:r>
            <a:endParaRPr lang="en-US" b="1" dirty="0"/>
          </a:p>
          <a:p>
            <a:r>
              <a:rPr lang="en-US" dirty="0" smtClean="0"/>
              <a:t>School </a:t>
            </a:r>
            <a:r>
              <a:rPr lang="en-US" dirty="0"/>
              <a:t>of Design &amp; Applied </a:t>
            </a:r>
            <a:r>
              <a:rPr lang="en-US" dirty="0" smtClean="0"/>
              <a:t>Arts</a:t>
            </a:r>
            <a:br>
              <a:rPr lang="en-US" dirty="0" smtClean="0"/>
            </a:br>
            <a:r>
              <a:rPr lang="en-US" dirty="0"/>
              <a:t>School of Information Technology</a:t>
            </a:r>
            <a:endParaRPr lang="en-US" dirty="0" smtClean="0"/>
          </a:p>
          <a:p>
            <a:r>
              <a:rPr lang="en-US" b="1" dirty="0"/>
              <a:t/>
            </a:r>
            <a:br>
              <a:rPr lang="en-US" b="1" dirty="0"/>
            </a:br>
            <a:r>
              <a:rPr lang="en-US" dirty="0" smtClean="0"/>
              <a:t>Architectural </a:t>
            </a:r>
            <a:r>
              <a:rPr lang="en-US" dirty="0"/>
              <a:t>Technology</a:t>
            </a:r>
          </a:p>
          <a:p>
            <a:r>
              <a:rPr lang="en-US" dirty="0"/>
              <a:t>Design</a:t>
            </a:r>
          </a:p>
          <a:p>
            <a:r>
              <a:rPr lang="en-US" dirty="0"/>
              <a:t>Digital Gaming and Interactive Media</a:t>
            </a:r>
          </a:p>
          <a:p>
            <a:r>
              <a:rPr lang="en-US" dirty="0"/>
              <a:t>Civil Design</a:t>
            </a:r>
          </a:p>
          <a:p>
            <a:r>
              <a:rPr lang="en-US" dirty="0"/>
              <a:t>Computing &amp; Software Development </a:t>
            </a:r>
            <a:endParaRPr lang="en-US" dirty="0" smtClean="0"/>
          </a:p>
          <a:p>
            <a:r>
              <a:rPr lang="en-US" dirty="0" smtClean="0"/>
              <a:t>Computer </a:t>
            </a:r>
            <a:r>
              <a:rPr lang="en-US" dirty="0"/>
              <a:t>Security &amp; Network Technology</a:t>
            </a:r>
          </a:p>
          <a:p>
            <a:r>
              <a:rPr lang="en-US" dirty="0"/>
              <a:t>Mechanical Design</a:t>
            </a:r>
          </a:p>
          <a:p>
            <a:r>
              <a:rPr lang="en-US" b="1" dirty="0"/>
              <a:t>Design BAS</a:t>
            </a:r>
          </a:p>
          <a:p>
            <a:r>
              <a:rPr lang="en-US" b="1" dirty="0"/>
              <a:t>Computing &amp; Software Development BAS</a:t>
            </a:r>
          </a:p>
          <a:p>
            <a:r>
              <a:rPr lang="en-US" b="1" dirty="0"/>
              <a:t>Digital Gaming &amp; Interactive Media BAS </a:t>
            </a:r>
          </a:p>
        </p:txBody>
      </p:sp>
      <p:cxnSp>
        <p:nvCxnSpPr>
          <p:cNvPr id="11" name="Straight Connector 10"/>
          <p:cNvCxnSpPr/>
          <p:nvPr/>
        </p:nvCxnSpPr>
        <p:spPr>
          <a:xfrm>
            <a:off x="6254496" y="1912864"/>
            <a:ext cx="54864" cy="49451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686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6">
      <a:dk1>
        <a:srgbClr val="FFFFFF"/>
      </a:dk1>
      <a:lt1>
        <a:srgbClr val="525252"/>
      </a:lt1>
      <a:dk2>
        <a:srgbClr val="FFFFFF"/>
      </a:dk2>
      <a:lt2>
        <a:srgbClr val="525252"/>
      </a:lt2>
      <a:accent1>
        <a:srgbClr val="00B0F0"/>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7842</TotalTime>
  <Words>833</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2</vt:lpstr>
      <vt:lpstr>Quotable</vt:lpstr>
      <vt:lpstr>From AAS  to BAS:  Advising Alignment by MetaMajor</vt:lpstr>
      <vt:lpstr>Baccalaureate Education at LWTech</vt:lpstr>
      <vt:lpstr>LWTech’s 7 Current BAS Programs</vt:lpstr>
      <vt:lpstr>By the Numbers</vt:lpstr>
      <vt:lpstr>Baccalaureate Education at LWTech</vt:lpstr>
      <vt:lpstr>Advising</vt:lpstr>
      <vt:lpstr>Meta Majors</vt:lpstr>
      <vt:lpstr>Advising Assignments</vt:lpstr>
      <vt:lpstr>Caseload Examples</vt:lpstr>
      <vt:lpstr>Pathway Advising Example</vt:lpstr>
      <vt:lpstr>Benefits for Students</vt:lpstr>
      <vt:lpstr>Benefits for Faculty</vt:lpstr>
      <vt:lpstr>More from Faculty</vt:lpstr>
      <vt:lpstr>Challenges</vt:lpstr>
    </vt:vector>
  </TitlesOfParts>
  <Company>Lake Washington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Your Student</dc:title>
  <dc:creator>Viola, Katie</dc:creator>
  <cp:lastModifiedBy>Viola, Katie</cp:lastModifiedBy>
  <cp:revision>46</cp:revision>
  <dcterms:created xsi:type="dcterms:W3CDTF">2018-09-07T17:02:23Z</dcterms:created>
  <dcterms:modified xsi:type="dcterms:W3CDTF">2018-11-14T20:27:26Z</dcterms:modified>
</cp:coreProperties>
</file>