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1"/>
  </p:notesMasterIdLst>
  <p:handoutMasterIdLst>
    <p:handoutMasterId r:id="rId12"/>
  </p:handoutMasterIdLst>
  <p:sldIdLst>
    <p:sldId id="258" r:id="rId2"/>
    <p:sldId id="260" r:id="rId3"/>
    <p:sldId id="266" r:id="rId4"/>
    <p:sldId id="267" r:id="rId5"/>
    <p:sldId id="261" r:id="rId6"/>
    <p:sldId id="262" r:id="rId7"/>
    <p:sldId id="263" r:id="rId8"/>
    <p:sldId id="265" r:id="rId9"/>
    <p:sldId id="259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764"/>
    <a:srgbClr val="F4CE12"/>
    <a:srgbClr val="3E57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5441" autoAdjust="0"/>
  </p:normalViewPr>
  <p:slideViewPr>
    <p:cSldViewPr snapToGrid="0">
      <p:cViewPr varScale="1">
        <p:scale>
          <a:sx n="87" d="100"/>
          <a:sy n="87" d="100"/>
        </p:scale>
        <p:origin x="1524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41" d="100"/>
          <a:sy n="141" d="100"/>
        </p:scale>
        <p:origin x="1170" y="13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F130165-E282-4CD9-987F-A0F67C43F0E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FF1A83-B77D-4AFE-9302-AA92BA51D4B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651AF3-3E03-4A97-8F24-1D31BE3A32E4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A77D66-57CB-4370-884E-6250DFF384F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F2BC89-04D2-4FE7-891A-C3EB620AA64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40E975-D0B2-446E-BE7F-E2174F53B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8922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C229A4-73FA-46F8-96EF-0E58ACA37033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76A1B9-4E40-4E1E-8AB6-365CE8BAC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027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76A1B9-4E40-4E1E-8AB6-365CE8BAC3F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66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ver Triangle Pattern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78"/>
          <a:stretch/>
        </p:blipFill>
        <p:spPr>
          <a:xfrm>
            <a:off x="2317813" y="0"/>
            <a:ext cx="6829477" cy="3749964"/>
          </a:xfrm>
          <a:prstGeom prst="rect">
            <a:avLst/>
          </a:prstGeom>
        </p:spPr>
      </p:pic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938797" y="3929983"/>
            <a:ext cx="7289497" cy="754602"/>
          </a:xfrm>
        </p:spPr>
        <p:txBody>
          <a:bodyPr/>
          <a:lstStyle>
            <a:lvl1pPr>
              <a:defRPr sz="4800" b="0">
                <a:solidFill>
                  <a:srgbClr val="003764"/>
                </a:solidFill>
                <a:latin typeface="Franklin Gothic Medium" panose="020B0603020102020204" pitchFamily="34" charset="0"/>
              </a:defRPr>
            </a:lvl1pPr>
          </a:lstStyle>
          <a:p>
            <a:r>
              <a:rPr lang="en-US" dirty="0"/>
              <a:t>TITLE SLIDE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948019" y="4684586"/>
            <a:ext cx="7280275" cy="432360"/>
          </a:xfrm>
          <a:prstGeom prst="rect">
            <a:avLst/>
          </a:prstGeom>
        </p:spPr>
        <p:txBody>
          <a:bodyPr/>
          <a:lstStyle>
            <a:lvl1pPr>
              <a:defRPr sz="2400" i="1"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 dirty="0"/>
              <a:t>Sub-head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948018" y="5704114"/>
            <a:ext cx="5463667" cy="881847"/>
          </a:xfrm>
          <a:prstGeom prst="rect">
            <a:avLst/>
          </a:prstGeom>
        </p:spPr>
        <p:txBody>
          <a:bodyPr/>
          <a:lstStyle>
            <a:lvl1pPr>
              <a:defRPr sz="1800" b="0" i="0" baseline="0"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 dirty="0"/>
              <a:t>Presenter(s)</a:t>
            </a:r>
            <a:br>
              <a:rPr lang="en-US" dirty="0"/>
            </a:br>
            <a:r>
              <a:rPr lang="en-US" dirty="0"/>
              <a:t>Month Date, Year </a:t>
            </a:r>
          </a:p>
        </p:txBody>
      </p:sp>
    </p:spTree>
    <p:extLst>
      <p:ext uri="{BB962C8B-B14F-4D97-AF65-F5344CB8AC3E}">
        <p14:creationId xmlns:p14="http://schemas.microsoft.com/office/powerpoint/2010/main" val="584258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AD92FB4-D9B6-46D9-A190-13677DEF67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1481790"/>
            <a:ext cx="8220075" cy="488950"/>
          </a:xfrm>
        </p:spPr>
        <p:txBody>
          <a:bodyPr/>
          <a:lstStyle>
            <a:lvl1pPr>
              <a:defRPr lang="en-US" sz="3600" b="0" kern="1200" dirty="0">
                <a:solidFill>
                  <a:srgbClr val="003764"/>
                </a:solidFill>
                <a:latin typeface="Franklin Gothic Medium" panose="020B0603020102020204" pitchFamily="34" charset="0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71488" y="2098675"/>
            <a:ext cx="8220075" cy="4592638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 baseline="0">
                <a:solidFill>
                  <a:srgbClr val="003764"/>
                </a:solidFill>
                <a:latin typeface="Franklin Gothic Book" panose="020B0503020102020204" pitchFamily="34" charset="0"/>
              </a:defRPr>
            </a:lvl1pPr>
            <a:lvl2pPr marL="742950" indent="-285750">
              <a:buClr>
                <a:srgbClr val="3E576B"/>
              </a:buClr>
              <a:buFont typeface="Arial" panose="020B0604020202020204" pitchFamily="34" charset="0"/>
              <a:buChar char="•"/>
              <a:defRPr sz="2000" baseline="0">
                <a:solidFill>
                  <a:srgbClr val="003764"/>
                </a:solidFill>
                <a:latin typeface="Franklin Gothic Book" panose="020B0503020102020204" pitchFamily="34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 sz="1600" baseline="0">
                <a:solidFill>
                  <a:srgbClr val="003764"/>
                </a:solidFill>
                <a:latin typeface="Franklin Gothic Book" panose="020B0503020102020204" pitchFamily="34" charset="0"/>
              </a:defRPr>
            </a:lvl3pPr>
            <a:lvl4pPr>
              <a:defRPr sz="1200" baseline="0">
                <a:solidFill>
                  <a:srgbClr val="003764"/>
                </a:solidFill>
                <a:latin typeface="Franklin Gothic Book" panose="020B0503020102020204" pitchFamily="34" charset="0"/>
              </a:defRPr>
            </a:lvl4pPr>
            <a:lvl5pPr>
              <a:defRPr sz="1200" baseline="0">
                <a:solidFill>
                  <a:srgbClr val="003764"/>
                </a:solidFill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392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ommunity and Technical Colleges. Washington State Board.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638" y="55093"/>
            <a:ext cx="3196405" cy="137160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EF0E18F-94BC-464A-A0B8-3708355F7CE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426" y="1636295"/>
            <a:ext cx="8100160" cy="669102"/>
          </a:xfrm>
        </p:spPr>
        <p:txBody>
          <a:bodyPr/>
          <a:lstStyle>
            <a:lvl1pPr>
              <a:defRPr lang="en-US" sz="3600" b="0" kern="1200" dirty="0">
                <a:solidFill>
                  <a:srgbClr val="003764"/>
                </a:solidFill>
                <a:latin typeface="Franklin Gothic Medium" panose="020B0603020102020204" pitchFamily="34" charset="0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dirty="0"/>
              <a:t>TWO 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>
          <a:xfrm>
            <a:off x="479426" y="2555875"/>
            <a:ext cx="3780848" cy="411480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sz="quarter" idx="13"/>
          </p:nvPr>
        </p:nvSpPr>
        <p:spPr>
          <a:xfrm>
            <a:off x="4798738" y="2555875"/>
            <a:ext cx="3780848" cy="411480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ommunity and Technical Colleges. Washington State Board.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031" y="123088"/>
            <a:ext cx="3196405" cy="137160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B82BE4E8-B0E0-4949-9BFD-53963D17927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34583" y="1645920"/>
            <a:ext cx="7806581" cy="683812"/>
          </a:xfrm>
        </p:spPr>
        <p:txBody>
          <a:bodyPr/>
          <a:lstStyle>
            <a:lvl1pPr>
              <a:defRPr lang="en-US" sz="3600" b="0" kern="1200" baseline="0" dirty="0">
                <a:solidFill>
                  <a:srgbClr val="003764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/>
              <a:t>FINAL SLIDE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54E097C-8828-4E2B-A38E-B4495EA7583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34583" y="2555874"/>
            <a:ext cx="7806581" cy="3664925"/>
          </a:xfrm>
          <a:prstGeom prst="rect">
            <a:avLst/>
          </a:prstGeo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/>
            </a:lvl1pPr>
            <a:lvl2pPr marL="742950" indent="-285750">
              <a:buFont typeface="Arial" panose="020B0604020202020204" pitchFamily="34" charset="0"/>
              <a:buChar char="•"/>
              <a:defRPr/>
            </a:lvl2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3764"/>
                </a:solidFill>
              </a:rPr>
              <a:t>Always include a Final Slide in order to include the Creative Commons footer language in the presentation. </a:t>
            </a:r>
            <a:br>
              <a:rPr lang="en-US" sz="2400" dirty="0">
                <a:solidFill>
                  <a:srgbClr val="003764"/>
                </a:solidFill>
              </a:rPr>
            </a:br>
            <a:r>
              <a:rPr lang="en-US" sz="2400" dirty="0">
                <a:solidFill>
                  <a:srgbClr val="003764"/>
                </a:solidFill>
              </a:rPr>
              <a:t/>
            </a:r>
            <a:br>
              <a:rPr lang="en-US" sz="2400" dirty="0">
                <a:solidFill>
                  <a:srgbClr val="003764"/>
                </a:solidFill>
              </a:rPr>
            </a:br>
            <a:r>
              <a:rPr lang="en-US" sz="2400" dirty="0">
                <a:solidFill>
                  <a:srgbClr val="003764"/>
                </a:solidFill>
              </a:rPr>
              <a:t>Ideas for using the slide:</a:t>
            </a:r>
            <a:br>
              <a:rPr lang="en-US" sz="2400" dirty="0">
                <a:solidFill>
                  <a:srgbClr val="003764"/>
                </a:solidFill>
              </a:rPr>
            </a:br>
            <a:r>
              <a:rPr lang="en-US" sz="2000" dirty="0">
                <a:solidFill>
                  <a:srgbClr val="003764"/>
                </a:solidFill>
              </a:rPr>
              <a:t>Provide contact information for follow-up.</a:t>
            </a:r>
            <a:br>
              <a:rPr lang="en-US" sz="2000" dirty="0">
                <a:solidFill>
                  <a:srgbClr val="003764"/>
                </a:solidFill>
              </a:rPr>
            </a:br>
            <a:r>
              <a:rPr lang="en-US" sz="2000" dirty="0">
                <a:solidFill>
                  <a:srgbClr val="003764"/>
                </a:solidFill>
              </a:rPr>
              <a:t>Pose a concluding question.	</a:t>
            </a:r>
            <a:br>
              <a:rPr lang="en-US" sz="2000" dirty="0">
                <a:solidFill>
                  <a:srgbClr val="003764"/>
                </a:solidFill>
              </a:rPr>
            </a:br>
            <a:r>
              <a:rPr lang="en-US" sz="2000" dirty="0">
                <a:solidFill>
                  <a:srgbClr val="003764"/>
                </a:solidFill>
              </a:rPr>
              <a:t>A simple “Thank you” or “Questions?” provides a non-distracting visual for closing discussion.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34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782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60" r:id="rId3"/>
    <p:sldLayoutId id="214748366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000" b="1" kern="1200">
          <a:solidFill>
            <a:schemeClr val="bg1"/>
          </a:solidFill>
          <a:latin typeface="Source Sans Pro" panose="020B0503030403020204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000" b="0" kern="1200">
          <a:solidFill>
            <a:srgbClr val="003764"/>
          </a:solidFill>
          <a:latin typeface="Source Sans Pro" panose="020B05030304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Source Sans Pro Light" panose="020B0403030403020204" pitchFamily="34" charset="0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Source Sans Pro Light" panose="020B04030304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Source Sans Pro Light" panose="020B04030304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sbctc.webex.com/sbctc/j.php?MTID=ma73196e68ce73480ec7da6ce101db038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png"/><Relationship Id="rId4" Type="http://schemas.openxmlformats.org/officeDocument/2006/relationships/hyperlink" Target="https://sbctc.webex.com/sbctc/m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0BDE7-AD49-409A-8DD0-96AB942A5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BFET Reutilized Funds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416703-BE3B-4842-9521-7EA9516B736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Staff Training 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1BE91A-E077-4153-A107-BFDE7ABBF73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SBCTC BFET Staff</a:t>
            </a:r>
          </a:p>
          <a:p>
            <a:r>
              <a:rPr lang="en-US" dirty="0" smtClean="0"/>
              <a:t>April 2018</a:t>
            </a:r>
            <a:endParaRPr lang="en-US" dirty="0"/>
          </a:p>
        </p:txBody>
      </p:sp>
      <p:pic>
        <p:nvPicPr>
          <p:cNvPr id="7" name="Picture 6" descr="Community and Technical Colleges. Washington State Board.">
            <a:extLst>
              <a:ext uri="{FF2B5EF4-FFF2-40B4-BE49-F238E27FC236}">
                <a16:creationId xmlns:a16="http://schemas.microsoft.com/office/drawing/2014/main" id="{A3F0E66B-5B02-4E7A-8465-4B17F3C62F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9735" y="5464622"/>
            <a:ext cx="3196405" cy="1371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22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471488" y="2401677"/>
            <a:ext cx="8220075" cy="428963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The BFET Program allows you to invoice for a 50% reimbursement for non-federal fund expenditures (100% of the expenditures must be paid upfront in order to be eligible for reimbursement).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Reimbursed funds can be 1) used to build your BFET program, 2)returned to the original funding source or 3) reutilized.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Reutilized Funds – These are reimbursed funds used as local funds to invoice for a 50% reimbursement. 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endParaRPr lang="en-US" sz="1600" b="1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71488" y="1613993"/>
            <a:ext cx="8220075" cy="488950"/>
          </a:xfrm>
        </p:spPr>
        <p:txBody>
          <a:bodyPr/>
          <a:lstStyle/>
          <a:p>
            <a:r>
              <a:rPr lang="en-US" dirty="0" smtClean="0"/>
              <a:t>Leveraging Funds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88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6" y="2010868"/>
            <a:ext cx="8100160" cy="669102"/>
          </a:xfrm>
        </p:spPr>
        <p:txBody>
          <a:bodyPr/>
          <a:lstStyle/>
          <a:p>
            <a:r>
              <a:rPr lang="en-US" dirty="0" smtClean="0"/>
              <a:t>In Our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>
          <a:xfrm>
            <a:off x="479426" y="3040655"/>
            <a:ext cx="3780848" cy="3630020"/>
          </a:xfrm>
        </p:spPr>
        <p:txBody>
          <a:bodyPr/>
          <a:lstStyle/>
          <a:p>
            <a:r>
              <a:rPr lang="en-US" sz="1800" dirty="0" smtClean="0">
                <a:solidFill>
                  <a:schemeClr val="tx1"/>
                </a:solidFill>
              </a:rPr>
              <a:t>The total non-federal funds expended on BFET was $100,000 (includes 100% of expenditures paid upfront).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$50,000 is eligible for reimbursement by invoicing the SBCTC.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The other $50,000 is NOT eligible for reimbursement. 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798738" y="1476260"/>
            <a:ext cx="3780848" cy="4943937"/>
          </a:xfrm>
        </p:spPr>
        <p:txBody>
          <a:bodyPr/>
          <a:lstStyle/>
          <a:p>
            <a:r>
              <a:rPr lang="en-US" sz="1800" dirty="0" smtClean="0">
                <a:solidFill>
                  <a:schemeClr val="tx1"/>
                </a:solidFill>
              </a:rPr>
              <a:t>The Reimbursed Funds Balance from the previous year is $40,000 (this becomes the starting balance for the 1</a:t>
            </a:r>
            <a:r>
              <a:rPr lang="en-US" sz="1800" baseline="30000" dirty="0" smtClean="0">
                <a:solidFill>
                  <a:schemeClr val="tx1"/>
                </a:solidFill>
              </a:rPr>
              <a:t>st</a:t>
            </a:r>
            <a:r>
              <a:rPr lang="en-US" sz="1800" dirty="0" smtClean="0">
                <a:solidFill>
                  <a:schemeClr val="tx1"/>
                </a:solidFill>
              </a:rPr>
              <a:t> quarter of this Fiscal Year. 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In Fall Quarter the BFET Program: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expended $25,000 of their reimbursed funds available for reutilization (this amount is included in the $100,000 total spent this quarter).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e</a:t>
            </a:r>
            <a:r>
              <a:rPr lang="en-US" sz="1800" dirty="0" smtClean="0">
                <a:solidFill>
                  <a:schemeClr val="tx1"/>
                </a:solidFill>
              </a:rPr>
              <a:t>xpended $10,000 of their reimbursed funds, but did not reutilize them for additional reimbursement as they were returned to the original funding source.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e</a:t>
            </a:r>
            <a:r>
              <a:rPr lang="en-US" sz="1800" dirty="0" smtClean="0">
                <a:solidFill>
                  <a:schemeClr val="tx1"/>
                </a:solidFill>
              </a:rPr>
              <a:t>nded with a $5,000 reimbursed funds balance ($40,000 - $25,000 - $10,000 = $5,000)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174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5387" y="1272469"/>
            <a:ext cx="8220075" cy="488950"/>
          </a:xfrm>
        </p:spPr>
        <p:txBody>
          <a:bodyPr/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1146700" y="1761419"/>
            <a:ext cx="6543073" cy="4929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83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716" y="1636295"/>
            <a:ext cx="8358870" cy="669102"/>
          </a:xfrm>
        </p:spPr>
        <p:txBody>
          <a:bodyPr/>
          <a:lstStyle/>
          <a:p>
            <a:r>
              <a:rPr lang="en-US" dirty="0" smtClean="0"/>
              <a:t>Example: </a:t>
            </a:r>
            <a:br>
              <a:rPr lang="en-US" dirty="0" smtClean="0"/>
            </a:br>
            <a:r>
              <a:rPr lang="en-US" sz="1400" dirty="0" smtClean="0">
                <a:solidFill>
                  <a:sysClr val="windowText" lastClr="000000"/>
                </a:solidFill>
              </a:rPr>
              <a:t>Sample </a:t>
            </a:r>
            <a:r>
              <a:rPr lang="en-US" sz="1400" dirty="0">
                <a:solidFill>
                  <a:sysClr val="windowText" lastClr="000000"/>
                </a:solidFill>
              </a:rPr>
              <a:t>College reutilized funds last grant year and are continuing this year</a:t>
            </a:r>
            <a:endParaRPr lang="en-US" sz="14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990600" y="4891490"/>
            <a:ext cx="6979386" cy="1747436"/>
          </a:xfrm>
        </p:spPr>
        <p:txBody>
          <a:bodyPr/>
          <a:lstStyle/>
          <a:p>
            <a:r>
              <a:rPr lang="en-US" sz="1800" dirty="0" smtClean="0">
                <a:solidFill>
                  <a:sysClr val="windowText" lastClr="000000"/>
                </a:solidFill>
              </a:rPr>
              <a:t>Row 3: Enter your College Name</a:t>
            </a:r>
          </a:p>
          <a:p>
            <a:r>
              <a:rPr lang="en-US" sz="1800" dirty="0" smtClean="0">
                <a:solidFill>
                  <a:sysClr val="windowText" lastClr="000000"/>
                </a:solidFill>
              </a:rPr>
              <a:t>Row 4: Enter the amount invoiced for the last quarter of the previous year or the balance from the previous years’ tracking form; this will auto-populate Column B, Row 17</a:t>
            </a:r>
          </a:p>
          <a:p>
            <a:r>
              <a:rPr lang="en-US" sz="1800" dirty="0" smtClean="0">
                <a:solidFill>
                  <a:sysClr val="windowText" lastClr="000000"/>
                </a:solidFill>
              </a:rPr>
              <a:t>Row 5: Statement of source of funds leveraged– Colleges will no longer need to enter in the sources and amounts leveraged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831" y="2583628"/>
            <a:ext cx="7536469" cy="2186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39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978" y="1371890"/>
            <a:ext cx="8358870" cy="669102"/>
          </a:xfrm>
        </p:spPr>
        <p:txBody>
          <a:bodyPr/>
          <a:lstStyle/>
          <a:p>
            <a:r>
              <a:rPr lang="en-US" dirty="0" smtClean="0"/>
              <a:t>Example: </a:t>
            </a:r>
            <a:br>
              <a:rPr lang="en-US" dirty="0" smtClean="0"/>
            </a:br>
            <a:r>
              <a:rPr lang="en-US" sz="1400" dirty="0" smtClean="0">
                <a:solidFill>
                  <a:sysClr val="windowText" lastClr="000000"/>
                </a:solidFill>
              </a:rPr>
              <a:t>Sample </a:t>
            </a:r>
            <a:r>
              <a:rPr lang="en-US" sz="1400" dirty="0">
                <a:solidFill>
                  <a:sysClr val="windowText" lastClr="000000"/>
                </a:solidFill>
              </a:rPr>
              <a:t>College reutilized funds last grant year and are continuing this year</a:t>
            </a:r>
            <a:endParaRPr lang="en-US" sz="14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561973" y="4886325"/>
            <a:ext cx="7842877" cy="1505595"/>
          </a:xfrm>
        </p:spPr>
        <p:txBody>
          <a:bodyPr/>
          <a:lstStyle/>
          <a:p>
            <a:r>
              <a:rPr lang="en-US" sz="1600" dirty="0" smtClean="0">
                <a:solidFill>
                  <a:sysClr val="windowText" lastClr="000000"/>
                </a:solidFill>
              </a:rPr>
              <a:t>Column B, Rows 9 – 12: Enter the total expenses leveraged toward reimbursement</a:t>
            </a:r>
          </a:p>
          <a:p>
            <a:r>
              <a:rPr lang="en-US" sz="1600" dirty="0" smtClean="0">
                <a:solidFill>
                  <a:sysClr val="windowText" lastClr="000000"/>
                </a:solidFill>
              </a:rPr>
              <a:t>Column C, Rows 9 – 12: This section will auto-populate to reflect the 50% of your expenses that are eligible for reimbursement; this should be the same amount you have invoiced in OBIS</a:t>
            </a:r>
          </a:p>
          <a:p>
            <a:r>
              <a:rPr lang="en-US" sz="1600" dirty="0" smtClean="0">
                <a:solidFill>
                  <a:sysClr val="windowText" lastClr="000000"/>
                </a:solidFill>
              </a:rPr>
              <a:t>Column D, Rows 9 – 12: This section will auto-populate to reflect the 50% of your expenses that are NOT eligible for reimbursement</a:t>
            </a:r>
            <a:endParaRPr lang="en-US" sz="1600" dirty="0">
              <a:solidFill>
                <a:sysClr val="windowText" lastClr="00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2655" y="2248848"/>
            <a:ext cx="6221515" cy="2429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72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784" y="1246570"/>
            <a:ext cx="8358870" cy="669102"/>
          </a:xfrm>
        </p:spPr>
        <p:txBody>
          <a:bodyPr/>
          <a:lstStyle/>
          <a:p>
            <a:r>
              <a:rPr lang="en-US" dirty="0" smtClean="0"/>
              <a:t>Example: </a:t>
            </a:r>
            <a:br>
              <a:rPr lang="en-US" dirty="0" smtClean="0"/>
            </a:br>
            <a:r>
              <a:rPr lang="en-US" sz="1400" dirty="0" smtClean="0">
                <a:solidFill>
                  <a:sysClr val="windowText" lastClr="000000"/>
                </a:solidFill>
              </a:rPr>
              <a:t>Sample </a:t>
            </a:r>
            <a:r>
              <a:rPr lang="en-US" sz="1400" dirty="0">
                <a:solidFill>
                  <a:sysClr val="windowText" lastClr="000000"/>
                </a:solidFill>
              </a:rPr>
              <a:t>College reutilized funds last grant year and are continuing this year</a:t>
            </a:r>
            <a:endParaRPr lang="en-US" sz="14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81000" y="4023397"/>
            <a:ext cx="8538202" cy="2758403"/>
          </a:xfrm>
        </p:spPr>
        <p:txBody>
          <a:bodyPr/>
          <a:lstStyle/>
          <a:p>
            <a:r>
              <a:rPr lang="en-US" sz="1400" dirty="0" smtClean="0">
                <a:solidFill>
                  <a:sysClr val="windowText" lastClr="000000"/>
                </a:solidFill>
              </a:rPr>
              <a:t>Column B, Rows 17 – 20: These will auto-populate and includes the sum of any new reimbursement funds and the balance from the previous quarter. This is the total amount of reimbursed funds available for reutilization each quarter.</a:t>
            </a:r>
          </a:p>
          <a:p>
            <a:r>
              <a:rPr lang="en-US" sz="1400" dirty="0" smtClean="0">
                <a:solidFill>
                  <a:sysClr val="windowText" lastClr="000000"/>
                </a:solidFill>
              </a:rPr>
              <a:t>Column C, Rows 17 – 20</a:t>
            </a:r>
            <a:r>
              <a:rPr lang="en-US" sz="1400" dirty="0">
                <a:solidFill>
                  <a:sysClr val="windowText" lastClr="000000"/>
                </a:solidFill>
              </a:rPr>
              <a:t>: </a:t>
            </a:r>
            <a:r>
              <a:rPr lang="en-US" sz="1400" dirty="0" smtClean="0">
                <a:solidFill>
                  <a:sysClr val="windowText" lastClr="000000"/>
                </a:solidFill>
              </a:rPr>
              <a:t>Enter amount </a:t>
            </a:r>
            <a:r>
              <a:rPr lang="en-US" sz="1400" dirty="0">
                <a:solidFill>
                  <a:sysClr val="windowText" lastClr="000000"/>
                </a:solidFill>
              </a:rPr>
              <a:t>of reimbursed funds </a:t>
            </a:r>
            <a:r>
              <a:rPr lang="en-US" sz="1400" dirty="0" smtClean="0">
                <a:solidFill>
                  <a:sysClr val="windowText" lastClr="000000"/>
                </a:solidFill>
              </a:rPr>
              <a:t>reutilized during </a:t>
            </a:r>
            <a:r>
              <a:rPr lang="en-US" sz="1400" dirty="0">
                <a:solidFill>
                  <a:sysClr val="windowText" lastClr="000000"/>
                </a:solidFill>
              </a:rPr>
              <a:t>the </a:t>
            </a:r>
            <a:r>
              <a:rPr lang="en-US" sz="1400" dirty="0" smtClean="0">
                <a:solidFill>
                  <a:sysClr val="windowText" lastClr="000000"/>
                </a:solidFill>
              </a:rPr>
              <a:t>quarter; </a:t>
            </a:r>
            <a:r>
              <a:rPr lang="en-US" sz="1400" dirty="0">
                <a:solidFill>
                  <a:sysClr val="windowText" lastClr="000000"/>
                </a:solidFill>
              </a:rPr>
              <a:t>e</a:t>
            </a:r>
            <a:r>
              <a:rPr lang="en-US" sz="1400" dirty="0" smtClean="0">
                <a:solidFill>
                  <a:sysClr val="windowText" lastClr="000000"/>
                </a:solidFill>
              </a:rPr>
              <a:t>nter </a:t>
            </a:r>
            <a:r>
              <a:rPr lang="en-US" sz="1400" dirty="0">
                <a:solidFill>
                  <a:sysClr val="windowText" lastClr="000000"/>
                </a:solidFill>
              </a:rPr>
              <a:t>100% of </a:t>
            </a:r>
            <a:r>
              <a:rPr lang="en-US" sz="1400" dirty="0" smtClean="0">
                <a:solidFill>
                  <a:sysClr val="windowText" lastClr="000000"/>
                </a:solidFill>
              </a:rPr>
              <a:t>expenditures. </a:t>
            </a:r>
          </a:p>
          <a:p>
            <a:r>
              <a:rPr lang="en-US" sz="1400" dirty="0" smtClean="0">
                <a:solidFill>
                  <a:sysClr val="windowText" lastClr="000000"/>
                </a:solidFill>
              </a:rPr>
              <a:t>Column D, Rows 17 – 20: </a:t>
            </a:r>
            <a:r>
              <a:rPr lang="en-US" sz="1400" dirty="0">
                <a:solidFill>
                  <a:sysClr val="windowText" lastClr="000000"/>
                </a:solidFill>
              </a:rPr>
              <a:t>Enter reimbursed funds that have been expended but are not being </a:t>
            </a:r>
            <a:r>
              <a:rPr lang="en-US" sz="1400" dirty="0" smtClean="0">
                <a:solidFill>
                  <a:sysClr val="windowText" lastClr="000000"/>
                </a:solidFill>
              </a:rPr>
              <a:t>reutilized </a:t>
            </a:r>
            <a:r>
              <a:rPr lang="en-US" sz="1400" dirty="0">
                <a:solidFill>
                  <a:sysClr val="windowText" lastClr="000000"/>
                </a:solidFill>
              </a:rPr>
              <a:t>towards an additional reimbursement for the quarter. </a:t>
            </a:r>
            <a:endParaRPr lang="en-US" sz="1400" dirty="0" smtClean="0">
              <a:solidFill>
                <a:sysClr val="windowText" lastClr="000000"/>
              </a:solidFill>
            </a:endParaRPr>
          </a:p>
          <a:p>
            <a:r>
              <a:rPr lang="en-US" sz="1400" dirty="0" smtClean="0">
                <a:solidFill>
                  <a:sysClr val="windowText" lastClr="000000"/>
                </a:solidFill>
              </a:rPr>
              <a:t>Column E, Rows 17 – 20: These will auto-populate the balance of reimbursed funds available to reutilize at the end of each quarter. </a:t>
            </a:r>
          </a:p>
          <a:p>
            <a:r>
              <a:rPr lang="en-US" sz="1400" dirty="0" smtClean="0">
                <a:solidFill>
                  <a:sysClr val="windowText" lastClr="000000"/>
                </a:solidFill>
              </a:rPr>
              <a:t>Column F, Rows 17 – 20: If you have entered in funds into Column D, Rows 17 – 20, identify original fund source the funds were returned to and/or what the funds were expended on. 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1413" y="2016088"/>
            <a:ext cx="7617375" cy="1906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544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703" y="1271932"/>
            <a:ext cx="8100160" cy="669102"/>
          </a:xfrm>
        </p:spPr>
        <p:txBody>
          <a:bodyPr/>
          <a:lstStyle/>
          <a:p>
            <a:r>
              <a:rPr lang="en-US" dirty="0"/>
              <a:t>Example: </a:t>
            </a:r>
            <a:br>
              <a:rPr lang="en-US" dirty="0"/>
            </a:br>
            <a:r>
              <a:rPr lang="en-US" sz="1400" dirty="0">
                <a:solidFill>
                  <a:sysClr val="windowText" lastClr="000000"/>
                </a:solidFill>
              </a:rPr>
              <a:t>Sample College reutilized funds last grant year and are continuing this year</a:t>
            </a:r>
            <a:endParaRPr lang="en-US" sz="1400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2"/>
          </p:nvPr>
        </p:nvSpPr>
        <p:spPr>
          <a:xfrm>
            <a:off x="552450" y="4104166"/>
            <a:ext cx="3780848" cy="2296634"/>
          </a:xfrm>
        </p:spPr>
        <p:txBody>
          <a:bodyPr/>
          <a:lstStyle/>
          <a:p>
            <a:r>
              <a:rPr lang="en-US" sz="1600" dirty="0" smtClean="0">
                <a:solidFill>
                  <a:sysClr val="windowText" lastClr="000000"/>
                </a:solidFill>
              </a:rPr>
              <a:t>Notice:</a:t>
            </a:r>
            <a:endParaRPr lang="en-US" sz="1600" dirty="0">
              <a:solidFill>
                <a:sysClr val="windowText" lastClr="000000"/>
              </a:solidFill>
            </a:endParaRPr>
          </a:p>
          <a:p>
            <a:r>
              <a:rPr lang="en-US" sz="1600" dirty="0" smtClean="0">
                <a:solidFill>
                  <a:sysClr val="windowText" lastClr="000000"/>
                </a:solidFill>
              </a:rPr>
              <a:t>Column </a:t>
            </a:r>
            <a:r>
              <a:rPr lang="en-US" sz="1600" dirty="0">
                <a:solidFill>
                  <a:sysClr val="windowText" lastClr="000000"/>
                </a:solidFill>
              </a:rPr>
              <a:t>C, Row 17: This is 100% of </a:t>
            </a:r>
            <a:r>
              <a:rPr lang="en-US" sz="1600" dirty="0" smtClean="0">
                <a:solidFill>
                  <a:sysClr val="windowText" lastClr="000000"/>
                </a:solidFill>
              </a:rPr>
              <a:t>reimbursed </a:t>
            </a:r>
            <a:r>
              <a:rPr lang="en-US" sz="1600" dirty="0">
                <a:solidFill>
                  <a:sysClr val="windowText" lastClr="000000"/>
                </a:solidFill>
              </a:rPr>
              <a:t>funds expended.</a:t>
            </a:r>
          </a:p>
          <a:p>
            <a:r>
              <a:rPr lang="en-US" sz="1600" dirty="0">
                <a:solidFill>
                  <a:sysClr val="windowText" lastClr="000000"/>
                </a:solidFill>
              </a:rPr>
              <a:t>Certification Form, Row 54: </a:t>
            </a:r>
            <a:r>
              <a:rPr lang="en-US" sz="1600" dirty="0" smtClean="0">
                <a:solidFill>
                  <a:sysClr val="windowText" lastClr="000000"/>
                </a:solidFill>
              </a:rPr>
              <a:t>This should be the </a:t>
            </a:r>
            <a:r>
              <a:rPr lang="en-US" sz="1600" dirty="0">
                <a:solidFill>
                  <a:sysClr val="windowText" lastClr="000000"/>
                </a:solidFill>
              </a:rPr>
              <a:t>50% of the </a:t>
            </a:r>
            <a:r>
              <a:rPr lang="en-US" sz="1600" dirty="0" smtClean="0">
                <a:solidFill>
                  <a:sysClr val="windowText" lastClr="000000"/>
                </a:solidFill>
              </a:rPr>
              <a:t>reutilized funds (Column </a:t>
            </a:r>
            <a:r>
              <a:rPr lang="en-US" sz="1600" dirty="0">
                <a:solidFill>
                  <a:sysClr val="windowText" lastClr="000000"/>
                </a:solidFill>
              </a:rPr>
              <a:t>C, Row </a:t>
            </a:r>
            <a:r>
              <a:rPr lang="en-US" sz="1600" dirty="0" smtClean="0">
                <a:solidFill>
                  <a:sysClr val="windowText" lastClr="000000"/>
                </a:solidFill>
              </a:rPr>
              <a:t>17) that are eligible for reimbursement.</a:t>
            </a:r>
            <a:endParaRPr lang="en-US" sz="1600" dirty="0">
              <a:solidFill>
                <a:sysClr val="windowText" lastClr="000000"/>
              </a:solidFill>
            </a:endParaRPr>
          </a:p>
        </p:txBody>
      </p:sp>
      <p:pic>
        <p:nvPicPr>
          <p:cNvPr id="18" name="Picture 17" descr="Row 54 on your Leveraging Certification Form" title="Leveraging Certification For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0954" y="3965075"/>
            <a:ext cx="4098632" cy="2711294"/>
          </a:xfrm>
          <a:prstGeom prst="rect">
            <a:avLst/>
          </a:prstGeom>
        </p:spPr>
      </p:pic>
      <p:cxnSp>
        <p:nvCxnSpPr>
          <p:cNvPr id="20" name="Straight Arrow Connector 19"/>
          <p:cNvCxnSpPr/>
          <p:nvPr/>
        </p:nvCxnSpPr>
        <p:spPr>
          <a:xfrm flipV="1">
            <a:off x="3168502" y="3735861"/>
            <a:ext cx="0" cy="559691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4093535" y="4752753"/>
            <a:ext cx="3593805" cy="850605"/>
          </a:xfrm>
          <a:prstGeom prst="straightConnector1">
            <a:avLst/>
          </a:prstGeom>
          <a:ln w="95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709" y="2369770"/>
            <a:ext cx="7347367" cy="129022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52450" y="2097565"/>
            <a:ext cx="42509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BFET Reutilized Funds Tracking Sheet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4535783" y="3692385"/>
            <a:ext cx="42509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Certification Form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96762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84EF5-952C-4DE6-A0E8-9EF24D3FF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583" y="1442005"/>
            <a:ext cx="7806581" cy="683812"/>
          </a:xfrm>
        </p:spPr>
        <p:txBody>
          <a:bodyPr/>
          <a:lstStyle/>
          <a:p>
            <a:r>
              <a:rPr lang="en-US" dirty="0" smtClean="0"/>
              <a:t>SBCTC WebEx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598A9A-A96D-4819-834B-AD5467DBF0C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34583" y="2329732"/>
            <a:ext cx="7806581" cy="409498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BFET Reutilized Funds WebEx discussion: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Monday, April 30, 2018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9 am – 10:30 am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WebEx Information: </a:t>
            </a:r>
          </a:p>
          <a:p>
            <a:pPr marL="0" indent="0">
              <a:buNone/>
            </a:pPr>
            <a:r>
              <a:rPr lang="en-US" sz="1400" dirty="0"/>
              <a:t>JOIN WEBEX </a:t>
            </a:r>
            <a:r>
              <a:rPr lang="en-US" sz="1400" dirty="0" smtClean="0"/>
              <a:t>MEETING</a:t>
            </a:r>
            <a:endParaRPr lang="en-US" sz="1400" dirty="0"/>
          </a:p>
          <a:p>
            <a:pPr marL="0" indent="0">
              <a:buNone/>
            </a:pPr>
            <a:r>
              <a:rPr lang="en-US" sz="1400" u="sng" dirty="0" smtClean="0">
                <a:hlinkClick r:id="rId3"/>
              </a:rPr>
              <a:t>https://sbctc.webex.com/sbctc/j.php?MTID=ma73196e68ce73480ec7da6ce101db038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Meeting number (access code): 926 121 865 Host key: 198289 Meeting password: ZA6Ms7Jk</a:t>
            </a:r>
          </a:p>
          <a:p>
            <a:pPr marL="0" indent="0">
              <a:buNone/>
            </a:pPr>
            <a:r>
              <a:rPr lang="en-US" sz="1400" dirty="0" smtClean="0"/>
              <a:t>JOIN </a:t>
            </a:r>
            <a:r>
              <a:rPr lang="en-US" sz="1400" dirty="0"/>
              <a:t>BY PHONE</a:t>
            </a:r>
          </a:p>
          <a:p>
            <a:pPr marL="0" indent="0">
              <a:buNone/>
            </a:pPr>
            <a:r>
              <a:rPr lang="en-US" sz="1400" dirty="0"/>
              <a:t>+1-415-655-0002 US Toll</a:t>
            </a:r>
          </a:p>
          <a:p>
            <a:pPr marL="0" indent="0">
              <a:buNone/>
            </a:pPr>
            <a:r>
              <a:rPr lang="en-US" sz="1000" dirty="0" smtClean="0"/>
              <a:t>Can't </a:t>
            </a:r>
            <a:r>
              <a:rPr lang="en-US" sz="1000" dirty="0"/>
              <a:t>join the meeting? Contact support here:</a:t>
            </a:r>
          </a:p>
          <a:p>
            <a:pPr marL="0" indent="0">
              <a:buNone/>
            </a:pPr>
            <a:r>
              <a:rPr lang="en-US" sz="1000" u="sng" dirty="0">
                <a:hlinkClick r:id="rId4"/>
              </a:rPr>
              <a:t>https://sbctc.webex.com/sbctc/mc</a:t>
            </a:r>
            <a:endParaRPr lang="en-US" sz="1000" dirty="0"/>
          </a:p>
          <a:p>
            <a:pPr marL="0" indent="0">
              <a:buNone/>
            </a:pPr>
            <a:r>
              <a:rPr lang="en-US" sz="1000" dirty="0" smtClean="0"/>
              <a:t>IMPORTANT </a:t>
            </a:r>
            <a:r>
              <a:rPr lang="en-US" sz="1000" dirty="0"/>
              <a:t>NOTICE: Please note that this WebEx service allows audio and other information sent during the session to be recorded, which may be discoverable in a legal matter. You should inform all meeting attendees prior to recording if you intend to record the meeting.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 descr="CC. Creative Commons license, attribution alone">
            <a:extLst>
              <a:ext uri="{FF2B5EF4-FFF2-40B4-BE49-F238E27FC236}">
                <a16:creationId xmlns:a16="http://schemas.microsoft.com/office/drawing/2014/main" id="{55C0BD8F-0D00-4252-96EA-53CD7068300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4583" y="6398460"/>
            <a:ext cx="835224" cy="29873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D9A014E-7345-4161-B6F8-70E7EA234759}"/>
              </a:ext>
            </a:extLst>
          </p:cNvPr>
          <p:cNvSpPr txBox="1"/>
          <p:nvPr/>
        </p:nvSpPr>
        <p:spPr>
          <a:xfrm>
            <a:off x="1869823" y="6424714"/>
            <a:ext cx="50466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>
                <a:solidFill>
                  <a:schemeClr val="bg1">
                    <a:lumMod val="50000"/>
                  </a:schemeClr>
                </a:solidFill>
              </a:rPr>
              <a:t>Note: All material licensed under Creative Commons Attribution 4.0 International License.</a:t>
            </a:r>
          </a:p>
        </p:txBody>
      </p:sp>
    </p:spTree>
    <p:extLst>
      <p:ext uri="{BB962C8B-B14F-4D97-AF65-F5344CB8AC3E}">
        <p14:creationId xmlns:p14="http://schemas.microsoft.com/office/powerpoint/2010/main" val="334601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SBCTC">
      <a:majorFont>
        <a:latin typeface="Franklin Gothic Medium"/>
        <a:ea typeface=""/>
        <a:cs typeface=""/>
      </a:majorFont>
      <a:minorFont>
        <a:latin typeface="Franklin Gothic Book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-template-revised fonts.potx" id="{7B7D261F-EFBE-4018-B5DA-4CADA05E2FC6}" vid="{2FAE3A0C-2E16-4D76-8126-20C659D87E9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sbctc-powerpoint-template</Template>
  <TotalTime>5435</TotalTime>
  <Words>727</Words>
  <Application>Microsoft Office PowerPoint</Application>
  <PresentationFormat>On-screen Show (4:3)</PresentationFormat>
  <Paragraphs>55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Franklin Gothic Book</vt:lpstr>
      <vt:lpstr>Franklin Gothic Medium</vt:lpstr>
      <vt:lpstr>Source Sans Pro</vt:lpstr>
      <vt:lpstr>Source Sans Pro Light</vt:lpstr>
      <vt:lpstr>Office Theme</vt:lpstr>
      <vt:lpstr>BFET Reutilized Funds</vt:lpstr>
      <vt:lpstr>Leveraging Funds</vt:lpstr>
      <vt:lpstr>In Our Example</vt:lpstr>
      <vt:lpstr>Example:</vt:lpstr>
      <vt:lpstr>Example:  Sample College reutilized funds last grant year and are continuing this year</vt:lpstr>
      <vt:lpstr>Example:  Sample College reutilized funds last grant year and are continuing this year</vt:lpstr>
      <vt:lpstr>Example:  Sample College reutilized funds last grant year and are continuing this year</vt:lpstr>
      <vt:lpstr>Example:  Sample College reutilized funds last grant year and are continuing this year</vt:lpstr>
      <vt:lpstr>SBCTC WebEx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BFET Reutilized Funds</dc:title>
  <dc:subject/>
  <dc:creator>Jennifer Dellinger</dc:creator>
  <cp:lastModifiedBy>Jennifer Dellinger</cp:lastModifiedBy>
  <cp:revision>45</cp:revision>
  <dcterms:created xsi:type="dcterms:W3CDTF">2018-04-18T18:47:28Z</dcterms:created>
  <dcterms:modified xsi:type="dcterms:W3CDTF">2018-04-24T22:15:18Z</dcterms:modified>
  <cp:category>Publications, Presentations</cp:category>
</cp:coreProperties>
</file>