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3" r:id="rId3"/>
    <p:sldId id="295" r:id="rId4"/>
    <p:sldId id="296" r:id="rId5"/>
    <p:sldId id="297" r:id="rId6"/>
    <p:sldId id="300" r:id="rId7"/>
    <p:sldId id="307" r:id="rId8"/>
    <p:sldId id="298" r:id="rId9"/>
    <p:sldId id="308" r:id="rId10"/>
    <p:sldId id="306" r:id="rId11"/>
    <p:sldId id="299" r:id="rId12"/>
    <p:sldId id="301" r:id="rId13"/>
    <p:sldId id="303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B75C1A-D301-44F9-84CF-8911384D4508}">
          <p14:sldIdLst>
            <p14:sldId id="257"/>
            <p14:sldId id="293"/>
            <p14:sldId id="295"/>
            <p14:sldId id="296"/>
            <p14:sldId id="297"/>
            <p14:sldId id="300"/>
            <p14:sldId id="307"/>
            <p14:sldId id="298"/>
            <p14:sldId id="308"/>
            <p14:sldId id="306"/>
            <p14:sldId id="299"/>
            <p14:sldId id="301"/>
            <p14:sldId id="303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 varScale="1">
        <p:scale>
          <a:sx n="104" d="100"/>
          <a:sy n="104" d="100"/>
        </p:scale>
        <p:origin x="20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9890C-E5D2-4151-8064-9571376D90A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AC80-2E32-4834-B90D-3EECBA721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4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3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5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67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03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8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6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3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9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4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1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79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E51E0-12B3-9E42-897D-B4823B3A028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8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5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3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0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F0BA-1ECD-4320-BE95-AC3376ACEB8D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7F01C-F22A-4F59-92A6-A86C1927F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FETBILLING@dshs.wa.g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Rick.Lee2@dshs.wa.gov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Michael.Hanratty@dshs.wa.gov" TargetMode="External"/><Relationship Id="rId12" Type="http://schemas.openxmlformats.org/officeDocument/2006/relationships/hyperlink" Target="mailto:Terry.Thomas@dshs.w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lissa.Jones@dshs.wa.gov" TargetMode="External"/><Relationship Id="rId11" Type="http://schemas.openxmlformats.org/officeDocument/2006/relationships/hyperlink" Target="mailto:Terra.Gilmore@dshs.wa.gov" TargetMode="External"/><Relationship Id="rId5" Type="http://schemas.openxmlformats.org/officeDocument/2006/relationships/hyperlink" Target="mailto:Linda.Dofelmire@dshs.wa.gov" TargetMode="External"/><Relationship Id="rId10" Type="http://schemas.openxmlformats.org/officeDocument/2006/relationships/hyperlink" Target="mailto:Tealaunna.Brown@dshs.wa.gov" TargetMode="External"/><Relationship Id="rId4" Type="http://schemas.openxmlformats.org/officeDocument/2006/relationships/hyperlink" Target="mailto:Debra.Wilson@dshs.wa.gov" TargetMode="External"/><Relationship Id="rId9" Type="http://schemas.openxmlformats.org/officeDocument/2006/relationships/hyperlink" Target="mailto:Robin.Thrower@dshs.w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50214" t="19622" r="2414" b="2629"/>
          <a:stretch/>
        </p:blipFill>
        <p:spPr bwMode="auto">
          <a:xfrm>
            <a:off x="2133600" y="1981200"/>
            <a:ext cx="5943600" cy="3962400"/>
          </a:xfrm>
          <a:prstGeom prst="rect">
            <a:avLst/>
          </a:prstGeom>
          <a:ln>
            <a:noFill/>
          </a:ln>
          <a:scene3d>
            <a:camera prst="perspectiveHeroicExtremeLeftFacing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3962400" cy="4267200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College Billing Roster</a:t>
            </a:r>
            <a:b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FFY 2018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09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6324600" cy="1143000"/>
          </a:xfrm>
        </p:spPr>
        <p:txBody>
          <a:bodyPr/>
          <a:lstStyle/>
          <a:p>
            <a:pPr algn="l"/>
            <a:r>
              <a:rPr lang="en-US" dirty="0" smtClean="0"/>
              <a:t>Step 2: The Billing Roster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 rotWithShape="1">
          <a:blip r:embed="rId4"/>
          <a:srcRect l="1041" t="74234" r="79670" b="3036"/>
          <a:stretch/>
        </p:blipFill>
        <p:spPr bwMode="auto">
          <a:xfrm>
            <a:off x="782955" y="2286000"/>
            <a:ext cx="7562850" cy="356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038600" y="4191000"/>
            <a:ext cx="304800" cy="8382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6906" y="4191000"/>
            <a:ext cx="2590800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Switch to 2</a:t>
            </a:r>
            <a:r>
              <a:rPr lang="en-US" baseline="30000" dirty="0" smtClean="0"/>
              <a:t>nd</a:t>
            </a:r>
            <a:r>
              <a:rPr lang="en-US" dirty="0" smtClean="0"/>
              <a:t> worksheet Billing Roster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6858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Step 2: The Billing Roster</a:t>
            </a:r>
            <a:r>
              <a:rPr lang="en-US" sz="2400" dirty="0" smtClean="0"/>
              <a:t>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572000"/>
            <a:ext cx="8610600" cy="21336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Enter the student’s name and eJAS ID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Enter an ‘</a:t>
            </a:r>
            <a:r>
              <a:rPr lang="en-US" sz="2400" b="1" dirty="0" smtClean="0"/>
              <a:t>X</a:t>
            </a:r>
            <a:r>
              <a:rPr lang="en-US" sz="2400" dirty="0" smtClean="0"/>
              <a:t>’ in the applicable months you want DSHS to review.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i="1" dirty="0" smtClean="0"/>
              <a:t>*Please note: DSHS will only check for the months with ‘X’ in it.</a:t>
            </a:r>
            <a:endParaRPr lang="en-US" sz="2000" i="1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981" t="21184" r="59838" b="64120"/>
          <a:stretch/>
        </p:blipFill>
        <p:spPr bwMode="auto">
          <a:xfrm>
            <a:off x="228600" y="2819400"/>
            <a:ext cx="8126095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1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6324600" cy="1143000"/>
          </a:xfrm>
        </p:spPr>
        <p:txBody>
          <a:bodyPr/>
          <a:lstStyle/>
          <a:p>
            <a:pPr algn="l"/>
            <a:r>
              <a:rPr lang="en-US" dirty="0" smtClean="0"/>
              <a:t>Step 3: Save and Send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0"/>
            <a:ext cx="8610600" cy="44196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Save your Billing Roster using the following naming convention: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(eJAS contractor code)_(agency name)_(billing </a:t>
            </a:r>
            <a:r>
              <a:rPr lang="en-US" sz="2000" dirty="0" smtClean="0"/>
              <a:t>quarter)</a:t>
            </a:r>
            <a:endParaRPr lang="en-US" sz="2000" dirty="0" smtClean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example:</a:t>
            </a:r>
          </a:p>
          <a:p>
            <a:pPr lvl="2" indent="-342900"/>
            <a:r>
              <a:rPr lang="en-US" sz="1600" dirty="0" smtClean="0"/>
              <a:t>6AE_SSC_Fall</a:t>
            </a:r>
          </a:p>
          <a:p>
            <a:pPr lvl="2" indent="-342900"/>
            <a:r>
              <a:rPr lang="en-US" sz="1600" dirty="0" smtClean="0"/>
              <a:t>2BH_BTC_Winter</a:t>
            </a:r>
            <a:endParaRPr lang="en-US" sz="1600" dirty="0" smtClean="0"/>
          </a:p>
          <a:p>
            <a:pPr marL="400050" lvl="1" indent="0">
              <a:buNone/>
            </a:pPr>
            <a:r>
              <a:rPr lang="en-US" sz="2000" i="1" dirty="0" smtClean="0"/>
              <a:t>*This naming convention helps us sort and find your rosters faster.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Send the Billing Roster to </a:t>
            </a:r>
            <a:r>
              <a:rPr lang="en-US" sz="2400" dirty="0" smtClean="0">
                <a:hlinkClick r:id="rId4"/>
              </a:rPr>
              <a:t>BFETBILLING@dshs.wa.gov</a:t>
            </a:r>
            <a:r>
              <a:rPr lang="en-US" sz="24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18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6324600" cy="1143000"/>
          </a:xfrm>
        </p:spPr>
        <p:txBody>
          <a:bodyPr/>
          <a:lstStyle/>
          <a:p>
            <a:pPr algn="l"/>
            <a:r>
              <a:rPr lang="en-US" dirty="0" smtClean="0"/>
              <a:t>Returned Billing Roster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0"/>
            <a:ext cx="8610600" cy="438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This is what you will receive back from the BFET Operations Team.</a:t>
            </a:r>
            <a:endParaRPr lang="en-US" sz="2000" i="1" dirty="0" smtClean="0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1032" t="75464" r="79856" b="16916"/>
          <a:stretch/>
        </p:blipFill>
        <p:spPr bwMode="auto">
          <a:xfrm>
            <a:off x="228600" y="2997360"/>
            <a:ext cx="4718685" cy="75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1029" t="21123" r="60069" b="64988"/>
          <a:stretch/>
        </p:blipFill>
        <p:spPr bwMode="auto">
          <a:xfrm>
            <a:off x="228600" y="4023046"/>
            <a:ext cx="7198360" cy="1028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/>
          <a:srcRect l="51070" t="21380" r="24111" b="65058"/>
          <a:stretch/>
        </p:blipFill>
        <p:spPr bwMode="auto">
          <a:xfrm>
            <a:off x="237415" y="5259230"/>
            <a:ext cx="6362700" cy="139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10200" y="299736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DSHS will complete GREEN columns.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2770" y="535439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DSHS will provide a denial reason in the </a:t>
            </a:r>
            <a:r>
              <a:rPr lang="en-US" b="1" dirty="0" smtClean="0"/>
              <a:t>DSHS Comments</a:t>
            </a:r>
            <a:r>
              <a:rPr lang="en-US" dirty="0" smtClean="0"/>
              <a:t> column.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4988242" y="3302784"/>
            <a:ext cx="381000" cy="230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6248400" y="5882934"/>
            <a:ext cx="604370" cy="13686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839199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Need help completing your Billing Roster?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699" y="2667000"/>
            <a:ext cx="8610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Contact a member of the BFET Operations Team for assistance.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88834"/>
              </p:ext>
            </p:extLst>
          </p:nvPr>
        </p:nvGraphicFramePr>
        <p:xfrm>
          <a:off x="266699" y="3200400"/>
          <a:ext cx="8610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1">
                  <a:extLst>
                    <a:ext uri="{9D8B030D-6E8A-4147-A177-3AD203B41FA5}">
                      <a16:colId xmlns:a16="http://schemas.microsoft.com/office/drawing/2014/main" val="51701416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779982181"/>
                    </a:ext>
                  </a:extLst>
                </a:gridCol>
                <a:gridCol w="3771899">
                  <a:extLst>
                    <a:ext uri="{9D8B030D-6E8A-4147-A177-3AD203B41FA5}">
                      <a16:colId xmlns:a16="http://schemas.microsoft.com/office/drawing/2014/main" val="315831517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Name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Phone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Email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820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Debbie Wilson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(509) 839-7219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hlinkClick r:id="rId4"/>
                        </a:rPr>
                        <a:t>Debra.Wilson@dshs.wa.gov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685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Linda Dofelmire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(360) 501-2449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hlinkClick r:id="rId5"/>
                        </a:rPr>
                        <a:t>Linda.Dofelmire@dshs.wa.gov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0598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Melissa Jones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smtClean="0"/>
                        <a:t>(360) 529-6144</a:t>
                      </a:r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hlinkClick r:id="rId6"/>
                        </a:rPr>
                        <a:t>Melissa.Jones@dshs.wa.gov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041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Mike Hanratty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(206) 450-7251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hlinkClick r:id="rId7"/>
                        </a:rPr>
                        <a:t>Michael.Hanratty@dshs.wa.gov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674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Rick Lee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(206) 450-4874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smtClean="0">
                          <a:hlinkClick r:id="rId8"/>
                        </a:rPr>
                        <a:t>Rick.Lee2@dshs.wa.gov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8600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Robin Thrower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(425) 339-3923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hlinkClick r:id="rId9"/>
                        </a:rPr>
                        <a:t>Robin.Thrower@dshs.wa.gov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684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Tea’Launna Brown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(206) 716-2432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hlinkClick r:id="rId10"/>
                        </a:rPr>
                        <a:t>Tealaunna.Brown@dshs.wa.gov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0172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Terra Gilmore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(253) 428-3269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hlinkClick r:id="rId11"/>
                        </a:rPr>
                        <a:t>Terra.Gilmore@dshs.wa.gov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741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Terry Thomas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(509) 227-2643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hlinkClick r:id="rId12"/>
                        </a:rPr>
                        <a:t>Terry.Thomas@dshs.wa.gov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32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6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6324600" cy="1143000"/>
          </a:xfrm>
        </p:spPr>
        <p:txBody>
          <a:bodyPr/>
          <a:lstStyle/>
          <a:p>
            <a:pPr algn="l"/>
            <a:r>
              <a:rPr lang="en-US" dirty="0" smtClean="0"/>
              <a:t>What’s new for FFY 2018?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0"/>
            <a:ext cx="8610600" cy="4419600"/>
          </a:xfrm>
        </p:spPr>
        <p:txBody>
          <a:bodyPr/>
          <a:lstStyle/>
          <a:p>
            <a:r>
              <a:rPr lang="en-US" dirty="0" smtClean="0"/>
              <a:t>New look</a:t>
            </a:r>
          </a:p>
          <a:p>
            <a:r>
              <a:rPr lang="en-US" dirty="0" smtClean="0"/>
              <a:t>Two separate worksheets</a:t>
            </a:r>
          </a:p>
          <a:p>
            <a:pPr lvl="1"/>
            <a:r>
              <a:rPr lang="en-US" dirty="0" smtClean="0"/>
              <a:t>Cover Sheet to collect Provider Information</a:t>
            </a:r>
          </a:p>
          <a:p>
            <a:pPr lvl="1"/>
            <a:r>
              <a:rPr lang="en-US" dirty="0" smtClean="0"/>
              <a:t>Billing Roster to collect client information</a:t>
            </a:r>
          </a:p>
          <a:p>
            <a:r>
              <a:rPr lang="en-US" dirty="0" smtClean="0"/>
              <a:t>Autofill functions</a:t>
            </a:r>
          </a:p>
          <a:p>
            <a:r>
              <a:rPr lang="en-US" dirty="0" smtClean="0"/>
              <a:t>Space for comments</a:t>
            </a:r>
          </a:p>
        </p:txBody>
      </p:sp>
    </p:spTree>
    <p:extLst>
      <p:ext uri="{BB962C8B-B14F-4D97-AF65-F5344CB8AC3E}">
        <p14:creationId xmlns:p14="http://schemas.microsoft.com/office/powerpoint/2010/main" val="27892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6324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Step 1: The Cover Sheet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1012" t="21400" r="2816" b="5019"/>
          <a:stretch/>
        </p:blipFill>
        <p:spPr bwMode="auto">
          <a:xfrm>
            <a:off x="787479" y="2292724"/>
            <a:ext cx="7553801" cy="449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24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6324600" cy="1143000"/>
          </a:xfrm>
        </p:spPr>
        <p:txBody>
          <a:bodyPr/>
          <a:lstStyle/>
          <a:p>
            <a:pPr algn="l"/>
            <a:r>
              <a:rPr lang="en-US" dirty="0" smtClean="0"/>
              <a:t>Provider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419600"/>
            <a:ext cx="86106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Complete the Provider Information section by:</a:t>
            </a:r>
          </a:p>
          <a:p>
            <a:r>
              <a:rPr lang="en-US" sz="2400" dirty="0" smtClean="0"/>
              <a:t>Your </a:t>
            </a:r>
            <a:r>
              <a:rPr lang="en-US" sz="2400" dirty="0" smtClean="0"/>
              <a:t>College’s </a:t>
            </a:r>
            <a:r>
              <a:rPr lang="en-US" sz="2400" dirty="0" smtClean="0"/>
              <a:t>name</a:t>
            </a:r>
          </a:p>
          <a:p>
            <a:r>
              <a:rPr lang="en-US" sz="2400" dirty="0" smtClean="0"/>
              <a:t>eJAS Contractor Code</a:t>
            </a:r>
          </a:p>
          <a:p>
            <a:r>
              <a:rPr lang="en-US" sz="2400" dirty="0" smtClean="0"/>
              <a:t>Email addresses for all individuals to receive the completed copy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51012" t="21400" r="22049" b="58230"/>
          <a:stretch/>
        </p:blipFill>
        <p:spPr bwMode="auto">
          <a:xfrm>
            <a:off x="990600" y="2228850"/>
            <a:ext cx="7135019" cy="2038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97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6324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Quarterly Invoice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962400"/>
            <a:ext cx="8610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Complete the </a:t>
            </a:r>
            <a:r>
              <a:rPr lang="en-US" sz="2400" dirty="0" smtClean="0"/>
              <a:t>Quarterly Invoice </a:t>
            </a:r>
            <a:r>
              <a:rPr lang="en-US" sz="2400" dirty="0" smtClean="0"/>
              <a:t>Information section for this </a:t>
            </a:r>
            <a:r>
              <a:rPr lang="en-US" sz="2400" dirty="0" smtClean="0"/>
              <a:t>quarter’s </a:t>
            </a:r>
            <a:r>
              <a:rPr lang="en-US" sz="2400" dirty="0" smtClean="0"/>
              <a:t>roster.  Use the dropdown menu for </a:t>
            </a:r>
            <a:r>
              <a:rPr lang="en-US" sz="2400" b="1" u="sng" dirty="0" smtClean="0"/>
              <a:t>all</a:t>
            </a:r>
            <a:r>
              <a:rPr lang="en-US" sz="2400" dirty="0" smtClean="0"/>
              <a:t> </a:t>
            </a:r>
            <a:r>
              <a:rPr lang="en-US" sz="2400" dirty="0" smtClean="0"/>
              <a:t>boxes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Select the </a:t>
            </a:r>
            <a:r>
              <a:rPr lang="en-US" sz="2400" dirty="0" smtClean="0"/>
              <a:t>Invoice Quarter</a:t>
            </a:r>
            <a:endParaRPr lang="en-US" sz="2400" dirty="0" smtClean="0"/>
          </a:p>
          <a:p>
            <a:r>
              <a:rPr lang="en-US" sz="2400" dirty="0" smtClean="0"/>
              <a:t>Select the Months in this Invoice Quarter</a:t>
            </a:r>
            <a:endParaRPr lang="en-US" sz="2400" dirty="0" smtClean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036" t="43982" r="79861" b="43576"/>
          <a:stretch/>
        </p:blipFill>
        <p:spPr bwMode="auto">
          <a:xfrm>
            <a:off x="1028700" y="2286000"/>
            <a:ext cx="70104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5880871" y="2612616"/>
            <a:ext cx="321491" cy="102316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01775"/>
            <a:ext cx="8610599" cy="86042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Next Quarter Information</a:t>
            </a:r>
            <a:endParaRPr lang="en-US" sz="3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7774" y="2362202"/>
            <a:ext cx="3781425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Use the dropdown menu to answer the “Do you want to include next quarter tuition?” question.</a:t>
            </a:r>
            <a:endParaRPr lang="en-US" sz="2400" dirty="0" smtClean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* A “Yes” answer will open the boxes for two boxes below.</a:t>
            </a:r>
            <a:endParaRPr lang="en-US" sz="1800" i="1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1023" t="58756" r="85185" b="23900"/>
          <a:stretch/>
        </p:blipFill>
        <p:spPr bwMode="auto">
          <a:xfrm>
            <a:off x="228600" y="2362201"/>
            <a:ext cx="4752975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own Arrow 6"/>
          <p:cNvSpPr/>
          <p:nvPr/>
        </p:nvSpPr>
        <p:spPr>
          <a:xfrm rot="3653580">
            <a:off x="4533715" y="2415270"/>
            <a:ext cx="228600" cy="81070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01775"/>
            <a:ext cx="8610599" cy="860426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Next Quarter Information</a:t>
            </a:r>
            <a:r>
              <a:rPr lang="en-US" sz="2400" dirty="0" smtClean="0"/>
              <a:t> (</a:t>
            </a:r>
            <a:r>
              <a:rPr lang="en-US" sz="2400" dirty="0" err="1" smtClean="0"/>
              <a:t>cont</a:t>
            </a:r>
            <a:r>
              <a:rPr lang="en-US" sz="2400" dirty="0" smtClean="0"/>
              <a:t>)</a:t>
            </a:r>
            <a:endParaRPr lang="en-US" sz="3600" i="1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1042" t="58665" r="86921" b="24190"/>
          <a:stretch/>
        </p:blipFill>
        <p:spPr bwMode="auto">
          <a:xfrm>
            <a:off x="152400" y="2523575"/>
            <a:ext cx="4905374" cy="2734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57774" y="2362202"/>
            <a:ext cx="4010026" cy="289559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the dropdown menu to select the month next Quarter’s tuition was paid.</a:t>
            </a:r>
          </a:p>
          <a:p>
            <a:endParaRPr lang="en-US" sz="2400" dirty="0"/>
          </a:p>
          <a:p>
            <a:r>
              <a:rPr lang="en-US" sz="2400" dirty="0" smtClean="0"/>
              <a:t>Use the drop down menu to select the month next quarter starts</a:t>
            </a:r>
            <a:endParaRPr lang="en-US" sz="2400" dirty="0" smtClean="0"/>
          </a:p>
          <a:p>
            <a:pPr marL="0" indent="0">
              <a:buNone/>
            </a:pPr>
            <a:endParaRPr lang="en-US" sz="2000" i="1" dirty="0" smtClean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52399" y="5486400"/>
            <a:ext cx="8610599" cy="121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 smtClean="0"/>
              <a:t>* Only enter </a:t>
            </a:r>
            <a:r>
              <a:rPr lang="en-US" sz="2000" b="1" i="1" u="sng" dirty="0" smtClean="0"/>
              <a:t>NEXT</a:t>
            </a:r>
            <a:r>
              <a:rPr lang="en-US" sz="2000" i="1" dirty="0" smtClean="0"/>
              <a:t> quarter information.  The BFET Operations team must have this information to determine eligibility.  Past quarter information is not necessary.</a:t>
            </a: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19150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55436" y="4858400"/>
            <a:ext cx="3112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information from the Cover Sheet will autofill the header and format columns on the Billing Roster sheet.</a:t>
            </a:r>
            <a:endParaRPr lang="en-US" sz="20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4"/>
          <a:srcRect l="1041" t="21316" r="72030" b="58333"/>
          <a:stretch/>
        </p:blipFill>
        <p:spPr bwMode="auto">
          <a:xfrm>
            <a:off x="182880" y="1246049"/>
            <a:ext cx="6079808" cy="1743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/>
          <a:srcRect l="1041" t="44078" r="79862" b="44059"/>
          <a:stretch/>
        </p:blipFill>
        <p:spPr bwMode="auto">
          <a:xfrm>
            <a:off x="182880" y="5317986"/>
            <a:ext cx="4714875" cy="1171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5"/>
          <a:srcRect l="1041" t="21286" r="60069" b="72368"/>
          <a:stretch/>
        </p:blipFill>
        <p:spPr bwMode="auto">
          <a:xfrm>
            <a:off x="182880" y="4064866"/>
            <a:ext cx="8171815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Elbow Connector 3"/>
          <p:cNvCxnSpPr/>
          <p:nvPr/>
        </p:nvCxnSpPr>
        <p:spPr>
          <a:xfrm rot="5400000">
            <a:off x="1326647" y="1962514"/>
            <a:ext cx="2528308" cy="1676401"/>
          </a:xfrm>
          <a:prstGeom prst="bentConnector3">
            <a:avLst>
              <a:gd name="adj1" fmla="val 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540317" y="1805132"/>
            <a:ext cx="5374480" cy="2157268"/>
          </a:xfrm>
          <a:prstGeom prst="bentConnector3">
            <a:avLst>
              <a:gd name="adj1" fmla="val 10004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 rot="5400000">
            <a:off x="4463620" y="3369811"/>
            <a:ext cx="457198" cy="2526434"/>
          </a:xfrm>
          <a:prstGeom prst="rightBrace">
            <a:avLst>
              <a:gd name="adj1" fmla="val 8333"/>
              <a:gd name="adj2" fmla="val 2480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/>
          <p:nvPr/>
        </p:nvCxnSpPr>
        <p:spPr>
          <a:xfrm rot="5400000" flipH="1" flipV="1">
            <a:off x="4415064" y="5391617"/>
            <a:ext cx="1415679" cy="450295"/>
          </a:xfrm>
          <a:prstGeom prst="bentConnector3">
            <a:avLst>
              <a:gd name="adj1" fmla="val 607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V="1">
            <a:off x="2438400" y="4118606"/>
            <a:ext cx="2916674" cy="1555402"/>
          </a:xfrm>
          <a:prstGeom prst="bentConnector3">
            <a:avLst>
              <a:gd name="adj1" fmla="val -1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R only template content f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4799" y="3577286"/>
            <a:ext cx="3581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Next Quarter Tuition </a:t>
            </a:r>
            <a:r>
              <a:rPr lang="en-US" sz="2000" dirty="0" smtClean="0"/>
              <a:t>column will be visible with an answer of “Yes” to the </a:t>
            </a:r>
            <a:r>
              <a:rPr lang="en-US" sz="2000" dirty="0" smtClean="0"/>
              <a:t>“Do you want to include next quarter tuition?” </a:t>
            </a:r>
            <a:r>
              <a:rPr lang="en-US" sz="2000" dirty="0" smtClean="0"/>
              <a:t>question.</a:t>
            </a:r>
            <a:endParaRPr lang="en-US" sz="2000" dirty="0"/>
          </a:p>
        </p:txBody>
      </p:sp>
      <p:pic>
        <p:nvPicPr>
          <p:cNvPr id="17" name="Picture 16"/>
          <p:cNvPicPr/>
          <p:nvPr/>
        </p:nvPicPr>
        <p:blipFill rotWithShape="1">
          <a:blip r:embed="rId4"/>
          <a:srcRect l="1041" t="21286" r="60069" b="72368"/>
          <a:stretch/>
        </p:blipFill>
        <p:spPr bwMode="auto">
          <a:xfrm>
            <a:off x="304799" y="2940773"/>
            <a:ext cx="8171815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1041" t="58835" r="87655" b="24191"/>
          <a:stretch/>
        </p:blipFill>
        <p:spPr bwMode="auto">
          <a:xfrm>
            <a:off x="3886200" y="3582194"/>
            <a:ext cx="2790825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/>
          <a:srcRect l="1018" t="21355" r="60292" b="70994"/>
          <a:stretch/>
        </p:blipFill>
        <p:spPr bwMode="auto">
          <a:xfrm>
            <a:off x="304800" y="5361707"/>
            <a:ext cx="8171815" cy="682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7"/>
          <a:srcRect l="1042" t="59024" r="87657" b="24123"/>
          <a:stretch/>
        </p:blipFill>
        <p:spPr bwMode="auto">
          <a:xfrm>
            <a:off x="309416" y="1100213"/>
            <a:ext cx="2786208" cy="1691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Elbow Connector 3"/>
          <p:cNvCxnSpPr/>
          <p:nvPr/>
        </p:nvCxnSpPr>
        <p:spPr>
          <a:xfrm>
            <a:off x="3048000" y="1643063"/>
            <a:ext cx="3733800" cy="1564410"/>
          </a:xfrm>
          <a:prstGeom prst="bentConnector3">
            <a:avLst>
              <a:gd name="adj1" fmla="val 9996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6629400" y="5095007"/>
            <a:ext cx="1295400" cy="467593"/>
          </a:xfrm>
          <a:prstGeom prst="bentConnector3">
            <a:avLst>
              <a:gd name="adj1" fmla="val 99911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5665664" y="4849935"/>
            <a:ext cx="1146106" cy="742633"/>
          </a:xfrm>
          <a:prstGeom prst="bentConnector3">
            <a:avLst>
              <a:gd name="adj1" fmla="val 99965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482</Words>
  <Application>Microsoft Office PowerPoint</Application>
  <PresentationFormat>On-screen Show (4:3)</PresentationFormat>
  <Paragraphs>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College Billing Roster FFY 2018</vt:lpstr>
      <vt:lpstr>What’s new for FFY 2018?</vt:lpstr>
      <vt:lpstr>Step 1: The Cover Sheet</vt:lpstr>
      <vt:lpstr>Provider Information</vt:lpstr>
      <vt:lpstr>Quarterly Invoice Information</vt:lpstr>
      <vt:lpstr>Next Quarter Information</vt:lpstr>
      <vt:lpstr>Next Quarter Information (cont)</vt:lpstr>
      <vt:lpstr>PowerPoint Presentation</vt:lpstr>
      <vt:lpstr>PowerPoint Presentation</vt:lpstr>
      <vt:lpstr>Step 2: The Billing Roster</vt:lpstr>
      <vt:lpstr>Step 2: The Billing Roster (cont)</vt:lpstr>
      <vt:lpstr>Step 3: Save and Send</vt:lpstr>
      <vt:lpstr>Returned Billing Roster</vt:lpstr>
      <vt:lpstr>Need help completing your Billing Roster?</vt:lpstr>
    </vt:vector>
  </TitlesOfParts>
  <Company>Washington State DSHS-ESA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Clark, Bonnie J. (DSHS)</dc:creator>
  <cp:lastModifiedBy>Skaar, David W (DSHS)</cp:lastModifiedBy>
  <cp:revision>114</cp:revision>
  <dcterms:created xsi:type="dcterms:W3CDTF">2015-12-30T16:26:52Z</dcterms:created>
  <dcterms:modified xsi:type="dcterms:W3CDTF">2017-11-29T19:17:35Z</dcterms:modified>
</cp:coreProperties>
</file>