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70" r:id="rId6"/>
    <p:sldId id="271" r:id="rId7"/>
    <p:sldId id="276" r:id="rId8"/>
    <p:sldId id="263" r:id="rId9"/>
    <p:sldId id="268" r:id="rId10"/>
    <p:sldId id="282" r:id="rId11"/>
    <p:sldId id="277" r:id="rId12"/>
    <p:sldId id="278" r:id="rId13"/>
    <p:sldId id="283" r:id="rId14"/>
    <p:sldId id="28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C3F4CE-BCC1-47E6-A0AC-649F80506B11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23520C-1879-4011-AEA1-99FA4D323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981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BFET – Community College and CBO Collaboration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Jan Strand</a:t>
            </a:r>
          </a:p>
          <a:p>
            <a:pPr algn="ctr"/>
            <a:r>
              <a:rPr lang="en-US" dirty="0"/>
              <a:t>Director of </a:t>
            </a:r>
            <a:r>
              <a:rPr lang="en-US" dirty="0" err="1"/>
              <a:t>WorkFirst</a:t>
            </a:r>
            <a:r>
              <a:rPr lang="en-US" dirty="0"/>
              <a:t>, BFET, Opportunity Grant and Re-Entry Programs</a:t>
            </a:r>
          </a:p>
          <a:p>
            <a:pPr algn="ctr"/>
            <a:r>
              <a:rPr lang="en-US" dirty="0"/>
              <a:t>Edmonds Community College</a:t>
            </a:r>
          </a:p>
          <a:p>
            <a:pPr algn="ctr"/>
            <a:r>
              <a:rPr lang="en-US" dirty="0"/>
              <a:t>Lynnwood, WA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533400"/>
          <a:ext cx="7962900" cy="6156120"/>
        </p:xfrm>
        <a:graphic>
          <a:graphicData uri="http://schemas.openxmlformats.org/presentationml/2006/ole">
            <p:oleObj spid="_x0000_s1026" name="Acrobat Document" r:id="rId3" imgW="7542857" imgH="5830114" progId="AcroExch.Document.DC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in your area might be willing to pull together potential partners?</a:t>
            </a:r>
          </a:p>
          <a:p>
            <a:pPr lvl="1"/>
            <a:r>
              <a:rPr lang="en-US" dirty="0" smtClean="0"/>
              <a:t>July 2016, Skagit County held a half-day BFET Mini-Summit to explore new partnerships.  Invited </a:t>
            </a:r>
            <a:r>
              <a:rPr lang="en-US" dirty="0" err="1" smtClean="0"/>
              <a:t>EdCC</a:t>
            </a:r>
            <a:r>
              <a:rPr lang="en-US" dirty="0" smtClean="0"/>
              <a:t> BFET to assist.</a:t>
            </a:r>
          </a:p>
          <a:p>
            <a:pPr lvl="1"/>
            <a:r>
              <a:rPr lang="en-US" dirty="0" smtClean="0"/>
              <a:t>Explored new ways to share services they are providing and how to best coordinate.</a:t>
            </a:r>
          </a:p>
          <a:p>
            <a:pPr lvl="1"/>
            <a:r>
              <a:rPr lang="en-US" dirty="0" smtClean="0"/>
              <a:t>They now have a new Regional Provider’s group that includes Whatcom, Island and Skagit Counties</a:t>
            </a:r>
          </a:p>
          <a:p>
            <a:pPr lvl="2"/>
            <a:r>
              <a:rPr lang="en-US" dirty="0" smtClean="0"/>
              <a:t>Bellingham Technical College, Northwest Indian College, Skagit Valley College, Whatcom Community College</a:t>
            </a:r>
          </a:p>
          <a:p>
            <a:pPr lvl="2"/>
            <a:r>
              <a:rPr lang="en-US" dirty="0" smtClean="0"/>
              <a:t>Community Action of Skagit County, Goodwill Job Training &amp; Education, Opportunity Council, </a:t>
            </a:r>
            <a:r>
              <a:rPr lang="en-US" dirty="0" err="1" smtClean="0"/>
              <a:t>WorkSource</a:t>
            </a:r>
            <a:r>
              <a:rPr lang="en-US" dirty="0" smtClean="0"/>
              <a:t> BFET (ESD)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Your New Partnerships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476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participating in the creation of the new WIOA (Workforce Innovation and Opportunity Act)?  </a:t>
            </a:r>
          </a:p>
          <a:p>
            <a:r>
              <a:rPr lang="en-US" dirty="0" smtClean="0"/>
              <a:t>Workforce Snohomish has created an Access and Inclusion Committee to work on the following WIOA populations:</a:t>
            </a:r>
          </a:p>
          <a:p>
            <a:pPr lvl="1"/>
            <a:r>
              <a:rPr lang="en-US" dirty="0" smtClean="0"/>
              <a:t>Displaced homemakers</a:t>
            </a:r>
          </a:p>
          <a:p>
            <a:pPr lvl="1"/>
            <a:r>
              <a:rPr lang="en-US" dirty="0" smtClean="0"/>
              <a:t>Low-Income Individuals</a:t>
            </a:r>
          </a:p>
          <a:p>
            <a:pPr lvl="1"/>
            <a:r>
              <a:rPr lang="en-US" dirty="0" smtClean="0"/>
              <a:t>Indians, Alaska Natives, Native Hawaiians</a:t>
            </a:r>
          </a:p>
          <a:p>
            <a:pPr lvl="1"/>
            <a:r>
              <a:rPr lang="en-US" dirty="0" smtClean="0"/>
              <a:t>Physical, Sensory, Behavioral/Mental Health, Cognitive Disabilities</a:t>
            </a:r>
          </a:p>
          <a:p>
            <a:pPr lvl="1"/>
            <a:r>
              <a:rPr lang="en-US" dirty="0" smtClean="0"/>
              <a:t>Older Individuals</a:t>
            </a:r>
          </a:p>
          <a:p>
            <a:pPr lvl="1"/>
            <a:r>
              <a:rPr lang="en-US" dirty="0" smtClean="0"/>
              <a:t>Ex-Offenders</a:t>
            </a:r>
          </a:p>
          <a:p>
            <a:pPr lvl="1"/>
            <a:r>
              <a:rPr lang="en-US" dirty="0" smtClean="0"/>
              <a:t>Homeless Individuals</a:t>
            </a:r>
          </a:p>
          <a:p>
            <a:pPr lvl="1"/>
            <a:r>
              <a:rPr lang="en-US" dirty="0" smtClean="0"/>
              <a:t>Youth aging out of foster care</a:t>
            </a:r>
          </a:p>
          <a:p>
            <a:pPr lvl="1"/>
            <a:r>
              <a:rPr lang="en-US" dirty="0" smtClean="0"/>
              <a:t>English Language Learners</a:t>
            </a:r>
          </a:p>
          <a:p>
            <a:pPr lvl="1"/>
            <a:r>
              <a:rPr lang="en-US" dirty="0" smtClean="0"/>
              <a:t>Eligible migrant and seasonal farm workers</a:t>
            </a:r>
          </a:p>
          <a:p>
            <a:pPr lvl="1"/>
            <a:r>
              <a:rPr lang="en-US" dirty="0" smtClean="0"/>
              <a:t>Individuals Exhausting Lifetime Eligibility under TANF</a:t>
            </a:r>
          </a:p>
          <a:p>
            <a:pPr lvl="1"/>
            <a:r>
              <a:rPr lang="en-US" dirty="0" smtClean="0"/>
              <a:t>Single parents </a:t>
            </a:r>
          </a:p>
          <a:p>
            <a:pPr lvl="1"/>
            <a:r>
              <a:rPr lang="en-US" dirty="0" smtClean="0"/>
              <a:t>Long-term Unemployed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Partnerships</a:t>
            </a:r>
            <a:r>
              <a:rPr lang="en-US" dirty="0" smtClean="0"/>
              <a:t> </a:t>
            </a:r>
            <a:r>
              <a:rPr lang="en-US" dirty="0"/>
              <a:t>(Cont.)</a:t>
            </a:r>
          </a:p>
        </p:txBody>
      </p:sp>
    </p:spTree>
    <p:extLst>
      <p:ext uri="{BB962C8B-B14F-4D97-AF65-F5344CB8AC3E}">
        <p14:creationId xmlns="" xmlns:p14="http://schemas.microsoft.com/office/powerpoint/2010/main" val="2892727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you have a </a:t>
            </a:r>
            <a:r>
              <a:rPr lang="en-US" dirty="0" err="1" smtClean="0"/>
              <a:t>WorkFirst</a:t>
            </a:r>
            <a:r>
              <a:rPr lang="en-US" dirty="0" smtClean="0"/>
              <a:t> Local Planning Area group that would be willing to hear what BFET can provide to their TANF parents who are closing out their TANF Grant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community-based organizations could you reach out to and present the benefits of the BFET program?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Partnerships (Cont.)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further information, please contact:</a:t>
            </a:r>
          </a:p>
          <a:p>
            <a:endParaRPr lang="en-US" dirty="0"/>
          </a:p>
          <a:p>
            <a:pPr algn="ctr"/>
            <a:r>
              <a:rPr lang="en-US" dirty="0"/>
              <a:t>Jan Strand</a:t>
            </a:r>
          </a:p>
          <a:p>
            <a:pPr algn="ctr"/>
            <a:r>
              <a:rPr lang="en-US" dirty="0"/>
              <a:t>Director of </a:t>
            </a:r>
            <a:r>
              <a:rPr lang="en-US" dirty="0" err="1"/>
              <a:t>WorkFirst</a:t>
            </a:r>
            <a:r>
              <a:rPr lang="en-US" dirty="0"/>
              <a:t>, BFET, Opportunity Grant and Re-Entry Programs</a:t>
            </a:r>
          </a:p>
          <a:p>
            <a:pPr algn="ctr"/>
            <a:r>
              <a:rPr lang="en-US" dirty="0"/>
              <a:t>Edmonds Community College</a:t>
            </a:r>
          </a:p>
          <a:p>
            <a:pPr algn="ctr"/>
            <a:r>
              <a:rPr lang="en-US" dirty="0"/>
              <a:t>(425) 640-1008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="" xmlns:p14="http://schemas.microsoft.com/office/powerpoint/2010/main" val="2540667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your motivation for developing BFET partnerships?</a:t>
            </a:r>
          </a:p>
          <a:p>
            <a:pPr lvl="1"/>
            <a:r>
              <a:rPr lang="en-US" dirty="0" smtClean="0"/>
              <a:t>Additional State and private “match” to sustain </a:t>
            </a:r>
            <a:r>
              <a:rPr lang="en-US" dirty="0" smtClean="0"/>
              <a:t>your </a:t>
            </a:r>
            <a:r>
              <a:rPr lang="en-US" dirty="0" smtClean="0"/>
              <a:t>college BFET program?</a:t>
            </a:r>
          </a:p>
          <a:p>
            <a:pPr lvl="1"/>
            <a:r>
              <a:rPr lang="en-US" dirty="0" smtClean="0"/>
              <a:t>Additional services for your BFET students?</a:t>
            </a:r>
          </a:p>
          <a:p>
            <a:pPr lvl="3"/>
            <a:r>
              <a:rPr lang="en-US" dirty="0" smtClean="0"/>
              <a:t>Additional financial assistance for qualifying students? </a:t>
            </a:r>
          </a:p>
          <a:p>
            <a:pPr lvl="3"/>
            <a:r>
              <a:rPr lang="en-US" dirty="0" smtClean="0"/>
              <a:t>A seamless pathway </a:t>
            </a:r>
            <a:r>
              <a:rPr lang="en-US" dirty="0" smtClean="0"/>
              <a:t>to enroll</a:t>
            </a:r>
            <a:r>
              <a:rPr lang="en-US" dirty="0" smtClean="0"/>
              <a:t> </a:t>
            </a:r>
            <a:r>
              <a:rPr lang="en-US" dirty="0" smtClean="0"/>
              <a:t>students who are no longer eligible for TANF?</a:t>
            </a:r>
          </a:p>
          <a:p>
            <a:pPr lvl="3"/>
            <a:r>
              <a:rPr lang="en-US" dirty="0" smtClean="0"/>
              <a:t>Community services needed to sustain students in school?</a:t>
            </a:r>
          </a:p>
          <a:p>
            <a:pPr lvl="3"/>
            <a:r>
              <a:rPr lang="en-US" dirty="0" smtClean="0"/>
              <a:t>Assistance </a:t>
            </a:r>
            <a:r>
              <a:rPr lang="en-US" dirty="0" smtClean="0"/>
              <a:t>with part-time job </a:t>
            </a:r>
            <a:r>
              <a:rPr lang="en-US" dirty="0" smtClean="0"/>
              <a:t>search while in school and </a:t>
            </a:r>
            <a:r>
              <a:rPr lang="en-US" dirty="0" smtClean="0"/>
              <a:t>full-time once </a:t>
            </a:r>
            <a:r>
              <a:rPr lang="en-US" dirty="0" smtClean="0"/>
              <a:t>education has been completed?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Developing Your </a:t>
            </a:r>
            <a:r>
              <a:rPr lang="en-US" dirty="0" smtClean="0"/>
              <a:t>BFET Partners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motivation </a:t>
            </a:r>
            <a:r>
              <a:rPr lang="en-US" dirty="0"/>
              <a:t>for other college departments?</a:t>
            </a:r>
          </a:p>
          <a:p>
            <a:pPr lvl="3"/>
            <a:r>
              <a:rPr lang="en-US" dirty="0"/>
              <a:t>Additional Financial Assistance options for students?</a:t>
            </a:r>
          </a:p>
          <a:p>
            <a:pPr lvl="3"/>
            <a:r>
              <a:rPr lang="en-US" dirty="0" smtClean="0"/>
              <a:t>Intensive “wrap-around services” to sustain </a:t>
            </a:r>
            <a:r>
              <a:rPr lang="en-US" dirty="0" smtClean="0"/>
              <a:t>students through their education?</a:t>
            </a:r>
            <a:endParaRPr lang="en-US" dirty="0"/>
          </a:p>
          <a:p>
            <a:pPr lvl="3"/>
            <a:r>
              <a:rPr lang="en-US" dirty="0" smtClean="0"/>
              <a:t>Consistent </a:t>
            </a:r>
            <a:r>
              <a:rPr lang="en-US" dirty="0"/>
              <a:t>funding to increase </a:t>
            </a:r>
            <a:r>
              <a:rPr lang="en-US" dirty="0" smtClean="0"/>
              <a:t>retention throughout the students’ program?</a:t>
            </a:r>
            <a:endParaRPr lang="en-US" dirty="0"/>
          </a:p>
          <a:p>
            <a:r>
              <a:rPr lang="en-US" dirty="0"/>
              <a:t>What would be the motivation for community partners?</a:t>
            </a:r>
          </a:p>
          <a:p>
            <a:pPr lvl="3"/>
            <a:r>
              <a:rPr lang="en-US" dirty="0" smtClean="0"/>
              <a:t>Educational </a:t>
            </a:r>
            <a:r>
              <a:rPr lang="en-US" dirty="0"/>
              <a:t>options for clients needing skills that will lead to self-sufficiency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Vocationally trained workforce for employers?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</a:t>
            </a:r>
            <a:r>
              <a:rPr lang="en-US" dirty="0"/>
              <a:t>to be asking…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Housing </a:t>
            </a:r>
            <a:r>
              <a:rPr lang="en-US" dirty="0"/>
              <a:t>issues?</a:t>
            </a:r>
          </a:p>
          <a:p>
            <a:r>
              <a:rPr lang="en-US" dirty="0"/>
              <a:t>Transportation issues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Need for emergency services?</a:t>
            </a:r>
            <a:endParaRPr lang="en-US" dirty="0"/>
          </a:p>
          <a:p>
            <a:r>
              <a:rPr lang="en-US" dirty="0"/>
              <a:t>English Language barriers?</a:t>
            </a:r>
          </a:p>
          <a:p>
            <a:r>
              <a:rPr lang="en-US" dirty="0" smtClean="0"/>
              <a:t>No s</a:t>
            </a:r>
            <a:r>
              <a:rPr lang="en-US" dirty="0" smtClean="0"/>
              <a:t>eamless </a:t>
            </a:r>
            <a:r>
              <a:rPr lang="en-US" dirty="0" smtClean="0"/>
              <a:t>transition for TANF parents to move to </a:t>
            </a:r>
            <a:r>
              <a:rPr lang="en-US" dirty="0" smtClean="0"/>
              <a:t>BFET for education?</a:t>
            </a:r>
            <a:endParaRPr lang="en-US" dirty="0"/>
          </a:p>
          <a:p>
            <a:r>
              <a:rPr lang="en-US" dirty="0"/>
              <a:t>Lack of </a:t>
            </a:r>
            <a:r>
              <a:rPr lang="en-US" dirty="0" smtClean="0"/>
              <a:t>sustainable living employment </a:t>
            </a:r>
            <a:r>
              <a:rPr lang="en-US" dirty="0"/>
              <a:t>opportunities?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barriers are your students facing?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 of Dreams:  </a:t>
            </a:r>
            <a:r>
              <a:rPr lang="en-US" i="1" dirty="0"/>
              <a:t>Build it and they will come…..</a:t>
            </a:r>
          </a:p>
        </p:txBody>
      </p:sp>
      <p:pic>
        <p:nvPicPr>
          <p:cNvPr id="1026" name="Picture 2" descr="C:\Users\Jan G\AppData\Local\Microsoft\Windows\INetCache\IE\W9JRQZO5\baseball_glove_ba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050" y="1828799"/>
            <a:ext cx="605790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Edmonds Community College started its BFET program at the beginning of 2007</a:t>
            </a:r>
          </a:p>
          <a:p>
            <a:pPr lvl="3"/>
            <a:r>
              <a:rPr lang="en-US" dirty="0"/>
              <a:t>No formal BFET community partners for </a:t>
            </a:r>
            <a:r>
              <a:rPr lang="en-US" dirty="0" smtClean="0"/>
              <a:t>years. (Snohomish County CBO branches did not have State or private “match”)</a:t>
            </a:r>
            <a:endParaRPr lang="en-US" dirty="0"/>
          </a:p>
          <a:p>
            <a:pPr lvl="3"/>
            <a:r>
              <a:rPr lang="en-US" dirty="0"/>
              <a:t>No buy-in from </a:t>
            </a:r>
            <a:r>
              <a:rPr lang="en-US" dirty="0" err="1"/>
              <a:t>WorkFirst</a:t>
            </a:r>
            <a:r>
              <a:rPr lang="en-US" dirty="0"/>
              <a:t> </a:t>
            </a:r>
            <a:r>
              <a:rPr lang="en-US" dirty="0" smtClean="0"/>
              <a:t>TANF that this could be </a:t>
            </a:r>
            <a:r>
              <a:rPr lang="en-US" dirty="0" smtClean="0"/>
              <a:t>an educational  </a:t>
            </a:r>
            <a:r>
              <a:rPr lang="en-US" dirty="0" smtClean="0"/>
              <a:t>pathway for parents </a:t>
            </a:r>
            <a:r>
              <a:rPr lang="en-US" dirty="0" err="1" smtClean="0"/>
              <a:t>closingTANF</a:t>
            </a:r>
            <a:r>
              <a:rPr lang="en-US" dirty="0" smtClean="0"/>
              <a:t> </a:t>
            </a:r>
            <a:endParaRPr lang="en-US" dirty="0"/>
          </a:p>
          <a:p>
            <a:pPr lvl="3"/>
            <a:r>
              <a:rPr lang="en-US" dirty="0"/>
              <a:t>Very new program – needed to </a:t>
            </a:r>
            <a:r>
              <a:rPr lang="en-US" dirty="0" smtClean="0"/>
              <a:t>create new partnerships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How we began:</a:t>
            </a:r>
            <a:endParaRPr lang="en-US" dirty="0"/>
          </a:p>
          <a:p>
            <a:pPr lvl="3"/>
            <a:r>
              <a:rPr lang="en-US" dirty="0" smtClean="0"/>
              <a:t>A </a:t>
            </a:r>
            <a:r>
              <a:rPr lang="en-US" dirty="0" smtClean="0"/>
              <a:t>campus Worker </a:t>
            </a:r>
            <a:r>
              <a:rPr lang="en-US" dirty="0"/>
              <a:t>Retraining Program and Opportunity Grant Program that could act as </a:t>
            </a:r>
            <a:r>
              <a:rPr lang="en-US" dirty="0" smtClean="0"/>
              <a:t>match and were willing to partner.</a:t>
            </a:r>
            <a:endParaRPr lang="en-US" dirty="0"/>
          </a:p>
          <a:p>
            <a:pPr lvl="3"/>
            <a:r>
              <a:rPr lang="en-US" dirty="0"/>
              <a:t>A Financial Aid Department that was willing to </a:t>
            </a:r>
            <a:r>
              <a:rPr lang="en-US" dirty="0" smtClean="0"/>
              <a:t>provide referrals to </a:t>
            </a:r>
            <a:r>
              <a:rPr lang="en-US" dirty="0" smtClean="0"/>
              <a:t>us (even though we were not able to consistently capture State Need Grant awards).</a:t>
            </a:r>
            <a:endParaRPr lang="en-US" dirty="0" smtClean="0"/>
          </a:p>
          <a:p>
            <a:pPr lvl="3"/>
            <a:r>
              <a:rPr lang="en-US" dirty="0" smtClean="0"/>
              <a:t>A growing group of </a:t>
            </a:r>
            <a:r>
              <a:rPr lang="en-US" dirty="0" err="1" smtClean="0"/>
              <a:t>WorkFirst</a:t>
            </a:r>
            <a:r>
              <a:rPr lang="en-US" dirty="0" smtClean="0"/>
              <a:t> LPA Partners who were willing to hear about the BFET program (even though it was NOT for TANF)</a:t>
            </a:r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Edmonds CC Start?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 in </a:t>
            </a:r>
            <a:r>
              <a:rPr lang="en-US" dirty="0" smtClean="0"/>
              <a:t>our community </a:t>
            </a:r>
            <a:r>
              <a:rPr lang="en-US" dirty="0"/>
              <a:t>is serving the same population and may want to become a </a:t>
            </a:r>
            <a:r>
              <a:rPr lang="en-US" dirty="0" smtClean="0"/>
              <a:t>formal or informal BFET </a:t>
            </a:r>
            <a:r>
              <a:rPr lang="en-US" dirty="0"/>
              <a:t>partner?</a:t>
            </a:r>
          </a:p>
          <a:p>
            <a:r>
              <a:rPr lang="en-US" dirty="0" smtClean="0"/>
              <a:t>Are they already providing services to the same clients BFET serves ?</a:t>
            </a:r>
            <a:endParaRPr lang="en-US" dirty="0"/>
          </a:p>
          <a:p>
            <a:r>
              <a:rPr lang="en-US" dirty="0"/>
              <a:t>Do they provide a service that compliments the community college educational services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Job Training (Work Experience, On-the-Job Training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Job Search/Job </a:t>
            </a:r>
            <a:r>
              <a:rPr lang="en-US" dirty="0"/>
              <a:t>Retention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Emergency Services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we asked ourselves…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076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EdCC</a:t>
            </a:r>
            <a:r>
              <a:rPr lang="en-US" dirty="0"/>
              <a:t> Official BFET Partners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3429000" y="2895600"/>
            <a:ext cx="2514600" cy="15240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Edmonds Community College BFET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943600" y="46482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Housing Hope (Family Housing Stability)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6477000" y="28956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TRAC Associates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Job Search/ </a:t>
            </a:r>
            <a:r>
              <a:rPr lang="en-US" dirty="0" smtClean="0">
                <a:solidFill>
                  <a:schemeClr val="tx1"/>
                </a:solidFill>
              </a:rPr>
              <a:t>Barriers)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5562600" y="11430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Goodwill Industries (WEX/Job Search)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2057400" y="4953000"/>
            <a:ext cx="2057400" cy="12192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YWCA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(Services/ Women)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lowchart: Connector 9"/>
          <p:cNvSpPr/>
          <p:nvPr/>
        </p:nvSpPr>
        <p:spPr>
          <a:xfrm>
            <a:off x="228600" y="32004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Cares of Washington (Job </a:t>
            </a:r>
            <a:r>
              <a:rPr lang="en-US" dirty="0" smtClean="0">
                <a:solidFill>
                  <a:schemeClr val="tx1"/>
                </a:solidFill>
              </a:rPr>
              <a:t>Search/ Disabilities)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609600" y="16002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RISNW (Job Search for ESL)</a:t>
            </a:r>
          </a:p>
        </p:txBody>
      </p:sp>
      <p:cxnSp>
        <p:nvCxnSpPr>
          <p:cNvPr id="13" name="Straight Arrow Connector 12"/>
          <p:cNvCxnSpPr>
            <a:stCxn id="11" idx="5"/>
            <a:endCxn id="4" idx="1"/>
          </p:cNvCxnSpPr>
          <p:nvPr/>
        </p:nvCxnSpPr>
        <p:spPr>
          <a:xfrm>
            <a:off x="2430741" y="2705893"/>
            <a:ext cx="1366514" cy="4128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4" idx="7"/>
          </p:cNvCxnSpPr>
          <p:nvPr/>
        </p:nvCxnSpPr>
        <p:spPr>
          <a:xfrm flipH="1">
            <a:off x="5575345" y="2248693"/>
            <a:ext cx="299714" cy="8700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6"/>
            <a:endCxn id="7" idx="2"/>
          </p:cNvCxnSpPr>
          <p:nvPr/>
        </p:nvCxnSpPr>
        <p:spPr>
          <a:xfrm flipV="1">
            <a:off x="5943600" y="3543300"/>
            <a:ext cx="533400" cy="1143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5" idx="1"/>
          </p:cNvCxnSpPr>
          <p:nvPr/>
        </p:nvCxnSpPr>
        <p:spPr>
          <a:xfrm>
            <a:off x="5575345" y="4196416"/>
            <a:ext cx="680714" cy="6414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4" idx="2"/>
          </p:cNvCxnSpPr>
          <p:nvPr/>
        </p:nvCxnSpPr>
        <p:spPr>
          <a:xfrm flipV="1">
            <a:off x="2362200" y="3657600"/>
            <a:ext cx="106680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9" idx="0"/>
          </p:cNvCxnSpPr>
          <p:nvPr/>
        </p:nvCxnSpPr>
        <p:spPr>
          <a:xfrm flipH="1">
            <a:off x="3086100" y="4196416"/>
            <a:ext cx="711155" cy="756584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Unofficial Referral/Co-Enrollment Sources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3429000" y="2895600"/>
            <a:ext cx="2514600" cy="15240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Edmonds Community College BFET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5943600" y="46482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United Way (funding WATRC Aerospace programs)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6477000" y="28956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Department of Corrections (Re-Entry)</a:t>
            </a:r>
          </a:p>
        </p:txBody>
      </p:sp>
      <p:sp>
        <p:nvSpPr>
          <p:cNvPr id="8" name="Flowchart: Connector 7"/>
          <p:cNvSpPr/>
          <p:nvPr/>
        </p:nvSpPr>
        <p:spPr>
          <a:xfrm>
            <a:off x="5562600" y="11430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DSHS/</a:t>
            </a:r>
            <a:r>
              <a:rPr lang="en-US" dirty="0" err="1">
                <a:solidFill>
                  <a:schemeClr val="tx1"/>
                </a:solidFill>
              </a:rPr>
              <a:t>WorkFirst</a:t>
            </a:r>
            <a:r>
              <a:rPr lang="en-US" dirty="0">
                <a:solidFill>
                  <a:schemeClr val="tx1"/>
                </a:solidFill>
              </a:rPr>
              <a:t> (after TANF closure)</a:t>
            </a:r>
          </a:p>
        </p:txBody>
      </p:sp>
      <p:sp>
        <p:nvSpPr>
          <p:cNvPr id="9" name="Flowchart: Connector 8"/>
          <p:cNvSpPr/>
          <p:nvPr/>
        </p:nvSpPr>
        <p:spPr>
          <a:xfrm>
            <a:off x="2057400" y="4953000"/>
            <a:ext cx="2057400" cy="12192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I-CATCH Healthcare (Campus)</a:t>
            </a:r>
          </a:p>
        </p:txBody>
      </p:sp>
      <p:sp>
        <p:nvSpPr>
          <p:cNvPr id="10" name="Flowchart: Connector 9"/>
          <p:cNvSpPr/>
          <p:nvPr/>
        </p:nvSpPr>
        <p:spPr>
          <a:xfrm>
            <a:off x="228600" y="32004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WorkFirst</a:t>
            </a:r>
            <a:r>
              <a:rPr lang="en-US" dirty="0">
                <a:solidFill>
                  <a:schemeClr val="tx1"/>
                </a:solidFill>
              </a:rPr>
              <a:t> LPA (Local Planning Area) 100+ Agencies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609600" y="1600200"/>
            <a:ext cx="2133600" cy="1295400"/>
          </a:xfrm>
          <a:prstGeom prst="flowChartConnector">
            <a:avLst/>
          </a:prstGeom>
          <a:solidFill>
            <a:schemeClr val="bg1"/>
          </a:solidFill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Veteran’s Services (campus)</a:t>
            </a:r>
          </a:p>
        </p:txBody>
      </p:sp>
      <p:cxnSp>
        <p:nvCxnSpPr>
          <p:cNvPr id="13" name="Straight Arrow Connector 12"/>
          <p:cNvCxnSpPr>
            <a:stCxn id="11" idx="5"/>
            <a:endCxn id="4" idx="1"/>
          </p:cNvCxnSpPr>
          <p:nvPr/>
        </p:nvCxnSpPr>
        <p:spPr>
          <a:xfrm>
            <a:off x="2430741" y="2705893"/>
            <a:ext cx="1366514" cy="4128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  <a:endCxn id="4" idx="7"/>
          </p:cNvCxnSpPr>
          <p:nvPr/>
        </p:nvCxnSpPr>
        <p:spPr>
          <a:xfrm flipH="1">
            <a:off x="5575345" y="2248693"/>
            <a:ext cx="299714" cy="8700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6"/>
            <a:endCxn id="7" idx="2"/>
          </p:cNvCxnSpPr>
          <p:nvPr/>
        </p:nvCxnSpPr>
        <p:spPr>
          <a:xfrm flipV="1">
            <a:off x="5943600" y="3543300"/>
            <a:ext cx="533400" cy="1143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5"/>
            <a:endCxn id="5" idx="1"/>
          </p:cNvCxnSpPr>
          <p:nvPr/>
        </p:nvCxnSpPr>
        <p:spPr>
          <a:xfrm>
            <a:off x="5575345" y="4196416"/>
            <a:ext cx="680714" cy="641491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6"/>
            <a:endCxn id="4" idx="2"/>
          </p:cNvCxnSpPr>
          <p:nvPr/>
        </p:nvCxnSpPr>
        <p:spPr>
          <a:xfrm flipV="1">
            <a:off x="2362200" y="3657600"/>
            <a:ext cx="1066800" cy="190500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3"/>
            <a:endCxn id="9" idx="0"/>
          </p:cNvCxnSpPr>
          <p:nvPr/>
        </p:nvCxnSpPr>
        <p:spPr>
          <a:xfrm flipH="1">
            <a:off x="3086100" y="4196416"/>
            <a:ext cx="711155" cy="756584"/>
          </a:xfrm>
          <a:prstGeom prst="straightConnector1">
            <a:avLst/>
          </a:prstGeom>
          <a:ln w="381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687</TotalTime>
  <Words>811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Concourse</vt:lpstr>
      <vt:lpstr>Acrobat Document</vt:lpstr>
      <vt:lpstr>BFET – Community College and CBO Collaboration</vt:lpstr>
      <vt:lpstr>Developing Your BFET Partners  </vt:lpstr>
      <vt:lpstr>Other questions to be asking…</vt:lpstr>
      <vt:lpstr>What barriers are your students facing?</vt:lpstr>
      <vt:lpstr>Field of Dreams:  Build it and they will come…..</vt:lpstr>
      <vt:lpstr>Where Did Edmonds CC Start?</vt:lpstr>
      <vt:lpstr>Questions we asked ourselves…</vt:lpstr>
      <vt:lpstr>EdCC Official BFET Partners</vt:lpstr>
      <vt:lpstr>Unofficial Referral/Co-Enrollment Sources</vt:lpstr>
      <vt:lpstr>Slide 10</vt:lpstr>
      <vt:lpstr>Developing Your New Partnerships</vt:lpstr>
      <vt:lpstr>New Partnerships (Cont.)</vt:lpstr>
      <vt:lpstr>New Partnerships (Cont.)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G</dc:creator>
  <cp:lastModifiedBy>Jan G</cp:lastModifiedBy>
  <cp:revision>52</cp:revision>
  <cp:lastPrinted>2017-04-24T20:59:14Z</cp:lastPrinted>
  <dcterms:created xsi:type="dcterms:W3CDTF">2017-04-24T01:48:18Z</dcterms:created>
  <dcterms:modified xsi:type="dcterms:W3CDTF">2017-05-07T20:50:59Z</dcterms:modified>
</cp:coreProperties>
</file>