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70" r:id="rId9"/>
    <p:sldId id="271" r:id="rId10"/>
    <p:sldId id="264" r:id="rId11"/>
    <p:sldId id="269" r:id="rId12"/>
    <p:sldId id="261" r:id="rId13"/>
    <p:sldId id="265" r:id="rId14"/>
    <p:sldId id="266" r:id="rId15"/>
    <p:sldId id="268" r:id="rId16"/>
    <p:sldId id="26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burrows\users\Basic%20Food%20&amp;%20Employment%20Training\Budget\FY16\2016%20REIMB%20&amp;%20100%25%20Budge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burrows\users\Basic%20Food%20&amp;%20Employment%20Training\BFET%20Data\BFET%20demographics%202015%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364B9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881F4A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7EBA5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rgbClr val="364B9C">
                  <a:alpha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2.6208369396184726E-2"/>
                  <c:y val="2.34539094274634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506423329089593"/>
                  <c:y val="-2.89322503472376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8.7678818968004498E-3"/>
                  <c:y val="-1.870573621007012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'Student Spending'!$A$2:$A$9</c:f>
              <c:strCache>
                <c:ptCount val="8"/>
                <c:pt idx="0">
                  <c:v>100% Tuition</c:v>
                </c:pt>
                <c:pt idx="1">
                  <c:v>General Reimbursement</c:v>
                </c:pt>
                <c:pt idx="2">
                  <c:v>High School 21+</c:v>
                </c:pt>
                <c:pt idx="3">
                  <c:v>Running Start</c:v>
                </c:pt>
                <c:pt idx="4">
                  <c:v>ABE/GED/ESL</c:v>
                </c:pt>
                <c:pt idx="5">
                  <c:v>Worker Retraining</c:v>
                </c:pt>
                <c:pt idx="6">
                  <c:v>Veterans </c:v>
                </c:pt>
                <c:pt idx="7">
                  <c:v>Solutions Fund</c:v>
                </c:pt>
              </c:strCache>
            </c:strRef>
          </c:cat>
          <c:val>
            <c:numRef>
              <c:f>'Student Spending'!$B$2:$B$9</c:f>
              <c:numCache>
                <c:formatCode>_("$"* #,##0.00_);_("$"* \(#,##0.00\);_("$"* "-"??_);_(@_)</c:formatCode>
                <c:ptCount val="8"/>
                <c:pt idx="0">
                  <c:v>8400</c:v>
                </c:pt>
                <c:pt idx="1">
                  <c:v>15482.640000000001</c:v>
                </c:pt>
                <c:pt idx="2">
                  <c:v>5392.8100000000013</c:v>
                </c:pt>
                <c:pt idx="3">
                  <c:v>0</c:v>
                </c:pt>
                <c:pt idx="4">
                  <c:v>250</c:v>
                </c:pt>
                <c:pt idx="5">
                  <c:v>0</c:v>
                </c:pt>
                <c:pt idx="6">
                  <c:v>1000</c:v>
                </c:pt>
                <c:pt idx="7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latin typeface="+mn-lt"/>
              </a:rPr>
              <a:t>BFET</a:t>
            </a:r>
            <a:r>
              <a:rPr lang="en-US" b="1" baseline="0">
                <a:latin typeface="+mn-lt"/>
              </a:rPr>
              <a:t> Students vs. Whatcom Overall</a:t>
            </a:r>
          </a:p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baseline="0">
                <a:latin typeface="+mn-lt"/>
              </a:rPr>
              <a:t>Demographics B561-B564</a:t>
            </a:r>
            <a:endParaRPr lang="en-US" b="1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BFET students</c:v>
          </c:tx>
          <c:spPr>
            <a:solidFill>
              <a:srgbClr val="881F4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 chart or two'!$A$2,'A chart or two'!$A$4:$A$5,'A chart or two'!$A$7)</c:f>
              <c:strCache>
                <c:ptCount val="4"/>
                <c:pt idx="0">
                  <c:v>First Generation</c:v>
                </c:pt>
                <c:pt idx="1">
                  <c:v>Female</c:v>
                </c:pt>
                <c:pt idx="2">
                  <c:v>Students of Color</c:v>
                </c:pt>
                <c:pt idx="3">
                  <c:v>Over 24 </c:v>
                </c:pt>
              </c:strCache>
            </c:strRef>
          </c:cat>
          <c:val>
            <c:numRef>
              <c:f>('A chart or two'!$C$2,'A chart or two'!$C$4,'A chart or two'!$C$5,'A chart or two'!$C$7)</c:f>
              <c:numCache>
                <c:formatCode>0.0%</c:formatCode>
                <c:ptCount val="4"/>
                <c:pt idx="0">
                  <c:v>0.62</c:v>
                </c:pt>
                <c:pt idx="1">
                  <c:v>0.76</c:v>
                </c:pt>
                <c:pt idx="2">
                  <c:v>0.25800000000000001</c:v>
                </c:pt>
                <c:pt idx="3">
                  <c:v>0.77300000000000002</c:v>
                </c:pt>
              </c:numCache>
            </c:numRef>
          </c:val>
        </c:ser>
        <c:ser>
          <c:idx val="2"/>
          <c:order val="2"/>
          <c:tx>
            <c:v>Whatcom Overall</c:v>
          </c:tx>
          <c:spPr>
            <a:solidFill>
              <a:srgbClr val="364B9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('A chart or two'!$A$2,'A chart or two'!$A$4:$A$5,'A chart or two'!$A$7)</c:f>
              <c:strCache>
                <c:ptCount val="4"/>
                <c:pt idx="0">
                  <c:v>First Generation</c:v>
                </c:pt>
                <c:pt idx="1">
                  <c:v>Female</c:v>
                </c:pt>
                <c:pt idx="2">
                  <c:v>Students of Color</c:v>
                </c:pt>
                <c:pt idx="3">
                  <c:v>Over 24 </c:v>
                </c:pt>
              </c:strCache>
            </c:strRef>
          </c:cat>
          <c:val>
            <c:numRef>
              <c:f>('A chart or two'!$D$2,'A chart or two'!$D$4,'A chart or two'!$D$5,'A chart or two'!$D$7)</c:f>
              <c:numCache>
                <c:formatCode>0%</c:formatCode>
                <c:ptCount val="4"/>
                <c:pt idx="0">
                  <c:v>0.41</c:v>
                </c:pt>
                <c:pt idx="1">
                  <c:v>0.56999999999999995</c:v>
                </c:pt>
                <c:pt idx="2">
                  <c:v>0.21</c:v>
                </c:pt>
                <c:pt idx="3">
                  <c:v>0.3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8604640"/>
        <c:axId val="1486050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('A chart or two'!$A$2,'A chart or two'!$A$4:$A$5,'A chart or two'!$A$7)</c15:sqref>
                        </c15:formulaRef>
                      </c:ext>
                    </c:extLst>
                    <c:strCache>
                      <c:ptCount val="4"/>
                      <c:pt idx="0">
                        <c:v>First Generation</c:v>
                      </c:pt>
                      <c:pt idx="1">
                        <c:v>Female</c:v>
                      </c:pt>
                      <c:pt idx="2">
                        <c:v>Students of Color</c:v>
                      </c:pt>
                      <c:pt idx="3">
                        <c:v>Over 24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('A chart or two'!$B$2,'A chart or two'!$B$4,'A chart or two'!$B$5,'A chart or two'!$B$7)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14860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605032"/>
        <c:crosses val="autoZero"/>
        <c:auto val="1"/>
        <c:lblAlgn val="ctr"/>
        <c:lblOffset val="100"/>
        <c:noMultiLvlLbl val="0"/>
      </c:catAx>
      <c:valAx>
        <c:axId val="148605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60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DE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65583-3FA6-4C36-88AE-78FA78CE65C3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2F402F-E255-4F67-AF0E-0117A83B1B06}">
      <dgm:prSet phldrT="[Text]"/>
      <dgm:spPr/>
      <dgm:t>
        <a:bodyPr/>
        <a:lstStyle/>
        <a:p>
          <a:r>
            <a:rPr lang="en-US" dirty="0" smtClean="0"/>
            <a:t>Financial aid disbursement sent to WCC for eligible student</a:t>
          </a:r>
          <a:endParaRPr lang="en-US" dirty="0"/>
        </a:p>
      </dgm:t>
    </dgm:pt>
    <dgm:pt modelId="{99C5A536-8410-436D-AFDD-A258FFEA1A1A}" type="parTrans" cxnId="{FE3CE71A-70E1-4366-AB6F-0C505B9EDB38}">
      <dgm:prSet/>
      <dgm:spPr/>
      <dgm:t>
        <a:bodyPr/>
        <a:lstStyle/>
        <a:p>
          <a:endParaRPr lang="en-US"/>
        </a:p>
      </dgm:t>
    </dgm:pt>
    <dgm:pt modelId="{7137A560-8A20-48CC-900F-39288E25E5B1}" type="sibTrans" cxnId="{FE3CE71A-70E1-4366-AB6F-0C505B9EDB38}">
      <dgm:prSet/>
      <dgm:spPr/>
      <dgm:t>
        <a:bodyPr/>
        <a:lstStyle/>
        <a:p>
          <a:endParaRPr lang="en-US"/>
        </a:p>
      </dgm:t>
    </dgm:pt>
    <dgm:pt modelId="{A77FFCFE-DC64-4434-9DF1-30D7015FED0C}">
      <dgm:prSet phldrT="[Text]"/>
      <dgm:spPr/>
      <dgm:t>
        <a:bodyPr/>
        <a:lstStyle/>
        <a:p>
          <a:r>
            <a:rPr lang="en-US" dirty="0" smtClean="0"/>
            <a:t>WCC posts 100% of award to student account</a:t>
          </a:r>
          <a:endParaRPr lang="en-US" dirty="0"/>
        </a:p>
      </dgm:t>
    </dgm:pt>
    <dgm:pt modelId="{8375A744-03EA-4495-AB29-39F670C7E6F1}" type="parTrans" cxnId="{65A6D5CA-8FCB-410B-BB47-16E036F3EB75}">
      <dgm:prSet/>
      <dgm:spPr/>
      <dgm:t>
        <a:bodyPr/>
        <a:lstStyle/>
        <a:p>
          <a:endParaRPr lang="en-US"/>
        </a:p>
      </dgm:t>
    </dgm:pt>
    <dgm:pt modelId="{C4899907-51B9-4EA7-A176-3AD9176E0770}" type="sibTrans" cxnId="{65A6D5CA-8FCB-410B-BB47-16E036F3EB75}">
      <dgm:prSet/>
      <dgm:spPr/>
      <dgm:t>
        <a:bodyPr/>
        <a:lstStyle/>
        <a:p>
          <a:endParaRPr lang="en-US"/>
        </a:p>
      </dgm:t>
    </dgm:pt>
    <dgm:pt modelId="{DBCE213F-104D-401F-8B8C-D67CFA798D72}">
      <dgm:prSet phldrT="[Text]"/>
      <dgm:spPr/>
      <dgm:t>
        <a:bodyPr/>
        <a:lstStyle/>
        <a:p>
          <a:r>
            <a:rPr lang="en-US" dirty="0" smtClean="0"/>
            <a:t>BFET invoices SBCTC 50% of the eligible award</a:t>
          </a:r>
          <a:endParaRPr lang="en-US" dirty="0"/>
        </a:p>
      </dgm:t>
    </dgm:pt>
    <dgm:pt modelId="{64D64838-D7B0-4C8D-9619-AC8F370F204C}" type="parTrans" cxnId="{40152D40-FF92-4E31-9D66-9AA18D732545}">
      <dgm:prSet/>
      <dgm:spPr/>
      <dgm:t>
        <a:bodyPr/>
        <a:lstStyle/>
        <a:p>
          <a:endParaRPr lang="en-US"/>
        </a:p>
      </dgm:t>
    </dgm:pt>
    <dgm:pt modelId="{761EAEE7-8A9A-404D-A70D-4B1AB341D654}" type="sibTrans" cxnId="{40152D40-FF92-4E31-9D66-9AA18D732545}">
      <dgm:prSet/>
      <dgm:spPr/>
      <dgm:t>
        <a:bodyPr/>
        <a:lstStyle/>
        <a:p>
          <a:endParaRPr lang="en-US"/>
        </a:p>
      </dgm:t>
    </dgm:pt>
    <dgm:pt modelId="{F7EDDB55-D6D7-400B-AB41-5D8DD7147F0F}">
      <dgm:prSet phldrT="[Text]"/>
      <dgm:spPr/>
      <dgm:t>
        <a:bodyPr/>
        <a:lstStyle/>
        <a:p>
          <a:r>
            <a:rPr lang="en-US" dirty="0" smtClean="0"/>
            <a:t>DSHS verifies student BFET eligibility, SBCTC reimburses WCC BFET </a:t>
          </a:r>
          <a:endParaRPr lang="en-US" dirty="0"/>
        </a:p>
      </dgm:t>
    </dgm:pt>
    <dgm:pt modelId="{D30A685E-616E-4FDA-BEFF-2E4B5B54D2FE}" type="parTrans" cxnId="{64E6A504-3530-4D2F-B2BD-7C7A69638F41}">
      <dgm:prSet/>
      <dgm:spPr/>
      <dgm:t>
        <a:bodyPr/>
        <a:lstStyle/>
        <a:p>
          <a:endParaRPr lang="en-US"/>
        </a:p>
      </dgm:t>
    </dgm:pt>
    <dgm:pt modelId="{BD819B3D-B641-4106-89AF-3835646DDD62}" type="sibTrans" cxnId="{64E6A504-3530-4D2F-B2BD-7C7A69638F41}">
      <dgm:prSet/>
      <dgm:spPr/>
      <dgm:t>
        <a:bodyPr/>
        <a:lstStyle/>
        <a:p>
          <a:endParaRPr lang="en-US"/>
        </a:p>
      </dgm:t>
    </dgm:pt>
    <dgm:pt modelId="{8CBD93EA-0010-42B4-B78F-F3F89B0311CF}">
      <dgm:prSet phldrT="[Text]"/>
      <dgm:spPr/>
      <dgm:t>
        <a:bodyPr/>
        <a:lstStyle/>
        <a:p>
          <a:r>
            <a:rPr lang="en-US" dirty="0" smtClean="0"/>
            <a:t>WCC BFET covers program operational costs</a:t>
          </a:r>
          <a:endParaRPr lang="en-US" dirty="0"/>
        </a:p>
      </dgm:t>
    </dgm:pt>
    <dgm:pt modelId="{926A5CF8-ED19-42F6-AD57-16661F159B5E}" type="parTrans" cxnId="{1933E522-7FE9-43CA-945E-A2B9831D3DF0}">
      <dgm:prSet/>
      <dgm:spPr/>
      <dgm:t>
        <a:bodyPr/>
        <a:lstStyle/>
        <a:p>
          <a:endParaRPr lang="en-US"/>
        </a:p>
      </dgm:t>
    </dgm:pt>
    <dgm:pt modelId="{5816B0EA-2691-4E69-8D19-A6DD91829E4A}" type="sibTrans" cxnId="{1933E522-7FE9-43CA-945E-A2B9831D3DF0}">
      <dgm:prSet/>
      <dgm:spPr/>
      <dgm:t>
        <a:bodyPr/>
        <a:lstStyle/>
        <a:p>
          <a:endParaRPr lang="en-US"/>
        </a:p>
      </dgm:t>
    </dgm:pt>
    <dgm:pt modelId="{A161A60C-BD8D-48B3-8A58-9CFBBF1D1C59}">
      <dgm:prSet phldrT="[Text]"/>
      <dgm:spPr/>
      <dgm:t>
        <a:bodyPr/>
        <a:lstStyle/>
        <a:p>
          <a:r>
            <a:rPr lang="en-US" dirty="0" smtClean="0"/>
            <a:t>WCC BFET provides funding to eligible students</a:t>
          </a:r>
          <a:endParaRPr lang="en-US" dirty="0"/>
        </a:p>
      </dgm:t>
    </dgm:pt>
    <dgm:pt modelId="{8D9216D1-4ECB-4D62-8E33-2EB5D0A09378}" type="parTrans" cxnId="{D61EFDF8-4323-4864-8E1C-5C3A1CE65D72}">
      <dgm:prSet/>
      <dgm:spPr/>
      <dgm:t>
        <a:bodyPr/>
        <a:lstStyle/>
        <a:p>
          <a:endParaRPr lang="en-US"/>
        </a:p>
      </dgm:t>
    </dgm:pt>
    <dgm:pt modelId="{183B3F88-B73A-4DCD-8553-2131FD8C0E51}" type="sibTrans" cxnId="{D61EFDF8-4323-4864-8E1C-5C3A1CE65D72}">
      <dgm:prSet/>
      <dgm:spPr/>
      <dgm:t>
        <a:bodyPr/>
        <a:lstStyle/>
        <a:p>
          <a:endParaRPr lang="en-US"/>
        </a:p>
      </dgm:t>
    </dgm:pt>
    <dgm:pt modelId="{0223557D-426D-4861-92C8-58323836677E}">
      <dgm:prSet phldrT="[Text]"/>
      <dgm:spPr/>
      <dgm:t>
        <a:bodyPr/>
        <a:lstStyle/>
        <a:p>
          <a:r>
            <a:rPr lang="en-US" dirty="0" smtClean="0"/>
            <a:t>WCC provides mentorship, coaching and case management to BFET students</a:t>
          </a:r>
          <a:endParaRPr lang="en-US" dirty="0"/>
        </a:p>
      </dgm:t>
    </dgm:pt>
    <dgm:pt modelId="{3A20EE0D-E752-4D7C-B103-EE6E5A9EEB10}" type="parTrans" cxnId="{A38626E0-9C56-4A23-930D-4413ADEDB747}">
      <dgm:prSet/>
      <dgm:spPr/>
      <dgm:t>
        <a:bodyPr/>
        <a:lstStyle/>
        <a:p>
          <a:endParaRPr lang="en-US"/>
        </a:p>
      </dgm:t>
    </dgm:pt>
    <dgm:pt modelId="{04A7A0CB-8901-41CE-A3A6-2D18367D8222}" type="sibTrans" cxnId="{A38626E0-9C56-4A23-930D-4413ADEDB747}">
      <dgm:prSet/>
      <dgm:spPr/>
      <dgm:t>
        <a:bodyPr/>
        <a:lstStyle/>
        <a:p>
          <a:endParaRPr lang="en-US"/>
        </a:p>
      </dgm:t>
    </dgm:pt>
    <dgm:pt modelId="{02137C67-EF34-44F8-80D7-87B3D788CD7B}">
      <dgm:prSet phldrT="[Text]"/>
      <dgm:spPr/>
      <dgm:t>
        <a:bodyPr/>
        <a:lstStyle/>
        <a:p>
          <a:r>
            <a:rPr lang="en-US" dirty="0" smtClean="0"/>
            <a:t>Students receive help navigating barriers &amp; accessing resources</a:t>
          </a:r>
          <a:endParaRPr lang="en-US" dirty="0"/>
        </a:p>
      </dgm:t>
    </dgm:pt>
    <dgm:pt modelId="{EE9B2AD8-4773-4706-AE25-83CCF6D7C83B}" type="parTrans" cxnId="{BAF3B412-5674-4D68-ACA2-AC125E6D394B}">
      <dgm:prSet/>
      <dgm:spPr/>
      <dgm:t>
        <a:bodyPr/>
        <a:lstStyle/>
        <a:p>
          <a:endParaRPr lang="en-US"/>
        </a:p>
      </dgm:t>
    </dgm:pt>
    <dgm:pt modelId="{0D3DF726-69FD-4DF6-8D82-DA0D0FBE1684}" type="sibTrans" cxnId="{BAF3B412-5674-4D68-ACA2-AC125E6D394B}">
      <dgm:prSet/>
      <dgm:spPr/>
      <dgm:t>
        <a:bodyPr/>
        <a:lstStyle/>
        <a:p>
          <a:endParaRPr lang="en-US"/>
        </a:p>
      </dgm:t>
    </dgm:pt>
    <dgm:pt modelId="{BA20F835-C0B8-4D9D-A5ED-D8FFE0CB423A}">
      <dgm:prSet phldrT="[Text]"/>
      <dgm:spPr/>
      <dgm:t>
        <a:bodyPr/>
        <a:lstStyle/>
        <a:p>
          <a:r>
            <a:rPr lang="en-US" dirty="0" smtClean="0"/>
            <a:t>Students receive funding to access education and complete goals</a:t>
          </a:r>
          <a:endParaRPr lang="en-US" dirty="0"/>
        </a:p>
      </dgm:t>
    </dgm:pt>
    <dgm:pt modelId="{1267344D-7743-4A82-81F3-642F7B9B1F6D}" type="parTrans" cxnId="{FA6266DE-4D0F-4CD2-ACC2-38661AC1C160}">
      <dgm:prSet/>
      <dgm:spPr/>
      <dgm:t>
        <a:bodyPr/>
        <a:lstStyle/>
        <a:p>
          <a:endParaRPr lang="en-US"/>
        </a:p>
      </dgm:t>
    </dgm:pt>
    <dgm:pt modelId="{AF39DE91-BFB1-44FF-96E7-456772D2EA87}" type="sibTrans" cxnId="{FA6266DE-4D0F-4CD2-ACC2-38661AC1C160}">
      <dgm:prSet/>
      <dgm:spPr/>
      <dgm:t>
        <a:bodyPr/>
        <a:lstStyle/>
        <a:p>
          <a:endParaRPr lang="en-US"/>
        </a:p>
      </dgm:t>
    </dgm:pt>
    <dgm:pt modelId="{53ADCF4A-65A9-450D-9E8D-653B6C8C2AD1}" type="pres">
      <dgm:prSet presAssocID="{48D65583-3FA6-4C36-88AE-78FA78CE65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962585-DA53-49AF-82B7-BCAFC7DEB957}" type="pres">
      <dgm:prSet presAssocID="{0223557D-426D-4861-92C8-58323836677E}" presName="boxAndChildren" presStyleCnt="0"/>
      <dgm:spPr/>
    </dgm:pt>
    <dgm:pt modelId="{7367544A-8EF2-4EAC-BABF-9048C102FACF}" type="pres">
      <dgm:prSet presAssocID="{0223557D-426D-4861-92C8-58323836677E}" presName="parentTextBox" presStyleLbl="node1" presStyleIdx="0" presStyleCnt="3"/>
      <dgm:spPr/>
      <dgm:t>
        <a:bodyPr/>
        <a:lstStyle/>
        <a:p>
          <a:endParaRPr lang="en-US"/>
        </a:p>
      </dgm:t>
    </dgm:pt>
    <dgm:pt modelId="{53D98B27-E672-4C82-A0F7-EB02677859B4}" type="pres">
      <dgm:prSet presAssocID="{0223557D-426D-4861-92C8-58323836677E}" presName="entireBox" presStyleLbl="node1" presStyleIdx="0" presStyleCnt="3"/>
      <dgm:spPr/>
      <dgm:t>
        <a:bodyPr/>
        <a:lstStyle/>
        <a:p>
          <a:endParaRPr lang="en-US"/>
        </a:p>
      </dgm:t>
    </dgm:pt>
    <dgm:pt modelId="{B8E5C430-856E-430D-8EE3-0DF9DBB86C30}" type="pres">
      <dgm:prSet presAssocID="{0223557D-426D-4861-92C8-58323836677E}" presName="descendantBox" presStyleCnt="0"/>
      <dgm:spPr/>
    </dgm:pt>
    <dgm:pt modelId="{7823AB93-752F-4910-932E-7179A19CBD05}" type="pres">
      <dgm:prSet presAssocID="{02137C67-EF34-44F8-80D7-87B3D788CD7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1D8B4-CC43-4B97-8BD6-D88958698B76}" type="pres">
      <dgm:prSet presAssocID="{BA20F835-C0B8-4D9D-A5ED-D8FFE0CB423A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3FDF0-6A1B-4A06-B4F0-F6B13DEE8A3C}" type="pres">
      <dgm:prSet presAssocID="{BD819B3D-B641-4106-89AF-3835646DDD62}" presName="sp" presStyleCnt="0"/>
      <dgm:spPr/>
    </dgm:pt>
    <dgm:pt modelId="{A09A432E-4FDF-4FA7-B329-FB4AF4887140}" type="pres">
      <dgm:prSet presAssocID="{F7EDDB55-D6D7-400B-AB41-5D8DD7147F0F}" presName="arrowAndChildren" presStyleCnt="0"/>
      <dgm:spPr/>
    </dgm:pt>
    <dgm:pt modelId="{B778BDD8-428E-44D2-BE82-87A74774CAA6}" type="pres">
      <dgm:prSet presAssocID="{F7EDDB55-D6D7-400B-AB41-5D8DD7147F0F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3FEFF64-B889-4316-A1F3-095605440623}" type="pres">
      <dgm:prSet presAssocID="{F7EDDB55-D6D7-400B-AB41-5D8DD7147F0F}" presName="arrow" presStyleLbl="node1" presStyleIdx="1" presStyleCnt="3"/>
      <dgm:spPr/>
      <dgm:t>
        <a:bodyPr/>
        <a:lstStyle/>
        <a:p>
          <a:endParaRPr lang="en-US"/>
        </a:p>
      </dgm:t>
    </dgm:pt>
    <dgm:pt modelId="{8AC65330-A548-4060-960C-C5B9BA5D0E3F}" type="pres">
      <dgm:prSet presAssocID="{F7EDDB55-D6D7-400B-AB41-5D8DD7147F0F}" presName="descendantArrow" presStyleCnt="0"/>
      <dgm:spPr/>
    </dgm:pt>
    <dgm:pt modelId="{FA6D633C-5B36-4612-9469-8CC6924EA5C1}" type="pres">
      <dgm:prSet presAssocID="{8CBD93EA-0010-42B4-B78F-F3F89B0311C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7D7911-AEC0-440E-9BFF-6FFA7B04858A}" type="pres">
      <dgm:prSet presAssocID="{A161A60C-BD8D-48B3-8A58-9CFBBF1D1C59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1D5D7-A9BE-42A5-B561-3732F4FB800B}" type="pres">
      <dgm:prSet presAssocID="{7137A560-8A20-48CC-900F-39288E25E5B1}" presName="sp" presStyleCnt="0"/>
      <dgm:spPr/>
    </dgm:pt>
    <dgm:pt modelId="{72C76913-3545-40F7-8C99-F08D769AA68D}" type="pres">
      <dgm:prSet presAssocID="{3D2F402F-E255-4F67-AF0E-0117A83B1B06}" presName="arrowAndChildren" presStyleCnt="0"/>
      <dgm:spPr/>
    </dgm:pt>
    <dgm:pt modelId="{6254047D-37B6-4AE2-9971-7F3F87366ED4}" type="pres">
      <dgm:prSet presAssocID="{3D2F402F-E255-4F67-AF0E-0117A83B1B06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561CBD6-8B68-476C-9BB9-29835442E26F}" type="pres">
      <dgm:prSet presAssocID="{3D2F402F-E255-4F67-AF0E-0117A83B1B06}" presName="arrow" presStyleLbl="node1" presStyleIdx="2" presStyleCnt="3"/>
      <dgm:spPr/>
      <dgm:t>
        <a:bodyPr/>
        <a:lstStyle/>
        <a:p>
          <a:endParaRPr lang="en-US"/>
        </a:p>
      </dgm:t>
    </dgm:pt>
    <dgm:pt modelId="{8A987760-6B02-4E79-8E2B-B12B8CA38570}" type="pres">
      <dgm:prSet presAssocID="{3D2F402F-E255-4F67-AF0E-0117A83B1B06}" presName="descendantArrow" presStyleCnt="0"/>
      <dgm:spPr/>
    </dgm:pt>
    <dgm:pt modelId="{F2E69056-D416-4C4F-8C85-56FE395F33B9}" type="pres">
      <dgm:prSet presAssocID="{A77FFCFE-DC64-4434-9DF1-30D7015FED0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3538C4-C149-4176-A765-5397A118FFEE}" type="pres">
      <dgm:prSet presAssocID="{DBCE213F-104D-401F-8B8C-D67CFA798D7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7247DA-BFF4-4E4A-B0FE-D887B28554E8}" type="presOf" srcId="{F7EDDB55-D6D7-400B-AB41-5D8DD7147F0F}" destId="{53FEFF64-B889-4316-A1F3-095605440623}" srcOrd="1" destOrd="0" presId="urn:microsoft.com/office/officeart/2005/8/layout/process4"/>
    <dgm:cxn modelId="{5AABBE93-6C8C-4850-84BA-E1EB47C8A90A}" type="presOf" srcId="{A77FFCFE-DC64-4434-9DF1-30D7015FED0C}" destId="{F2E69056-D416-4C4F-8C85-56FE395F33B9}" srcOrd="0" destOrd="0" presId="urn:microsoft.com/office/officeart/2005/8/layout/process4"/>
    <dgm:cxn modelId="{64E6A504-3530-4D2F-B2BD-7C7A69638F41}" srcId="{48D65583-3FA6-4C36-88AE-78FA78CE65C3}" destId="{F7EDDB55-D6D7-400B-AB41-5D8DD7147F0F}" srcOrd="1" destOrd="0" parTransId="{D30A685E-616E-4FDA-BEFF-2E4B5B54D2FE}" sibTransId="{BD819B3D-B641-4106-89AF-3835646DDD62}"/>
    <dgm:cxn modelId="{FE3CE71A-70E1-4366-AB6F-0C505B9EDB38}" srcId="{48D65583-3FA6-4C36-88AE-78FA78CE65C3}" destId="{3D2F402F-E255-4F67-AF0E-0117A83B1B06}" srcOrd="0" destOrd="0" parTransId="{99C5A536-8410-436D-AFDD-A258FFEA1A1A}" sibTransId="{7137A560-8A20-48CC-900F-39288E25E5B1}"/>
    <dgm:cxn modelId="{1933E522-7FE9-43CA-945E-A2B9831D3DF0}" srcId="{F7EDDB55-D6D7-400B-AB41-5D8DD7147F0F}" destId="{8CBD93EA-0010-42B4-B78F-F3F89B0311CF}" srcOrd="0" destOrd="0" parTransId="{926A5CF8-ED19-42F6-AD57-16661F159B5E}" sibTransId="{5816B0EA-2691-4E69-8D19-A6DD91829E4A}"/>
    <dgm:cxn modelId="{D61EFDF8-4323-4864-8E1C-5C3A1CE65D72}" srcId="{F7EDDB55-D6D7-400B-AB41-5D8DD7147F0F}" destId="{A161A60C-BD8D-48B3-8A58-9CFBBF1D1C59}" srcOrd="1" destOrd="0" parTransId="{8D9216D1-4ECB-4D62-8E33-2EB5D0A09378}" sibTransId="{183B3F88-B73A-4DCD-8553-2131FD8C0E51}"/>
    <dgm:cxn modelId="{E2BDDDC3-0001-4B3E-9CCE-F593F1B72A0F}" type="presOf" srcId="{BA20F835-C0B8-4D9D-A5ED-D8FFE0CB423A}" destId="{76F1D8B4-CC43-4B97-8BD6-D88958698B76}" srcOrd="0" destOrd="0" presId="urn:microsoft.com/office/officeart/2005/8/layout/process4"/>
    <dgm:cxn modelId="{40152D40-FF92-4E31-9D66-9AA18D732545}" srcId="{3D2F402F-E255-4F67-AF0E-0117A83B1B06}" destId="{DBCE213F-104D-401F-8B8C-D67CFA798D72}" srcOrd="1" destOrd="0" parTransId="{64D64838-D7B0-4C8D-9619-AC8F370F204C}" sibTransId="{761EAEE7-8A9A-404D-A70D-4B1AB341D654}"/>
    <dgm:cxn modelId="{A86F8BBB-387E-4B13-9995-9CF6E2CE10E1}" type="presOf" srcId="{A161A60C-BD8D-48B3-8A58-9CFBBF1D1C59}" destId="{117D7911-AEC0-440E-9BFF-6FFA7B04858A}" srcOrd="0" destOrd="0" presId="urn:microsoft.com/office/officeart/2005/8/layout/process4"/>
    <dgm:cxn modelId="{A38626E0-9C56-4A23-930D-4413ADEDB747}" srcId="{48D65583-3FA6-4C36-88AE-78FA78CE65C3}" destId="{0223557D-426D-4861-92C8-58323836677E}" srcOrd="2" destOrd="0" parTransId="{3A20EE0D-E752-4D7C-B103-EE6E5A9EEB10}" sibTransId="{04A7A0CB-8901-41CE-A3A6-2D18367D8222}"/>
    <dgm:cxn modelId="{65A6D5CA-8FCB-410B-BB47-16E036F3EB75}" srcId="{3D2F402F-E255-4F67-AF0E-0117A83B1B06}" destId="{A77FFCFE-DC64-4434-9DF1-30D7015FED0C}" srcOrd="0" destOrd="0" parTransId="{8375A744-03EA-4495-AB29-39F670C7E6F1}" sibTransId="{C4899907-51B9-4EA7-A176-3AD9176E0770}"/>
    <dgm:cxn modelId="{CCDF506B-5223-4A4F-A16C-6548563A92C1}" type="presOf" srcId="{0223557D-426D-4861-92C8-58323836677E}" destId="{7367544A-8EF2-4EAC-BABF-9048C102FACF}" srcOrd="0" destOrd="0" presId="urn:microsoft.com/office/officeart/2005/8/layout/process4"/>
    <dgm:cxn modelId="{92D53FEC-4B0F-4D19-9214-BB9284D50B44}" type="presOf" srcId="{8CBD93EA-0010-42B4-B78F-F3F89B0311CF}" destId="{FA6D633C-5B36-4612-9469-8CC6924EA5C1}" srcOrd="0" destOrd="0" presId="urn:microsoft.com/office/officeart/2005/8/layout/process4"/>
    <dgm:cxn modelId="{CF421E75-838E-4365-8747-AFE0FC231CCA}" type="presOf" srcId="{48D65583-3FA6-4C36-88AE-78FA78CE65C3}" destId="{53ADCF4A-65A9-450D-9E8D-653B6C8C2AD1}" srcOrd="0" destOrd="0" presId="urn:microsoft.com/office/officeart/2005/8/layout/process4"/>
    <dgm:cxn modelId="{6687473D-3FD4-453C-9A55-A6BEEE10F64E}" type="presOf" srcId="{3D2F402F-E255-4F67-AF0E-0117A83B1B06}" destId="{7561CBD6-8B68-476C-9BB9-29835442E26F}" srcOrd="1" destOrd="0" presId="urn:microsoft.com/office/officeart/2005/8/layout/process4"/>
    <dgm:cxn modelId="{EB4546FB-2B19-4DD7-9A11-D5B6A9F85E9E}" type="presOf" srcId="{3D2F402F-E255-4F67-AF0E-0117A83B1B06}" destId="{6254047D-37B6-4AE2-9971-7F3F87366ED4}" srcOrd="0" destOrd="0" presId="urn:microsoft.com/office/officeart/2005/8/layout/process4"/>
    <dgm:cxn modelId="{06373D3F-240C-4661-9A89-28C5B08A3A1A}" type="presOf" srcId="{0223557D-426D-4861-92C8-58323836677E}" destId="{53D98B27-E672-4C82-A0F7-EB02677859B4}" srcOrd="1" destOrd="0" presId="urn:microsoft.com/office/officeart/2005/8/layout/process4"/>
    <dgm:cxn modelId="{FCA78DBB-8D07-4520-9538-36CAFFE21845}" type="presOf" srcId="{02137C67-EF34-44F8-80D7-87B3D788CD7B}" destId="{7823AB93-752F-4910-932E-7179A19CBD05}" srcOrd="0" destOrd="0" presId="urn:microsoft.com/office/officeart/2005/8/layout/process4"/>
    <dgm:cxn modelId="{BE95C50E-73B6-4AC4-82B0-5AE0712D7F14}" type="presOf" srcId="{F7EDDB55-D6D7-400B-AB41-5D8DD7147F0F}" destId="{B778BDD8-428E-44D2-BE82-87A74774CAA6}" srcOrd="0" destOrd="0" presId="urn:microsoft.com/office/officeart/2005/8/layout/process4"/>
    <dgm:cxn modelId="{FA6266DE-4D0F-4CD2-ACC2-38661AC1C160}" srcId="{0223557D-426D-4861-92C8-58323836677E}" destId="{BA20F835-C0B8-4D9D-A5ED-D8FFE0CB423A}" srcOrd="1" destOrd="0" parTransId="{1267344D-7743-4A82-81F3-642F7B9B1F6D}" sibTransId="{AF39DE91-BFB1-44FF-96E7-456772D2EA87}"/>
    <dgm:cxn modelId="{B6964D64-413F-4061-81D1-511E4E597F8A}" type="presOf" srcId="{DBCE213F-104D-401F-8B8C-D67CFA798D72}" destId="{DC3538C4-C149-4176-A765-5397A118FFEE}" srcOrd="0" destOrd="0" presId="urn:microsoft.com/office/officeart/2005/8/layout/process4"/>
    <dgm:cxn modelId="{BAF3B412-5674-4D68-ACA2-AC125E6D394B}" srcId="{0223557D-426D-4861-92C8-58323836677E}" destId="{02137C67-EF34-44F8-80D7-87B3D788CD7B}" srcOrd="0" destOrd="0" parTransId="{EE9B2AD8-4773-4706-AE25-83CCF6D7C83B}" sibTransId="{0D3DF726-69FD-4DF6-8D82-DA0D0FBE1684}"/>
    <dgm:cxn modelId="{5CD11DFC-9805-402C-A518-60AECDD54F82}" type="presParOf" srcId="{53ADCF4A-65A9-450D-9E8D-653B6C8C2AD1}" destId="{0B962585-DA53-49AF-82B7-BCAFC7DEB957}" srcOrd="0" destOrd="0" presId="urn:microsoft.com/office/officeart/2005/8/layout/process4"/>
    <dgm:cxn modelId="{E1F10794-CDBD-4C34-8362-603E8AA4F9C4}" type="presParOf" srcId="{0B962585-DA53-49AF-82B7-BCAFC7DEB957}" destId="{7367544A-8EF2-4EAC-BABF-9048C102FACF}" srcOrd="0" destOrd="0" presId="urn:microsoft.com/office/officeart/2005/8/layout/process4"/>
    <dgm:cxn modelId="{822051DB-E7E0-4229-8D7A-DEC4A7056561}" type="presParOf" srcId="{0B962585-DA53-49AF-82B7-BCAFC7DEB957}" destId="{53D98B27-E672-4C82-A0F7-EB02677859B4}" srcOrd="1" destOrd="0" presId="urn:microsoft.com/office/officeart/2005/8/layout/process4"/>
    <dgm:cxn modelId="{29311096-96C7-499D-BC94-E7C098D7D316}" type="presParOf" srcId="{0B962585-DA53-49AF-82B7-BCAFC7DEB957}" destId="{B8E5C430-856E-430D-8EE3-0DF9DBB86C30}" srcOrd="2" destOrd="0" presId="urn:microsoft.com/office/officeart/2005/8/layout/process4"/>
    <dgm:cxn modelId="{739EC2C7-AD87-4A69-B28A-ADD5110EF855}" type="presParOf" srcId="{B8E5C430-856E-430D-8EE3-0DF9DBB86C30}" destId="{7823AB93-752F-4910-932E-7179A19CBD05}" srcOrd="0" destOrd="0" presId="urn:microsoft.com/office/officeart/2005/8/layout/process4"/>
    <dgm:cxn modelId="{C6A9CA9A-6C44-46E1-85C8-F021450F22A7}" type="presParOf" srcId="{B8E5C430-856E-430D-8EE3-0DF9DBB86C30}" destId="{76F1D8B4-CC43-4B97-8BD6-D88958698B76}" srcOrd="1" destOrd="0" presId="urn:microsoft.com/office/officeart/2005/8/layout/process4"/>
    <dgm:cxn modelId="{AF0A5CC2-CF31-42B5-AD1F-1948822426AE}" type="presParOf" srcId="{53ADCF4A-65A9-450D-9E8D-653B6C8C2AD1}" destId="{BE23FDF0-6A1B-4A06-B4F0-F6B13DEE8A3C}" srcOrd="1" destOrd="0" presId="urn:microsoft.com/office/officeart/2005/8/layout/process4"/>
    <dgm:cxn modelId="{3121AB8E-7E61-42E1-B684-30E0DE63F691}" type="presParOf" srcId="{53ADCF4A-65A9-450D-9E8D-653B6C8C2AD1}" destId="{A09A432E-4FDF-4FA7-B329-FB4AF4887140}" srcOrd="2" destOrd="0" presId="urn:microsoft.com/office/officeart/2005/8/layout/process4"/>
    <dgm:cxn modelId="{C1522AFA-ED9D-41C4-AE97-8DEBA4607FE7}" type="presParOf" srcId="{A09A432E-4FDF-4FA7-B329-FB4AF4887140}" destId="{B778BDD8-428E-44D2-BE82-87A74774CAA6}" srcOrd="0" destOrd="0" presId="urn:microsoft.com/office/officeart/2005/8/layout/process4"/>
    <dgm:cxn modelId="{45EE8150-C376-43B7-9E3A-11FB5DB879A3}" type="presParOf" srcId="{A09A432E-4FDF-4FA7-B329-FB4AF4887140}" destId="{53FEFF64-B889-4316-A1F3-095605440623}" srcOrd="1" destOrd="0" presId="urn:microsoft.com/office/officeart/2005/8/layout/process4"/>
    <dgm:cxn modelId="{76DDEBE8-CFB7-4C83-A1EC-09F98FA7E1F8}" type="presParOf" srcId="{A09A432E-4FDF-4FA7-B329-FB4AF4887140}" destId="{8AC65330-A548-4060-960C-C5B9BA5D0E3F}" srcOrd="2" destOrd="0" presId="urn:microsoft.com/office/officeart/2005/8/layout/process4"/>
    <dgm:cxn modelId="{E549A94A-61AB-4DE2-8B0D-69E87E69BEF1}" type="presParOf" srcId="{8AC65330-A548-4060-960C-C5B9BA5D0E3F}" destId="{FA6D633C-5B36-4612-9469-8CC6924EA5C1}" srcOrd="0" destOrd="0" presId="urn:microsoft.com/office/officeart/2005/8/layout/process4"/>
    <dgm:cxn modelId="{BD30F395-6FCE-4180-BDF9-43A434AFC4F6}" type="presParOf" srcId="{8AC65330-A548-4060-960C-C5B9BA5D0E3F}" destId="{117D7911-AEC0-440E-9BFF-6FFA7B04858A}" srcOrd="1" destOrd="0" presId="urn:microsoft.com/office/officeart/2005/8/layout/process4"/>
    <dgm:cxn modelId="{6C40C8C4-E7E3-4836-A3A6-C8B458343C29}" type="presParOf" srcId="{53ADCF4A-65A9-450D-9E8D-653B6C8C2AD1}" destId="{2211D5D7-A9BE-42A5-B561-3732F4FB800B}" srcOrd="3" destOrd="0" presId="urn:microsoft.com/office/officeart/2005/8/layout/process4"/>
    <dgm:cxn modelId="{BC0005DF-5EC6-45C4-96DD-8E8529B8B696}" type="presParOf" srcId="{53ADCF4A-65A9-450D-9E8D-653B6C8C2AD1}" destId="{72C76913-3545-40F7-8C99-F08D769AA68D}" srcOrd="4" destOrd="0" presId="urn:microsoft.com/office/officeart/2005/8/layout/process4"/>
    <dgm:cxn modelId="{D5454CF4-30E1-4037-ADE3-FB1EE4CBC817}" type="presParOf" srcId="{72C76913-3545-40F7-8C99-F08D769AA68D}" destId="{6254047D-37B6-4AE2-9971-7F3F87366ED4}" srcOrd="0" destOrd="0" presId="urn:microsoft.com/office/officeart/2005/8/layout/process4"/>
    <dgm:cxn modelId="{2B786B4D-193F-421E-BC24-A96EFA354D9C}" type="presParOf" srcId="{72C76913-3545-40F7-8C99-F08D769AA68D}" destId="{7561CBD6-8B68-476C-9BB9-29835442E26F}" srcOrd="1" destOrd="0" presId="urn:microsoft.com/office/officeart/2005/8/layout/process4"/>
    <dgm:cxn modelId="{62A53C4B-0E1D-4415-926B-DBD7C6E842A8}" type="presParOf" srcId="{72C76913-3545-40F7-8C99-F08D769AA68D}" destId="{8A987760-6B02-4E79-8E2B-B12B8CA38570}" srcOrd="2" destOrd="0" presId="urn:microsoft.com/office/officeart/2005/8/layout/process4"/>
    <dgm:cxn modelId="{E699D41A-943F-428F-8708-ABBF253B1EA9}" type="presParOf" srcId="{8A987760-6B02-4E79-8E2B-B12B8CA38570}" destId="{F2E69056-D416-4C4F-8C85-56FE395F33B9}" srcOrd="0" destOrd="0" presId="urn:microsoft.com/office/officeart/2005/8/layout/process4"/>
    <dgm:cxn modelId="{A3EDDD57-3584-4FA3-99B9-7C8E27435A27}" type="presParOf" srcId="{8A987760-6B02-4E79-8E2B-B12B8CA38570}" destId="{DC3538C4-C149-4176-A765-5397A118FFE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0.92956</cdr:x>
      <cdr:y>0.00432</cdr:y>
    </cdr:from>
    <cdr:to>
      <cdr:x>1</cdr:x>
      <cdr:y>0.12527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941603" y="19051"/>
          <a:ext cx="525997" cy="533400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B578B-C1D9-4D58-93F1-5C76D3DC6DBF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C1A41-6BB1-450E-BAF2-3311B11DE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CTCs are 80 to 85% of BFET caseload providers, CBOs are</a:t>
            </a:r>
            <a:r>
              <a:rPr lang="en-US" baseline="0" dirty="0" smtClean="0"/>
              <a:t> remaining 10+%</a:t>
            </a:r>
          </a:p>
          <a:p>
            <a:r>
              <a:rPr lang="en-US" dirty="0" smtClean="0"/>
              <a:t>75% of BFET recipients are employed within 2 years.</a:t>
            </a:r>
          </a:p>
          <a:p>
            <a:r>
              <a:rPr lang="en-US" dirty="0" smtClean="0"/>
              <a:t>DSHS cannot lift people out of poverty without partner agencies,</a:t>
            </a:r>
            <a:r>
              <a:rPr lang="en-US" baseline="0" dirty="0" smtClean="0"/>
              <a:t> private and public; this enhanced collaboration provides wraparound partnership and support services (childcare, food, etc.)</a:t>
            </a:r>
          </a:p>
          <a:p>
            <a:r>
              <a:rPr lang="en-US" dirty="0" smtClean="0"/>
              <a:t>13 Federal agencies joined together in 2014 to fund career pathway programs &amp; initiatives:</a:t>
            </a:r>
            <a:r>
              <a:rPr lang="en-US" baseline="0" dirty="0" smtClean="0"/>
              <a:t> USDA, D of Commerce, D of Defense, D of Education, D of Energy, HUD, D of Justice, D of Labor 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1A41-6BB1-450E-BAF2-3311B11DE0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1A41-6BB1-450E-BAF2-3311B11DE0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BFET grant is described as having “administrative complexities” by all partner agencies.</a:t>
            </a:r>
            <a:endParaRPr lang="en-US" dirty="0" smtClean="0"/>
          </a:p>
          <a:p>
            <a:r>
              <a:rPr lang="en-US" dirty="0" smtClean="0"/>
              <a:t>When BFET spends 100% of non-federal funds upfront and requests 50% reimbursement – that reimbursement (if it doesn’t go back to the original funding source) then becomes the amount available to reutilize.  If spent salary/benefits with non-federal funds and are requesting reimbursement for 50% of them then they are already included in the reutilized funds available.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1A41-6BB1-450E-BAF2-3311B11DE0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4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*WCC uses FAPC, three-digit codes that almost always match their two-digit award code counterpart (example 0ZD is</a:t>
            </a:r>
            <a:r>
              <a:rPr lang="en-US" baseline="0" dirty="0" smtClean="0"/>
              <a:t> the FAPC code, ZD is the award code)</a:t>
            </a:r>
            <a:endParaRPr lang="en-US" dirty="0" smtClean="0"/>
          </a:p>
          <a:p>
            <a:r>
              <a:rPr lang="en-US" dirty="0" smtClean="0"/>
              <a:t>Current BFET balance is approximately $84,000, including BFET invoicing reimbursement through winter quarter and reimbursement of BFET salaries.</a:t>
            </a:r>
          </a:p>
          <a:p>
            <a:r>
              <a:rPr lang="en-US" dirty="0" smtClean="0"/>
              <a:t>BFET administrator contacts Senior Business Accountant to verify salary reimbursement occurs and is accurate.</a:t>
            </a:r>
          </a:p>
          <a:p>
            <a:r>
              <a:rPr lang="en-US" dirty="0" smtClean="0"/>
              <a:t>BFET administrator tracks</a:t>
            </a:r>
            <a:r>
              <a:rPr lang="en-US" baseline="0" dirty="0" smtClean="0"/>
              <a:t> Time &amp; Effort reporting and keeps T&amp;E on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1A41-6BB1-450E-BAF2-3311B11DE0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*WCC uses FAPC, three-digit codes that almost always match their two-digit award code counterpart (example 0ZD is</a:t>
            </a:r>
            <a:r>
              <a:rPr lang="en-US" baseline="0" dirty="0" smtClean="0"/>
              <a:t> the FAPC code, ZD is </a:t>
            </a:r>
            <a:r>
              <a:rPr lang="en-US" baseline="0" smtClean="0"/>
              <a:t>the award code)</a:t>
            </a:r>
            <a:endParaRPr lang="en-US" smtClean="0"/>
          </a:p>
          <a:p>
            <a:r>
              <a:rPr lang="en-US" dirty="0" smtClean="0"/>
              <a:t>Current BFET balance is approximately $84,000, including BFET invoicing reimbursement through winter quarter and reimbursement of BFET salaries.</a:t>
            </a:r>
          </a:p>
          <a:p>
            <a:r>
              <a:rPr lang="en-US" dirty="0" smtClean="0"/>
              <a:t>BFET administrator contacts Senior Business Accountant to verify salary reimbursement occurs and is accurate.</a:t>
            </a:r>
          </a:p>
          <a:p>
            <a:r>
              <a:rPr lang="en-US" dirty="0" smtClean="0"/>
              <a:t>BFET administrator tracks</a:t>
            </a:r>
            <a:r>
              <a:rPr lang="en-US" baseline="0" dirty="0" smtClean="0"/>
              <a:t> Time &amp; Effort reporting and keeps T&amp;E on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1A41-6BB1-450E-BAF2-3311B11DE0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8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BFET demographics, not only BFET-funded</a:t>
            </a:r>
            <a:r>
              <a:rPr lang="en-US" baseline="0" dirty="0" smtClean="0"/>
              <a:t>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1A41-6BB1-450E-BAF2-3311B11DE02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96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9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2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7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8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4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C1C0D-7A31-4D83-B895-580780EA7DB3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6E469-1059-496F-A9AB-549B98C56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stefens@whatcom.ctc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365728"/>
            <a:ext cx="9144000" cy="2387600"/>
          </a:xfrm>
        </p:spPr>
        <p:txBody>
          <a:bodyPr/>
          <a:lstStyle/>
          <a:p>
            <a:r>
              <a:rPr lang="en-US" dirty="0" smtClean="0"/>
              <a:t>BFET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314" y="257866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Whatcom Community College started the BFET program in 2011 under the </a:t>
            </a:r>
            <a:r>
              <a:rPr lang="en-US" dirty="0" err="1" smtClean="0"/>
              <a:t>WorkFirst</a:t>
            </a:r>
            <a:r>
              <a:rPr lang="en-US" dirty="0" smtClean="0"/>
              <a:t> Director</a:t>
            </a:r>
          </a:p>
          <a:p>
            <a:r>
              <a:rPr lang="en-US" dirty="0" smtClean="0"/>
              <a:t> Federal Food &amp; Nutrition Service (FNS) funds</a:t>
            </a:r>
          </a:p>
          <a:p>
            <a:r>
              <a:rPr lang="en-US" dirty="0" smtClean="0"/>
              <a:t>Grant contract through </a:t>
            </a:r>
            <a:r>
              <a:rPr lang="en-US" dirty="0" err="1" smtClean="0"/>
              <a:t>Dept</a:t>
            </a:r>
            <a:r>
              <a:rPr lang="en-US" dirty="0" smtClean="0"/>
              <a:t> of Social &amp; </a:t>
            </a:r>
            <a:r>
              <a:rPr lang="en-US" dirty="0"/>
              <a:t>H</a:t>
            </a:r>
            <a:r>
              <a:rPr lang="en-US" dirty="0" smtClean="0"/>
              <a:t>ealth Services (DSHS)</a:t>
            </a:r>
          </a:p>
          <a:p>
            <a:r>
              <a:rPr lang="en-US" dirty="0" smtClean="0"/>
              <a:t>Grant administered through SBCTC as a third-party reimbursement system “The State”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0" y="6242304"/>
            <a:ext cx="2286000" cy="6156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95933" y="6259299"/>
            <a:ext cx="234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Monique Stefens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997384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659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leverage BFET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BFET-</a:t>
            </a:r>
            <a:r>
              <a:rPr lang="en-US" dirty="0" err="1" smtClean="0"/>
              <a:t>matchable</a:t>
            </a:r>
            <a:r>
              <a:rPr lang="en-US" dirty="0" smtClean="0"/>
              <a:t> dollar returns 50%</a:t>
            </a:r>
          </a:p>
          <a:p>
            <a:r>
              <a:rPr lang="en-US" dirty="0" smtClean="0"/>
              <a:t>Match tuition wherever possible to decrease salary matching to position WCC to be a strong candidate for increased grant allotment</a:t>
            </a:r>
          </a:p>
          <a:p>
            <a:r>
              <a:rPr lang="en-US" dirty="0" smtClean="0"/>
              <a:t>Decrease salary matching for T&amp;E simplification and to reduce cost per student within grant</a:t>
            </a:r>
          </a:p>
          <a:p>
            <a:r>
              <a:rPr lang="en-US" dirty="0" smtClean="0"/>
              <a:t>Leverage reutilized funding to match salaries; reutilization is repeatable</a:t>
            </a:r>
          </a:p>
          <a:p>
            <a:r>
              <a:rPr lang="en-US" dirty="0" smtClean="0"/>
              <a:t>Worker Retraining is 100% </a:t>
            </a:r>
            <a:r>
              <a:rPr lang="en-US" dirty="0" err="1" smtClean="0"/>
              <a:t>matchable</a:t>
            </a:r>
            <a:r>
              <a:rPr lang="en-US" dirty="0" smtClean="0"/>
              <a:t> as reutilized funds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503" y="349567"/>
            <a:ext cx="16478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81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FY16 BFET student expenditures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36983" y="1567283"/>
            <a:ext cx="770534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Expenditures to students between college-level programs (71%) and basic education (HS21+, ABE, ELL) 29%</a:t>
            </a:r>
          </a:p>
          <a:p>
            <a:endParaRPr lang="en-US" sz="2000" dirty="0" smtClean="0"/>
          </a:p>
          <a:p>
            <a:pPr algn="ctr"/>
            <a:r>
              <a:rPr lang="en-US" sz="2000" dirty="0"/>
              <a:t>College-level funding typically helps retention and completion</a:t>
            </a:r>
          </a:p>
          <a:p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36983" y="3328446"/>
            <a:ext cx="3294015" cy="3011250"/>
            <a:chOff x="870132" y="3831527"/>
            <a:chExt cx="2976444" cy="283749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6592" y="3831527"/>
              <a:ext cx="2754170" cy="28374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182624" y="6230112"/>
              <a:ext cx="221894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261261" y="3924407"/>
              <a:ext cx="2084832" cy="3480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F5F5F"/>
                  </a:solidFill>
                </a:rPr>
                <a:t>100% Tuition dollars</a:t>
              </a:r>
              <a:endParaRPr lang="en-US" dirty="0">
                <a:solidFill>
                  <a:srgbClr val="5F5F5F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56560" y="5013959"/>
              <a:ext cx="89001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5F5F5F"/>
                  </a:solidFill>
                </a:rPr>
                <a:t>Access</a:t>
              </a:r>
              <a:endParaRPr lang="en-US" sz="1600" dirty="0">
                <a:solidFill>
                  <a:srgbClr val="5F5F5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85980" y="6076224"/>
              <a:ext cx="11094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5F5F5F"/>
                  </a:solidFill>
                </a:rPr>
                <a:t>Retention</a:t>
              </a:r>
              <a:endParaRPr lang="en-US" sz="1600" dirty="0">
                <a:solidFill>
                  <a:srgbClr val="5F5F5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70132" y="4293739"/>
              <a:ext cx="12313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5F5F5F"/>
                  </a:solidFill>
                </a:rPr>
                <a:t>Completion</a:t>
              </a:r>
              <a:endParaRPr lang="en-US" sz="1600" dirty="0">
                <a:solidFill>
                  <a:srgbClr val="5F5F5F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05922" y="3328446"/>
            <a:ext cx="3471091" cy="3011250"/>
            <a:chOff x="5242560" y="3853252"/>
            <a:chExt cx="3199405" cy="281577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2560" y="3853252"/>
              <a:ext cx="3000124" cy="2815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6193536" y="4035623"/>
              <a:ext cx="11582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88736" y="6230112"/>
              <a:ext cx="170688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64131" y="3944438"/>
              <a:ext cx="2670940" cy="345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5F5F5F"/>
                  </a:solidFill>
                </a:rPr>
                <a:t>50% “matching” dollars</a:t>
              </a:r>
              <a:endParaRPr lang="en-US" dirty="0">
                <a:solidFill>
                  <a:srgbClr val="5F5F5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54413" y="4764110"/>
              <a:ext cx="9875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5F5F5F"/>
                  </a:solidFill>
                </a:rPr>
                <a:t>Access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49824" y="6050228"/>
              <a:ext cx="12923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5F5F5F"/>
                  </a:solidFill>
                </a:rPr>
                <a:t>Retention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02628" y="4325119"/>
              <a:ext cx="124358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5F5F5F"/>
                  </a:solidFill>
                </a:rPr>
                <a:t>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8981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FY16 BFET student expenditures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3328" y="1386315"/>
            <a:ext cx="7705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dirty="0"/>
              <a:t>Basic education funding typically creates access to education and progression to college level coursework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982491" y="2948606"/>
            <a:ext cx="8227018" cy="2815770"/>
            <a:chOff x="1534145" y="2945876"/>
            <a:chExt cx="8227018" cy="2815770"/>
          </a:xfrm>
        </p:grpSpPr>
        <p:grpSp>
          <p:nvGrpSpPr>
            <p:cNvPr id="5" name="Group 4"/>
            <p:cNvGrpSpPr/>
            <p:nvPr/>
          </p:nvGrpSpPr>
          <p:grpSpPr>
            <a:xfrm>
              <a:off x="1534145" y="2945876"/>
              <a:ext cx="3572561" cy="2815770"/>
              <a:chOff x="626310" y="3853253"/>
              <a:chExt cx="3412722" cy="281577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181046" y="6230112"/>
                <a:ext cx="221894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850312" y="5581114"/>
                <a:ext cx="89001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Access</a:t>
                </a:r>
                <a:endParaRPr lang="en-US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26310" y="4574232"/>
                <a:ext cx="110947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Retention</a:t>
                </a:r>
                <a:endParaRPr lang="en-US" sz="1600" dirty="0"/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6310" y="3853253"/>
                <a:ext cx="3412722" cy="28157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1389888" y="6230112"/>
                <a:ext cx="201010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5075" y="4258578"/>
                <a:ext cx="1322387" cy="433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2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86526" y="6013418"/>
                <a:ext cx="1017587" cy="433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grpSp>
          <p:nvGrpSpPr>
            <p:cNvPr id="8" name="Group 7"/>
            <p:cNvGrpSpPr/>
            <p:nvPr/>
          </p:nvGrpSpPr>
          <p:grpSpPr>
            <a:xfrm>
              <a:off x="5574709" y="2945876"/>
              <a:ext cx="4186454" cy="2815770"/>
              <a:chOff x="4878578" y="3908305"/>
              <a:chExt cx="4364870" cy="2691139"/>
            </a:xfrm>
          </p:grpSpPr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8578" y="3908305"/>
                <a:ext cx="4364870" cy="26911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TextBox 15"/>
              <p:cNvSpPr txBox="1"/>
              <p:nvPr/>
            </p:nvSpPr>
            <p:spPr>
              <a:xfrm>
                <a:off x="6047232" y="6230112"/>
                <a:ext cx="199948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34806" y="4377359"/>
                <a:ext cx="1322387" cy="433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055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27496" y="5885079"/>
                <a:ext cx="1017587" cy="433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205547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531" y="9902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FY16 BFET student expenditures, student demographics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479055" y="2315839"/>
            <a:ext cx="77053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2400" dirty="0" smtClean="0"/>
              <a:t>Students that received funding in FY16 have the following demographics: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14.3% receive accommodations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62.9% are first generation college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42.9% are students of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Their average age is 33 years old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340517"/>
              </p:ext>
            </p:extLst>
          </p:nvPr>
        </p:nvGraphicFramePr>
        <p:xfrm>
          <a:off x="7278624" y="3267456"/>
          <a:ext cx="4781944" cy="323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01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2362200" y="1223962"/>
          <a:ext cx="7467600" cy="441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31136" y="304800"/>
            <a:ext cx="811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BFET student demographics </a:t>
            </a:r>
            <a:r>
              <a:rPr lang="en-US" b="1" dirty="0" smtClean="0"/>
              <a:t>overall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531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7424" y="-169989"/>
            <a:ext cx="9144000" cy="23876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616" y="2926080"/>
            <a:ext cx="9168384" cy="23317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Contact Monique Stefens</a:t>
            </a:r>
          </a:p>
          <a:p>
            <a:r>
              <a:rPr lang="en-US" dirty="0" smtClean="0"/>
              <a:t>(360) 383-3183</a:t>
            </a:r>
          </a:p>
          <a:p>
            <a:r>
              <a:rPr lang="en-US" dirty="0" smtClean="0">
                <a:hlinkClick r:id="rId2"/>
              </a:rPr>
              <a:t>mstefens@whatcom.ctc.edu</a:t>
            </a:r>
            <a:endParaRPr lang="en-US" dirty="0" smtClean="0"/>
          </a:p>
          <a:p>
            <a:r>
              <a:rPr lang="en-US" dirty="0" smtClean="0"/>
              <a:t>LDC134B</a:t>
            </a:r>
          </a:p>
          <a:p>
            <a:endParaRPr lang="en-US" dirty="0"/>
          </a:p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4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18456"/>
            <a:ext cx="9144000" cy="1111996"/>
          </a:xfrm>
        </p:spPr>
        <p:txBody>
          <a:bodyPr/>
          <a:lstStyle/>
          <a:p>
            <a:r>
              <a:rPr lang="en-US" dirty="0" smtClean="0"/>
              <a:t>BFET program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52735"/>
            <a:ext cx="9144000" cy="418944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600" b="1" dirty="0" smtClean="0"/>
              <a:t>Student must be: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US citizen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Financially eligible for Federal Basic Food benefits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Pursuing high school completion (HS21+), Adult Basic Ed (ABE), English language development (ESL), High School Equivalency (HSE/GED), or a professional/technical degree/certificate</a:t>
            </a:r>
          </a:p>
          <a:p>
            <a:pPr algn="l"/>
            <a:endParaRPr lang="en-US" dirty="0"/>
          </a:p>
          <a:p>
            <a:pPr algn="l"/>
            <a:r>
              <a:rPr lang="en-US" sz="2600" b="1" dirty="0" smtClean="0"/>
              <a:t>Students in BFET program at WCC receive: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Waiver for 20 hour weekly work requirement for Basic Food eligibility through Department of Social &amp; Health Services (DSHS)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Eligibility for childcare subsidies through Working Connections Childcare (WCCC)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Ongoing case management including pathway development, possible funding, non-monetary support/referrals, barrier navigation, connection to employment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Support bridging/collaborating with </a:t>
            </a:r>
            <a:r>
              <a:rPr lang="en-US" dirty="0" err="1" smtClean="0"/>
              <a:t>WorkFirst</a:t>
            </a:r>
            <a:r>
              <a:rPr lang="en-US" dirty="0" smtClean="0"/>
              <a:t> : BFET : Opportunity Council : Opportunity Grant : Worker Retraining : Division of Vocation Rehab : </a:t>
            </a:r>
            <a:r>
              <a:rPr lang="en-US" dirty="0" err="1" smtClean="0"/>
              <a:t>WorkSource</a:t>
            </a:r>
            <a:r>
              <a:rPr lang="en-US" dirty="0" smtClean="0"/>
              <a:t> (NWC) programs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16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10547"/>
            <a:ext cx="10515600" cy="998181"/>
          </a:xfrm>
        </p:spPr>
        <p:txBody>
          <a:bodyPr/>
          <a:lstStyle/>
          <a:p>
            <a:pPr algn="ctr"/>
            <a:r>
              <a:rPr lang="en-US" dirty="0" smtClean="0"/>
              <a:t>BFET funding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08728"/>
            <a:ext cx="10515600" cy="441014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does not have any up-front grant funding; invoicing occurs at the end of each quarter. </a:t>
            </a:r>
            <a:r>
              <a:rPr lang="en-US" dirty="0">
                <a:solidFill>
                  <a:schemeClr val="tx1"/>
                </a:solidFill>
              </a:rPr>
              <a:t>BFET is a national program piloted in Washington </a:t>
            </a:r>
            <a:r>
              <a:rPr lang="en-US" dirty="0" smtClean="0">
                <a:solidFill>
                  <a:schemeClr val="tx1"/>
                </a:solidFill>
              </a:rPr>
              <a:t>State, heralded as a model across the US. It is described as innovative and complex, is flexible, and has strict Federal &amp; State compliance regulations. BFET fiscal year starts October 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each year and is not directly tied to student FTE.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income is generated from reimbursement of eligible expenses paid from non-Federal sources; this is referred to as 50% reimbursement funds or “matching.” BFET first expends 100% of the cost of program operations, then bills at 50% for reimbursement. Since some of the expenditures are directly from the State (grants), the reimbursements generate income.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BFET funding is not fully awarded nationally, </a:t>
            </a:r>
            <a:r>
              <a:rPr lang="en-US" dirty="0" err="1" smtClean="0">
                <a:solidFill>
                  <a:schemeClr val="tx1"/>
                </a:solidFill>
              </a:rPr>
              <a:t>unawarded</a:t>
            </a:r>
            <a:r>
              <a:rPr lang="en-US" dirty="0" smtClean="0">
                <a:solidFill>
                  <a:schemeClr val="tx1"/>
                </a:solidFill>
              </a:rPr>
              <a:t> funding is offered to existing BFET programs for expenditure within one quarter. These funds are called 100% funds, must be spent on tuition &amp; fees only, restricted to expenditures on current BFET-enrolled students. WCC BFET typically receives limited 100% funds annually.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Reutilized funding began in 2016, which allows matching previously billed to be re-matched for subsequent reimbursement, also called “local match.” WCC BFET reutilizes funds for BFET salaries to yield a net zero cost to WCC for program salaries.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288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38539"/>
            <a:ext cx="10515600" cy="1110148"/>
          </a:xfrm>
        </p:spPr>
        <p:txBody>
          <a:bodyPr/>
          <a:lstStyle/>
          <a:p>
            <a:r>
              <a:rPr lang="en-US" dirty="0" smtClean="0"/>
              <a:t>How BFET reimbursement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59523"/>
            <a:ext cx="10515600" cy="4237296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administrator adds B! Unusual Action Code to </a:t>
            </a:r>
            <a:r>
              <a:rPr lang="en-US" dirty="0" err="1" smtClean="0">
                <a:solidFill>
                  <a:schemeClr val="tx1"/>
                </a:solidFill>
              </a:rPr>
              <a:t>Minisoft</a:t>
            </a:r>
            <a:r>
              <a:rPr lang="en-US" dirty="0" smtClean="0">
                <a:solidFill>
                  <a:schemeClr val="tx1"/>
                </a:solidFill>
              </a:rPr>
              <a:t> prior to </a:t>
            </a:r>
            <a:r>
              <a:rPr lang="en-US" dirty="0" err="1" smtClean="0">
                <a:solidFill>
                  <a:schemeClr val="tx1"/>
                </a:solidFill>
              </a:rPr>
              <a:t>AutoApp</a:t>
            </a:r>
            <a:r>
              <a:rPr lang="en-US" dirty="0" smtClean="0">
                <a:solidFill>
                  <a:schemeClr val="tx1"/>
                </a:solidFill>
              </a:rPr>
              <a:t>/cashiering each quarter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WCC financial aid office staff run a report to identify all students registered for an upcoming quarter with an unusual action code of B!, then manually post State Need Grant and other non-Federal funds before Pell.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WCC Senior Business Accountant runs a quarterly tuition report to identify all students from the previous quarter that received BFET-</a:t>
            </a:r>
            <a:r>
              <a:rPr lang="en-US" dirty="0" err="1" smtClean="0">
                <a:solidFill>
                  <a:schemeClr val="tx1"/>
                </a:solidFill>
              </a:rPr>
              <a:t>matchable</a:t>
            </a:r>
            <a:r>
              <a:rPr lang="en-US" dirty="0" smtClean="0">
                <a:solidFill>
                  <a:schemeClr val="tx1"/>
                </a:solidFill>
              </a:rPr>
              <a:t> funding toward their tuition &amp; fees.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BFET administrative staff verifies BFET student matching eligibility through billing roster process, other grant expenses through Match Certification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WCC Senior Business Accountant runs a quarterly </a:t>
            </a:r>
            <a:r>
              <a:rPr lang="en-US" dirty="0" smtClean="0">
                <a:solidFill>
                  <a:schemeClr val="tx1"/>
                </a:solidFill>
              </a:rPr>
              <a:t>salary </a:t>
            </a:r>
            <a:r>
              <a:rPr lang="en-US" dirty="0">
                <a:solidFill>
                  <a:schemeClr val="tx1"/>
                </a:solidFill>
              </a:rPr>
              <a:t>report </a:t>
            </a:r>
            <a:r>
              <a:rPr lang="en-US" dirty="0" smtClean="0">
                <a:solidFill>
                  <a:schemeClr val="tx1"/>
                </a:solidFill>
              </a:rPr>
              <a:t>to invoice </a:t>
            </a:r>
            <a:r>
              <a:rPr lang="en-US" dirty="0" err="1" smtClean="0">
                <a:solidFill>
                  <a:schemeClr val="tx1"/>
                </a:solidFill>
              </a:rPr>
              <a:t>matchable</a:t>
            </a:r>
            <a:r>
              <a:rPr lang="en-US" dirty="0" smtClean="0">
                <a:solidFill>
                  <a:schemeClr val="tx1"/>
                </a:solidFill>
              </a:rPr>
              <a:t> staffing costs.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staff completes BFET invoicing with WCC Senior Business Accountant.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funds are reimbursed and held in account.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FY 16 BFET budget is $158,810, which is the amount reimbursed from 50% of $317,620 eligible expenses. WCC was awarded an additional $15,000 in 100% funds, bringing the FY16 BFET grant to a total of $171,810</a:t>
            </a:r>
            <a:r>
              <a:rPr lang="en-US" dirty="0" smtClean="0">
                <a:solidFill>
                  <a:schemeClr val="tx1"/>
                </a:solidFill>
              </a:rPr>
              <a:t>. Of the 100% funds awarded in FY16, $</a:t>
            </a:r>
            <a:r>
              <a:rPr lang="en-US" smtClean="0">
                <a:solidFill>
                  <a:schemeClr val="tx1"/>
                </a:solidFill>
              </a:rPr>
              <a:t>6,600 reimbursed WCC </a:t>
            </a:r>
            <a:r>
              <a:rPr lang="en-US" dirty="0" smtClean="0">
                <a:solidFill>
                  <a:schemeClr val="tx1"/>
                </a:solidFill>
              </a:rPr>
              <a:t>indirect.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1276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63894"/>
            <a:ext cx="10515600" cy="1091487"/>
          </a:xfrm>
        </p:spPr>
        <p:txBody>
          <a:bodyPr/>
          <a:lstStyle/>
          <a:p>
            <a:r>
              <a:rPr lang="en-US" dirty="0" smtClean="0"/>
              <a:t>Where BFET funds are distributed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51324"/>
            <a:ext cx="10515600" cy="433993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student expenses to provide access, retention and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Tuition assistance, textbooks, Solutions Fund, bus passes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Emergency Fund for general WCC student retention and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WRT/</a:t>
            </a:r>
            <a:r>
              <a:rPr lang="en-US" dirty="0" err="1" smtClean="0">
                <a:solidFill>
                  <a:schemeClr val="tx1"/>
                </a:solidFill>
              </a:rPr>
              <a:t>Opp</a:t>
            </a:r>
            <a:r>
              <a:rPr lang="en-US" dirty="0" smtClean="0">
                <a:solidFill>
                  <a:schemeClr val="tx1"/>
                </a:solidFill>
              </a:rPr>
              <a:t> Grant bridges for student funding across academic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Veterans to provide access, retention and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Running Start students (heightened restrictions)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Whatcom Dream &amp; Gateway scholarships (no longer eligible expenditure)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Baker computer lab (one-time expenditure)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Learning Center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Transitional Learning instruction pilot, GED exam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Reimburse 063 1C02 for BFET salaries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BFET travel, copies and supplies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17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561068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BFET money flow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18520" y="1886631"/>
            <a:ext cx="815495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For every </a:t>
            </a:r>
            <a:r>
              <a:rPr lang="en-US" sz="2400" u="sng" dirty="0" smtClean="0"/>
              <a:t>dollar</a:t>
            </a:r>
            <a:r>
              <a:rPr lang="en-US" sz="2400" dirty="0" smtClean="0"/>
              <a:t> spent on a BFET-eligible student, </a:t>
            </a:r>
            <a:r>
              <a:rPr lang="en-US" sz="2400" u="sng" dirty="0" smtClean="0"/>
              <a:t>50</a:t>
            </a:r>
            <a:r>
              <a:rPr lang="en-US" sz="1600" u="sng" dirty="0" smtClean="0"/>
              <a:t>₵</a:t>
            </a:r>
            <a:r>
              <a:rPr lang="en-US" sz="2400" dirty="0" smtClean="0"/>
              <a:t> can be invoiced by the BFET program at their school for additional training &amp; support. This is what is known as </a:t>
            </a:r>
            <a:r>
              <a:rPr lang="en-US" sz="2400" u="sng" dirty="0" smtClean="0"/>
              <a:t>50% matching</a:t>
            </a:r>
            <a:r>
              <a:rPr lang="en-US" sz="2400" dirty="0" smtClean="0"/>
              <a:t>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These funds are then used to provide services to increase access, progression, retention and training completion via scholarships, coaching and pathway development.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This is a self-supported program; BFET salaries come </a:t>
            </a:r>
            <a:r>
              <a:rPr lang="en-US" sz="2400" u="sng" dirty="0" smtClean="0"/>
              <a:t>entirely</a:t>
            </a:r>
            <a:r>
              <a:rPr lang="en-US" sz="2400" dirty="0" smtClean="0"/>
              <a:t> from the BFET funds generated through BFET matching.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700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BFET visual money flow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69" y="1922397"/>
            <a:ext cx="1371115" cy="9705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0" y="3203801"/>
            <a:ext cx="1371115" cy="97056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3228" y="2528936"/>
            <a:ext cx="12975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State</a:t>
            </a:r>
            <a:r>
              <a:rPr lang="en-US" dirty="0" smtClean="0"/>
              <a:t> </a:t>
            </a:r>
            <a:r>
              <a:rPr lang="en-US" sz="1600" dirty="0" smtClean="0"/>
              <a:t>funds*</a:t>
            </a:r>
            <a:endParaRPr lang="en-US" sz="1600" dirty="0"/>
          </a:p>
        </p:txBody>
      </p:sp>
      <p:sp>
        <p:nvSpPr>
          <p:cNvPr id="6" name="Right Arrow 5"/>
          <p:cNvSpPr/>
          <p:nvPr/>
        </p:nvSpPr>
        <p:spPr>
          <a:xfrm>
            <a:off x="2248678" y="2267339"/>
            <a:ext cx="541175" cy="335902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8678" y="3407361"/>
            <a:ext cx="560881" cy="3718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85256" y="2108718"/>
            <a:ext cx="2006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50% paid to WCC BFET by SBCTC as “interest” in building BFET student skills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256384" y="3407361"/>
            <a:ext cx="17914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50% reimbursed to </a:t>
            </a:r>
            <a:r>
              <a:rPr lang="en-US" sz="1400" dirty="0" smtClean="0"/>
              <a:t>WCC BFET </a:t>
            </a:r>
            <a:r>
              <a:rPr lang="en-US" sz="1400" dirty="0"/>
              <a:t>by SBCTC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5645597" y="2855289"/>
            <a:ext cx="692423" cy="498426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568628">
            <a:off x="5176550" y="2856154"/>
            <a:ext cx="542692" cy="2206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19614136">
            <a:off x="5183655" y="3180287"/>
            <a:ext cx="542692" cy="2206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20418427">
            <a:off x="517005" y="655042"/>
            <a:ext cx="2006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Example: $64,000 quarterly tuition spent on BFET students</a:t>
            </a:r>
            <a:endParaRPr lang="en-US" sz="1600" b="1" dirty="0">
              <a:solidFill>
                <a:schemeClr val="accent4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20105185">
            <a:off x="694217" y="4246930"/>
            <a:ext cx="13768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Example: </a:t>
            </a: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$10,000</a:t>
            </a:r>
            <a:endParaRPr lang="en-US" sz="1600" b="1" dirty="0">
              <a:solidFill>
                <a:schemeClr val="accent4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388453">
            <a:off x="5355771" y="220940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Example: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$32,000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20536558">
            <a:off x="5351837" y="3414849"/>
            <a:ext cx="1284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Example: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$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5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,000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813" y="2718518"/>
            <a:ext cx="1371115" cy="97056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863212" y="3323671"/>
            <a:ext cx="147423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BFET account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259216" y="2145572"/>
            <a:ext cx="13995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Example: $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37,000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6349" y="3419085"/>
            <a:ext cx="560881" cy="37188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6348" y="2321383"/>
            <a:ext cx="560881" cy="37188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694768" y="3419085"/>
            <a:ext cx="15392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Salary reimbursed to WCC, with net zero cost to WCC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9694768" y="2321383"/>
            <a:ext cx="15392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Funding available for BFET students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53663" y="5316271"/>
            <a:ext cx="897162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*State funds include tuition from College Bound, SNG, Early Achievers, Opportunity Grant and</a:t>
            </a:r>
          </a:p>
          <a:p>
            <a:r>
              <a:rPr lang="en-US" dirty="0" smtClean="0"/>
              <a:t>other funding awarded to WCC students that are enrolled in the BFET program. The State is </a:t>
            </a:r>
          </a:p>
          <a:p>
            <a:r>
              <a:rPr lang="en-US" dirty="0" smtClean="0"/>
              <a:t>leveraging Federal funds to provide reimbursement matching for State and local dollars spent.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99252" y="1351238"/>
            <a:ext cx="19312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4">
                    <a:lumMod val="50000"/>
                  </a:schemeClr>
                </a:solidFill>
                <a:latin typeface="Bradley Hand ITC" panose="03070402050302030203" pitchFamily="66" charset="0"/>
              </a:rPr>
              <a:t>50% ($32,000) of that quarterly tuition is invoiced to SBCTC</a:t>
            </a:r>
            <a:endParaRPr lang="en-US" sz="1400" b="1" dirty="0">
              <a:solidFill>
                <a:schemeClr val="accent4">
                  <a:lumMod val="5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3000" y="3930581"/>
            <a:ext cx="1371115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Salaries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60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BFET accounting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All 50% BFET matching funds are held in 111-3FFT</a:t>
            </a:r>
          </a:p>
          <a:p>
            <a:pPr marL="0" indent="0">
              <a:buNone/>
            </a:pPr>
            <a:r>
              <a:rPr lang="en-US" dirty="0" smtClean="0"/>
              <a:t>Salary matches may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063-1C02 BFET &amp; Advising code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062-1C17 Opportunity Grant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018-NF01 Transitional Learning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061-1C13 Worker Retraining</a:t>
            </a:r>
          </a:p>
          <a:p>
            <a:pPr marL="0" indent="0">
              <a:buNone/>
            </a:pPr>
            <a:r>
              <a:rPr lang="en-US" dirty="0" smtClean="0"/>
              <a:t>All 100% Tuition funds are issued through 111-3FET</a:t>
            </a:r>
          </a:p>
          <a:p>
            <a:pPr marL="0" indent="0">
              <a:buNone/>
            </a:pPr>
            <a:r>
              <a:rPr lang="en-US" dirty="0" smtClean="0"/>
              <a:t>For both accounts, the grant money is awarded, WCC disburses the funds, invoices for those disbursements and </a:t>
            </a:r>
            <a:r>
              <a:rPr lang="en-US" smtClean="0"/>
              <a:t>is reimbursed.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BFET accounting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6621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BFET Financial Aid Payment Codes* may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0X1 for 100% tuition, connected to account 111-3FET, award disbursement code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0X2 for Dream scholarship, no longer an eligible expenditure, award disbursement code 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0X0 for Special Assistance , award disbursement code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0X3 for Tuition Assistance, award disbursement code 2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0X6 for Gateway &amp; Dream</a:t>
            </a:r>
            <a:r>
              <a:rPr lang="en-US" dirty="0"/>
              <a:t>, no longer an eligible expenditure, award disbursement code </a:t>
            </a:r>
            <a:r>
              <a:rPr lang="en-US" dirty="0" smtClean="0"/>
              <a:t>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BFET FAPC </a:t>
            </a:r>
            <a:r>
              <a:rPr lang="en-US" dirty="0" err="1" smtClean="0"/>
              <a:t>matchable</a:t>
            </a:r>
            <a:r>
              <a:rPr lang="en-US" dirty="0" smtClean="0"/>
              <a:t> codes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0ZD Opportunity Grant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009 State Need Grant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0TF Workforce Training</a:t>
            </a:r>
          </a:p>
          <a:p>
            <a:pPr marL="0" indent="0">
              <a:buNone/>
            </a:pPr>
            <a:r>
              <a:rPr lang="en-US" dirty="0" smtClean="0"/>
              <a:t>	0EA Early Achievers Opportunity Grant tuition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0FD WCC Foundation scholarships</a:t>
            </a:r>
          </a:p>
          <a:p>
            <a:pPr marL="0" indent="0">
              <a:buNone/>
            </a:pPr>
            <a:r>
              <a:rPr lang="en-US" dirty="0" smtClean="0"/>
              <a:t>	037 WA Scholars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039 WAVE recipient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054 WCC Grant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070 Outside/local scholarship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01C College Bound scholarship</a:t>
            </a:r>
          </a:p>
          <a:p>
            <a:pPr marL="0" indent="0">
              <a:buNone/>
            </a:pPr>
            <a:r>
              <a:rPr lang="en-US" dirty="0" smtClean="0"/>
              <a:t>WCC Bookstore processes payment for textbooks and bus passes through 111-3FFT quarterly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1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1466</TotalTime>
  <Words>1612</Words>
  <Application>Microsoft Office PowerPoint</Application>
  <PresentationFormat>Widescreen</PresentationFormat>
  <Paragraphs>170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Bradley Hand ITC</vt:lpstr>
      <vt:lpstr>Calibri</vt:lpstr>
      <vt:lpstr>Calibri Light</vt:lpstr>
      <vt:lpstr>Office Theme</vt:lpstr>
      <vt:lpstr>BFET 101</vt:lpstr>
      <vt:lpstr>BFET program overview</vt:lpstr>
      <vt:lpstr>BFET funding overview</vt:lpstr>
      <vt:lpstr>How BFET reimbursement works</vt:lpstr>
      <vt:lpstr>Where BFET funds are distributed</vt:lpstr>
      <vt:lpstr>BFET money flow</vt:lpstr>
      <vt:lpstr>BFET visual money flow</vt:lpstr>
      <vt:lpstr>BFET accounting details</vt:lpstr>
      <vt:lpstr>BFET accounting details</vt:lpstr>
      <vt:lpstr>PowerPoint Presentation</vt:lpstr>
      <vt:lpstr>Strategies to leverage BFET funding</vt:lpstr>
      <vt:lpstr>FY16 BFET student expenditures</vt:lpstr>
      <vt:lpstr>FY16 BFET student expenditures</vt:lpstr>
      <vt:lpstr>FY16 BFET student expenditures, student demographics</vt:lpstr>
      <vt:lpstr>PowerPoint Presentation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BFET 101</dc:title>
  <dc:creator>Monique Stefens</dc:creator>
  <cp:lastModifiedBy>Monique Stefens</cp:lastModifiedBy>
  <cp:revision>95</cp:revision>
  <dcterms:created xsi:type="dcterms:W3CDTF">2016-03-30T20:56:33Z</dcterms:created>
  <dcterms:modified xsi:type="dcterms:W3CDTF">2016-07-07T17:50:17Z</dcterms:modified>
</cp:coreProperties>
</file>