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9" r:id="rId2"/>
    <p:sldId id="270" r:id="rId3"/>
    <p:sldId id="271" r:id="rId4"/>
    <p:sldId id="272" r:id="rId5"/>
    <p:sldId id="256" r:id="rId6"/>
    <p:sldId id="258" r:id="rId7"/>
    <p:sldId id="274" r:id="rId8"/>
    <p:sldId id="263" r:id="rId9"/>
    <p:sldId id="262" r:id="rId10"/>
    <p:sldId id="264" r:id="rId11"/>
    <p:sldId id="275" r:id="rId12"/>
    <p:sldId id="261" r:id="rId13"/>
    <p:sldId id="266" r:id="rId14"/>
    <p:sldId id="26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0B0"/>
    <a:srgbClr val="5F5F5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urrows\users\Basic%20Food%20&amp;%20Employment%20Training\Budget\FY16\2016%20REIMB%20&amp;%20100%25%20Budg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364B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72-41D7-96E1-429287D635D6}"/>
              </c:ext>
            </c:extLst>
          </c:dPt>
          <c:dPt>
            <c:idx val="1"/>
            <c:bubble3D val="0"/>
            <c:spPr>
              <a:solidFill>
                <a:srgbClr val="881F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72-41D7-96E1-429287D635D6}"/>
              </c:ext>
            </c:extLst>
          </c:dPt>
          <c:dPt>
            <c:idx val="2"/>
            <c:bubble3D val="0"/>
            <c:spPr>
              <a:solidFill>
                <a:srgbClr val="7EBA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72-41D7-96E1-429287D635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72-41D7-96E1-429287D635D6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C72-41D7-96E1-429287D635D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C72-41D7-96E1-429287D635D6}"/>
              </c:ext>
            </c:extLst>
          </c:dPt>
          <c:dPt>
            <c:idx val="6"/>
            <c:bubble3D val="0"/>
            <c:spPr>
              <a:solidFill>
                <a:srgbClr val="364B9C">
                  <a:alpha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C72-41D7-96E1-429287D635D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C72-41D7-96E1-429287D635D6}"/>
              </c:ext>
            </c:extLst>
          </c:dPt>
          <c:dLbls>
            <c:dLbl>
              <c:idx val="0"/>
              <c:layout>
                <c:manualLayout>
                  <c:x val="2.6208369396184726E-2"/>
                  <c:y val="2.34539094274634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72-41D7-96E1-429287D635D6}"/>
                </c:ext>
              </c:extLst>
            </c:dLbl>
            <c:dLbl>
              <c:idx val="1"/>
              <c:layout>
                <c:manualLayout>
                  <c:x val="0.23506423329089593"/>
                  <c:y val="-2.89322503472376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72-41D7-96E1-429287D635D6}"/>
                </c:ext>
              </c:extLst>
            </c:dLbl>
            <c:dLbl>
              <c:idx val="2"/>
              <c:layout>
                <c:manualLayout>
                  <c:x val="-8.7678818968004498E-3"/>
                  <c:y val="-1.870573621007012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72-41D7-96E1-429287D635D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72-41D7-96E1-429287D635D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72-41D7-96E1-429287D635D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C72-41D7-96E1-429287D63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'Student Spending'!$A$2:$A$9</c:f>
              <c:strCache>
                <c:ptCount val="8"/>
                <c:pt idx="0">
                  <c:v>100% Tuition</c:v>
                </c:pt>
                <c:pt idx="1">
                  <c:v>General Reimbursement</c:v>
                </c:pt>
                <c:pt idx="2">
                  <c:v>High School 21+</c:v>
                </c:pt>
                <c:pt idx="3">
                  <c:v>Running Start</c:v>
                </c:pt>
                <c:pt idx="4">
                  <c:v>ABE/GED/ESL</c:v>
                </c:pt>
                <c:pt idx="5">
                  <c:v>Worker Retraining</c:v>
                </c:pt>
                <c:pt idx="6">
                  <c:v>Veterans </c:v>
                </c:pt>
                <c:pt idx="7">
                  <c:v>Solutions Fund</c:v>
                </c:pt>
              </c:strCache>
            </c:strRef>
          </c:cat>
          <c:val>
            <c:numRef>
              <c:f>'Student Spending'!$B$2:$B$9</c:f>
              <c:numCache>
                <c:formatCode>_("$"* #,##0.00_);_("$"* \(#,##0.00\);_("$"* "-"??_);_(@_)</c:formatCode>
                <c:ptCount val="8"/>
                <c:pt idx="0">
                  <c:v>8400</c:v>
                </c:pt>
                <c:pt idx="1">
                  <c:v>15482.640000000001</c:v>
                </c:pt>
                <c:pt idx="2">
                  <c:v>5392.8100000000013</c:v>
                </c:pt>
                <c:pt idx="3">
                  <c:v>0</c:v>
                </c:pt>
                <c:pt idx="4">
                  <c:v>250</c:v>
                </c:pt>
                <c:pt idx="5">
                  <c:v>0</c:v>
                </c:pt>
                <c:pt idx="6">
                  <c:v>1000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72-41D7-96E1-429287D635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65583-3FA6-4C36-88AE-78FA78CE65C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2F402F-E255-4F67-AF0E-0117A83B1B06}">
      <dgm:prSet phldrT="[Text]"/>
      <dgm:spPr/>
      <dgm:t>
        <a:bodyPr/>
        <a:lstStyle/>
        <a:p>
          <a:r>
            <a:rPr lang="en-US" dirty="0" smtClean="0"/>
            <a:t>Financial aid disbursement sent to WCC for eligible student</a:t>
          </a:r>
          <a:endParaRPr lang="en-US" dirty="0"/>
        </a:p>
      </dgm:t>
    </dgm:pt>
    <dgm:pt modelId="{99C5A536-8410-436D-AFDD-A258FFEA1A1A}" type="parTrans" cxnId="{FE3CE71A-70E1-4366-AB6F-0C505B9EDB38}">
      <dgm:prSet/>
      <dgm:spPr/>
      <dgm:t>
        <a:bodyPr/>
        <a:lstStyle/>
        <a:p>
          <a:endParaRPr lang="en-US"/>
        </a:p>
      </dgm:t>
    </dgm:pt>
    <dgm:pt modelId="{7137A560-8A20-48CC-900F-39288E25E5B1}" type="sibTrans" cxnId="{FE3CE71A-70E1-4366-AB6F-0C505B9EDB38}">
      <dgm:prSet/>
      <dgm:spPr/>
      <dgm:t>
        <a:bodyPr/>
        <a:lstStyle/>
        <a:p>
          <a:endParaRPr lang="en-US"/>
        </a:p>
      </dgm:t>
    </dgm:pt>
    <dgm:pt modelId="{A77FFCFE-DC64-4434-9DF1-30D7015FED0C}">
      <dgm:prSet phldrT="[Text]"/>
      <dgm:spPr/>
      <dgm:t>
        <a:bodyPr/>
        <a:lstStyle/>
        <a:p>
          <a:r>
            <a:rPr lang="en-US" dirty="0" smtClean="0"/>
            <a:t>WCC posts 100% of award to student account</a:t>
          </a:r>
          <a:endParaRPr lang="en-US" dirty="0"/>
        </a:p>
      </dgm:t>
    </dgm:pt>
    <dgm:pt modelId="{8375A744-03EA-4495-AB29-39F670C7E6F1}" type="parTrans" cxnId="{65A6D5CA-8FCB-410B-BB47-16E036F3EB75}">
      <dgm:prSet/>
      <dgm:spPr/>
      <dgm:t>
        <a:bodyPr/>
        <a:lstStyle/>
        <a:p>
          <a:endParaRPr lang="en-US"/>
        </a:p>
      </dgm:t>
    </dgm:pt>
    <dgm:pt modelId="{C4899907-51B9-4EA7-A176-3AD9176E0770}" type="sibTrans" cxnId="{65A6D5CA-8FCB-410B-BB47-16E036F3EB75}">
      <dgm:prSet/>
      <dgm:spPr/>
      <dgm:t>
        <a:bodyPr/>
        <a:lstStyle/>
        <a:p>
          <a:endParaRPr lang="en-US"/>
        </a:p>
      </dgm:t>
    </dgm:pt>
    <dgm:pt modelId="{DBCE213F-104D-401F-8B8C-D67CFA798D72}">
      <dgm:prSet phldrT="[Text]"/>
      <dgm:spPr/>
      <dgm:t>
        <a:bodyPr/>
        <a:lstStyle/>
        <a:p>
          <a:r>
            <a:rPr lang="en-US" dirty="0" smtClean="0"/>
            <a:t>BFET invoices SBCTC 50% of the eligible award</a:t>
          </a:r>
          <a:endParaRPr lang="en-US" dirty="0"/>
        </a:p>
      </dgm:t>
    </dgm:pt>
    <dgm:pt modelId="{64D64838-D7B0-4C8D-9619-AC8F370F204C}" type="parTrans" cxnId="{40152D40-FF92-4E31-9D66-9AA18D732545}">
      <dgm:prSet/>
      <dgm:spPr/>
      <dgm:t>
        <a:bodyPr/>
        <a:lstStyle/>
        <a:p>
          <a:endParaRPr lang="en-US"/>
        </a:p>
      </dgm:t>
    </dgm:pt>
    <dgm:pt modelId="{761EAEE7-8A9A-404D-A70D-4B1AB341D654}" type="sibTrans" cxnId="{40152D40-FF92-4E31-9D66-9AA18D732545}">
      <dgm:prSet/>
      <dgm:spPr/>
      <dgm:t>
        <a:bodyPr/>
        <a:lstStyle/>
        <a:p>
          <a:endParaRPr lang="en-US"/>
        </a:p>
      </dgm:t>
    </dgm:pt>
    <dgm:pt modelId="{F7EDDB55-D6D7-400B-AB41-5D8DD7147F0F}">
      <dgm:prSet phldrT="[Text]"/>
      <dgm:spPr/>
      <dgm:t>
        <a:bodyPr/>
        <a:lstStyle/>
        <a:p>
          <a:r>
            <a:rPr lang="en-US" dirty="0" smtClean="0"/>
            <a:t>DSHS verifies student BFET eligibility, SBCTC reimburses WCC BFET </a:t>
          </a:r>
          <a:endParaRPr lang="en-US" dirty="0"/>
        </a:p>
      </dgm:t>
    </dgm:pt>
    <dgm:pt modelId="{D30A685E-616E-4FDA-BEFF-2E4B5B54D2FE}" type="parTrans" cxnId="{64E6A504-3530-4D2F-B2BD-7C7A69638F41}">
      <dgm:prSet/>
      <dgm:spPr/>
      <dgm:t>
        <a:bodyPr/>
        <a:lstStyle/>
        <a:p>
          <a:endParaRPr lang="en-US"/>
        </a:p>
      </dgm:t>
    </dgm:pt>
    <dgm:pt modelId="{BD819B3D-B641-4106-89AF-3835646DDD62}" type="sibTrans" cxnId="{64E6A504-3530-4D2F-B2BD-7C7A69638F41}">
      <dgm:prSet/>
      <dgm:spPr/>
      <dgm:t>
        <a:bodyPr/>
        <a:lstStyle/>
        <a:p>
          <a:endParaRPr lang="en-US"/>
        </a:p>
      </dgm:t>
    </dgm:pt>
    <dgm:pt modelId="{8CBD93EA-0010-42B4-B78F-F3F89B0311CF}">
      <dgm:prSet phldrT="[Text]"/>
      <dgm:spPr/>
      <dgm:t>
        <a:bodyPr/>
        <a:lstStyle/>
        <a:p>
          <a:r>
            <a:rPr lang="en-US" dirty="0" smtClean="0"/>
            <a:t>WCC BFET covers program operational costs</a:t>
          </a:r>
          <a:endParaRPr lang="en-US" dirty="0"/>
        </a:p>
      </dgm:t>
    </dgm:pt>
    <dgm:pt modelId="{926A5CF8-ED19-42F6-AD57-16661F159B5E}" type="parTrans" cxnId="{1933E522-7FE9-43CA-945E-A2B9831D3DF0}">
      <dgm:prSet/>
      <dgm:spPr/>
      <dgm:t>
        <a:bodyPr/>
        <a:lstStyle/>
        <a:p>
          <a:endParaRPr lang="en-US"/>
        </a:p>
      </dgm:t>
    </dgm:pt>
    <dgm:pt modelId="{5816B0EA-2691-4E69-8D19-A6DD91829E4A}" type="sibTrans" cxnId="{1933E522-7FE9-43CA-945E-A2B9831D3DF0}">
      <dgm:prSet/>
      <dgm:spPr/>
      <dgm:t>
        <a:bodyPr/>
        <a:lstStyle/>
        <a:p>
          <a:endParaRPr lang="en-US"/>
        </a:p>
      </dgm:t>
    </dgm:pt>
    <dgm:pt modelId="{A161A60C-BD8D-48B3-8A58-9CFBBF1D1C59}">
      <dgm:prSet phldrT="[Text]"/>
      <dgm:spPr/>
      <dgm:t>
        <a:bodyPr/>
        <a:lstStyle/>
        <a:p>
          <a:r>
            <a:rPr lang="en-US" dirty="0" smtClean="0"/>
            <a:t>WCC BFET provides funding to eligible students</a:t>
          </a:r>
          <a:endParaRPr lang="en-US" dirty="0"/>
        </a:p>
      </dgm:t>
    </dgm:pt>
    <dgm:pt modelId="{8D9216D1-4ECB-4D62-8E33-2EB5D0A09378}" type="parTrans" cxnId="{D61EFDF8-4323-4864-8E1C-5C3A1CE65D72}">
      <dgm:prSet/>
      <dgm:spPr/>
      <dgm:t>
        <a:bodyPr/>
        <a:lstStyle/>
        <a:p>
          <a:endParaRPr lang="en-US"/>
        </a:p>
      </dgm:t>
    </dgm:pt>
    <dgm:pt modelId="{183B3F88-B73A-4DCD-8553-2131FD8C0E51}" type="sibTrans" cxnId="{D61EFDF8-4323-4864-8E1C-5C3A1CE65D72}">
      <dgm:prSet/>
      <dgm:spPr/>
      <dgm:t>
        <a:bodyPr/>
        <a:lstStyle/>
        <a:p>
          <a:endParaRPr lang="en-US"/>
        </a:p>
      </dgm:t>
    </dgm:pt>
    <dgm:pt modelId="{0223557D-426D-4861-92C8-58323836677E}">
      <dgm:prSet phldrT="[Text]"/>
      <dgm:spPr/>
      <dgm:t>
        <a:bodyPr/>
        <a:lstStyle/>
        <a:p>
          <a:r>
            <a:rPr lang="en-US" dirty="0" smtClean="0"/>
            <a:t>WCC provides mentorship, coaching and case management to BFET students</a:t>
          </a:r>
          <a:endParaRPr lang="en-US" dirty="0"/>
        </a:p>
      </dgm:t>
    </dgm:pt>
    <dgm:pt modelId="{3A20EE0D-E752-4D7C-B103-EE6E5A9EEB10}" type="parTrans" cxnId="{A38626E0-9C56-4A23-930D-4413ADEDB747}">
      <dgm:prSet/>
      <dgm:spPr/>
      <dgm:t>
        <a:bodyPr/>
        <a:lstStyle/>
        <a:p>
          <a:endParaRPr lang="en-US"/>
        </a:p>
      </dgm:t>
    </dgm:pt>
    <dgm:pt modelId="{04A7A0CB-8901-41CE-A3A6-2D18367D8222}" type="sibTrans" cxnId="{A38626E0-9C56-4A23-930D-4413ADEDB747}">
      <dgm:prSet/>
      <dgm:spPr/>
      <dgm:t>
        <a:bodyPr/>
        <a:lstStyle/>
        <a:p>
          <a:endParaRPr lang="en-US"/>
        </a:p>
      </dgm:t>
    </dgm:pt>
    <dgm:pt modelId="{02137C67-EF34-44F8-80D7-87B3D788CD7B}">
      <dgm:prSet phldrT="[Text]"/>
      <dgm:spPr/>
      <dgm:t>
        <a:bodyPr/>
        <a:lstStyle/>
        <a:p>
          <a:r>
            <a:rPr lang="en-US" dirty="0" smtClean="0"/>
            <a:t>Students receive help navigating barriers &amp; accessing resources</a:t>
          </a:r>
          <a:endParaRPr lang="en-US" dirty="0"/>
        </a:p>
      </dgm:t>
    </dgm:pt>
    <dgm:pt modelId="{EE9B2AD8-4773-4706-AE25-83CCF6D7C83B}" type="parTrans" cxnId="{BAF3B412-5674-4D68-ACA2-AC125E6D394B}">
      <dgm:prSet/>
      <dgm:spPr/>
      <dgm:t>
        <a:bodyPr/>
        <a:lstStyle/>
        <a:p>
          <a:endParaRPr lang="en-US"/>
        </a:p>
      </dgm:t>
    </dgm:pt>
    <dgm:pt modelId="{0D3DF726-69FD-4DF6-8D82-DA0D0FBE1684}" type="sibTrans" cxnId="{BAF3B412-5674-4D68-ACA2-AC125E6D394B}">
      <dgm:prSet/>
      <dgm:spPr/>
      <dgm:t>
        <a:bodyPr/>
        <a:lstStyle/>
        <a:p>
          <a:endParaRPr lang="en-US"/>
        </a:p>
      </dgm:t>
    </dgm:pt>
    <dgm:pt modelId="{BA20F835-C0B8-4D9D-A5ED-D8FFE0CB423A}">
      <dgm:prSet phldrT="[Text]"/>
      <dgm:spPr/>
      <dgm:t>
        <a:bodyPr/>
        <a:lstStyle/>
        <a:p>
          <a:r>
            <a:rPr lang="en-US" dirty="0" smtClean="0"/>
            <a:t>Students receive funding to access education and complete goals</a:t>
          </a:r>
          <a:endParaRPr lang="en-US" dirty="0"/>
        </a:p>
      </dgm:t>
    </dgm:pt>
    <dgm:pt modelId="{1267344D-7743-4A82-81F3-642F7B9B1F6D}" type="parTrans" cxnId="{FA6266DE-4D0F-4CD2-ACC2-38661AC1C160}">
      <dgm:prSet/>
      <dgm:spPr/>
      <dgm:t>
        <a:bodyPr/>
        <a:lstStyle/>
        <a:p>
          <a:endParaRPr lang="en-US"/>
        </a:p>
      </dgm:t>
    </dgm:pt>
    <dgm:pt modelId="{AF39DE91-BFB1-44FF-96E7-456772D2EA87}" type="sibTrans" cxnId="{FA6266DE-4D0F-4CD2-ACC2-38661AC1C160}">
      <dgm:prSet/>
      <dgm:spPr/>
      <dgm:t>
        <a:bodyPr/>
        <a:lstStyle/>
        <a:p>
          <a:endParaRPr lang="en-US"/>
        </a:p>
      </dgm:t>
    </dgm:pt>
    <dgm:pt modelId="{53ADCF4A-65A9-450D-9E8D-653B6C8C2AD1}" type="pres">
      <dgm:prSet presAssocID="{48D65583-3FA6-4C36-88AE-78FA78CE65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962585-DA53-49AF-82B7-BCAFC7DEB957}" type="pres">
      <dgm:prSet presAssocID="{0223557D-426D-4861-92C8-58323836677E}" presName="boxAndChildren" presStyleCnt="0"/>
      <dgm:spPr/>
    </dgm:pt>
    <dgm:pt modelId="{7367544A-8EF2-4EAC-BABF-9048C102FACF}" type="pres">
      <dgm:prSet presAssocID="{0223557D-426D-4861-92C8-58323836677E}" presName="parentTextBox" presStyleLbl="node1" presStyleIdx="0" presStyleCnt="3"/>
      <dgm:spPr/>
      <dgm:t>
        <a:bodyPr/>
        <a:lstStyle/>
        <a:p>
          <a:endParaRPr lang="en-US"/>
        </a:p>
      </dgm:t>
    </dgm:pt>
    <dgm:pt modelId="{53D98B27-E672-4C82-A0F7-EB02677859B4}" type="pres">
      <dgm:prSet presAssocID="{0223557D-426D-4861-92C8-58323836677E}" presName="entireBox" presStyleLbl="node1" presStyleIdx="0" presStyleCnt="3"/>
      <dgm:spPr/>
      <dgm:t>
        <a:bodyPr/>
        <a:lstStyle/>
        <a:p>
          <a:endParaRPr lang="en-US"/>
        </a:p>
      </dgm:t>
    </dgm:pt>
    <dgm:pt modelId="{B8E5C430-856E-430D-8EE3-0DF9DBB86C30}" type="pres">
      <dgm:prSet presAssocID="{0223557D-426D-4861-92C8-58323836677E}" presName="descendantBox" presStyleCnt="0"/>
      <dgm:spPr/>
    </dgm:pt>
    <dgm:pt modelId="{7823AB93-752F-4910-932E-7179A19CBD05}" type="pres">
      <dgm:prSet presAssocID="{02137C67-EF34-44F8-80D7-87B3D788CD7B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1D8B4-CC43-4B97-8BD6-D88958698B76}" type="pres">
      <dgm:prSet presAssocID="{BA20F835-C0B8-4D9D-A5ED-D8FFE0CB423A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3FDF0-6A1B-4A06-B4F0-F6B13DEE8A3C}" type="pres">
      <dgm:prSet presAssocID="{BD819B3D-B641-4106-89AF-3835646DDD62}" presName="sp" presStyleCnt="0"/>
      <dgm:spPr/>
    </dgm:pt>
    <dgm:pt modelId="{A09A432E-4FDF-4FA7-B329-FB4AF4887140}" type="pres">
      <dgm:prSet presAssocID="{F7EDDB55-D6D7-400B-AB41-5D8DD7147F0F}" presName="arrowAndChildren" presStyleCnt="0"/>
      <dgm:spPr/>
    </dgm:pt>
    <dgm:pt modelId="{B778BDD8-428E-44D2-BE82-87A74774CAA6}" type="pres">
      <dgm:prSet presAssocID="{F7EDDB55-D6D7-400B-AB41-5D8DD7147F0F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53FEFF64-B889-4316-A1F3-095605440623}" type="pres">
      <dgm:prSet presAssocID="{F7EDDB55-D6D7-400B-AB41-5D8DD7147F0F}" presName="arrow" presStyleLbl="node1" presStyleIdx="1" presStyleCnt="3"/>
      <dgm:spPr/>
      <dgm:t>
        <a:bodyPr/>
        <a:lstStyle/>
        <a:p>
          <a:endParaRPr lang="en-US"/>
        </a:p>
      </dgm:t>
    </dgm:pt>
    <dgm:pt modelId="{8AC65330-A548-4060-960C-C5B9BA5D0E3F}" type="pres">
      <dgm:prSet presAssocID="{F7EDDB55-D6D7-400B-AB41-5D8DD7147F0F}" presName="descendantArrow" presStyleCnt="0"/>
      <dgm:spPr/>
    </dgm:pt>
    <dgm:pt modelId="{FA6D633C-5B36-4612-9469-8CC6924EA5C1}" type="pres">
      <dgm:prSet presAssocID="{8CBD93EA-0010-42B4-B78F-F3F89B0311CF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D7911-AEC0-440E-9BFF-6FFA7B04858A}" type="pres">
      <dgm:prSet presAssocID="{A161A60C-BD8D-48B3-8A58-9CFBBF1D1C59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1D5D7-A9BE-42A5-B561-3732F4FB800B}" type="pres">
      <dgm:prSet presAssocID="{7137A560-8A20-48CC-900F-39288E25E5B1}" presName="sp" presStyleCnt="0"/>
      <dgm:spPr/>
    </dgm:pt>
    <dgm:pt modelId="{72C76913-3545-40F7-8C99-F08D769AA68D}" type="pres">
      <dgm:prSet presAssocID="{3D2F402F-E255-4F67-AF0E-0117A83B1B06}" presName="arrowAndChildren" presStyleCnt="0"/>
      <dgm:spPr/>
    </dgm:pt>
    <dgm:pt modelId="{6254047D-37B6-4AE2-9971-7F3F87366ED4}" type="pres">
      <dgm:prSet presAssocID="{3D2F402F-E255-4F67-AF0E-0117A83B1B06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7561CBD6-8B68-476C-9BB9-29835442E26F}" type="pres">
      <dgm:prSet presAssocID="{3D2F402F-E255-4F67-AF0E-0117A83B1B06}" presName="arrow" presStyleLbl="node1" presStyleIdx="2" presStyleCnt="3"/>
      <dgm:spPr/>
      <dgm:t>
        <a:bodyPr/>
        <a:lstStyle/>
        <a:p>
          <a:endParaRPr lang="en-US"/>
        </a:p>
      </dgm:t>
    </dgm:pt>
    <dgm:pt modelId="{8A987760-6B02-4E79-8E2B-B12B8CA38570}" type="pres">
      <dgm:prSet presAssocID="{3D2F402F-E255-4F67-AF0E-0117A83B1B06}" presName="descendantArrow" presStyleCnt="0"/>
      <dgm:spPr/>
    </dgm:pt>
    <dgm:pt modelId="{F2E69056-D416-4C4F-8C85-56FE395F33B9}" type="pres">
      <dgm:prSet presAssocID="{A77FFCFE-DC64-4434-9DF1-30D7015FED0C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538C4-C149-4176-A765-5397A118FFEE}" type="pres">
      <dgm:prSet presAssocID="{DBCE213F-104D-401F-8B8C-D67CFA798D72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95C50E-73B6-4AC4-82B0-5AE0712D7F14}" type="presOf" srcId="{F7EDDB55-D6D7-400B-AB41-5D8DD7147F0F}" destId="{B778BDD8-428E-44D2-BE82-87A74774CAA6}" srcOrd="0" destOrd="0" presId="urn:microsoft.com/office/officeart/2005/8/layout/process4"/>
    <dgm:cxn modelId="{CCDF506B-5223-4A4F-A16C-6548563A92C1}" type="presOf" srcId="{0223557D-426D-4861-92C8-58323836677E}" destId="{7367544A-8EF2-4EAC-BABF-9048C102FACF}" srcOrd="0" destOrd="0" presId="urn:microsoft.com/office/officeart/2005/8/layout/process4"/>
    <dgm:cxn modelId="{06373D3F-240C-4661-9A89-28C5B08A3A1A}" type="presOf" srcId="{0223557D-426D-4861-92C8-58323836677E}" destId="{53D98B27-E672-4C82-A0F7-EB02677859B4}" srcOrd="1" destOrd="0" presId="urn:microsoft.com/office/officeart/2005/8/layout/process4"/>
    <dgm:cxn modelId="{B6964D64-413F-4061-81D1-511E4E597F8A}" type="presOf" srcId="{DBCE213F-104D-401F-8B8C-D67CFA798D72}" destId="{DC3538C4-C149-4176-A765-5397A118FFEE}" srcOrd="0" destOrd="0" presId="urn:microsoft.com/office/officeart/2005/8/layout/process4"/>
    <dgm:cxn modelId="{E2BDDDC3-0001-4B3E-9CCE-F593F1B72A0F}" type="presOf" srcId="{BA20F835-C0B8-4D9D-A5ED-D8FFE0CB423A}" destId="{76F1D8B4-CC43-4B97-8BD6-D88958698B76}" srcOrd="0" destOrd="0" presId="urn:microsoft.com/office/officeart/2005/8/layout/process4"/>
    <dgm:cxn modelId="{FA6266DE-4D0F-4CD2-ACC2-38661AC1C160}" srcId="{0223557D-426D-4861-92C8-58323836677E}" destId="{BA20F835-C0B8-4D9D-A5ED-D8FFE0CB423A}" srcOrd="1" destOrd="0" parTransId="{1267344D-7743-4A82-81F3-642F7B9B1F6D}" sibTransId="{AF39DE91-BFB1-44FF-96E7-456772D2EA87}"/>
    <dgm:cxn modelId="{FE3CE71A-70E1-4366-AB6F-0C505B9EDB38}" srcId="{48D65583-3FA6-4C36-88AE-78FA78CE65C3}" destId="{3D2F402F-E255-4F67-AF0E-0117A83B1B06}" srcOrd="0" destOrd="0" parTransId="{99C5A536-8410-436D-AFDD-A258FFEA1A1A}" sibTransId="{7137A560-8A20-48CC-900F-39288E25E5B1}"/>
    <dgm:cxn modelId="{40152D40-FF92-4E31-9D66-9AA18D732545}" srcId="{3D2F402F-E255-4F67-AF0E-0117A83B1B06}" destId="{DBCE213F-104D-401F-8B8C-D67CFA798D72}" srcOrd="1" destOrd="0" parTransId="{64D64838-D7B0-4C8D-9619-AC8F370F204C}" sibTransId="{761EAEE7-8A9A-404D-A70D-4B1AB341D654}"/>
    <dgm:cxn modelId="{65A6D5CA-8FCB-410B-BB47-16E036F3EB75}" srcId="{3D2F402F-E255-4F67-AF0E-0117A83B1B06}" destId="{A77FFCFE-DC64-4434-9DF1-30D7015FED0C}" srcOrd="0" destOrd="0" parTransId="{8375A744-03EA-4495-AB29-39F670C7E6F1}" sibTransId="{C4899907-51B9-4EA7-A176-3AD9176E0770}"/>
    <dgm:cxn modelId="{64E6A504-3530-4D2F-B2BD-7C7A69638F41}" srcId="{48D65583-3FA6-4C36-88AE-78FA78CE65C3}" destId="{F7EDDB55-D6D7-400B-AB41-5D8DD7147F0F}" srcOrd="1" destOrd="0" parTransId="{D30A685E-616E-4FDA-BEFF-2E4B5B54D2FE}" sibTransId="{BD819B3D-B641-4106-89AF-3835646DDD62}"/>
    <dgm:cxn modelId="{BAF3B412-5674-4D68-ACA2-AC125E6D394B}" srcId="{0223557D-426D-4861-92C8-58323836677E}" destId="{02137C67-EF34-44F8-80D7-87B3D788CD7B}" srcOrd="0" destOrd="0" parTransId="{EE9B2AD8-4773-4706-AE25-83CCF6D7C83B}" sibTransId="{0D3DF726-69FD-4DF6-8D82-DA0D0FBE1684}"/>
    <dgm:cxn modelId="{CF421E75-838E-4365-8747-AFE0FC231CCA}" type="presOf" srcId="{48D65583-3FA6-4C36-88AE-78FA78CE65C3}" destId="{53ADCF4A-65A9-450D-9E8D-653B6C8C2AD1}" srcOrd="0" destOrd="0" presId="urn:microsoft.com/office/officeart/2005/8/layout/process4"/>
    <dgm:cxn modelId="{92D53FEC-4B0F-4D19-9214-BB9284D50B44}" type="presOf" srcId="{8CBD93EA-0010-42B4-B78F-F3F89B0311CF}" destId="{FA6D633C-5B36-4612-9469-8CC6924EA5C1}" srcOrd="0" destOrd="0" presId="urn:microsoft.com/office/officeart/2005/8/layout/process4"/>
    <dgm:cxn modelId="{A86F8BBB-387E-4B13-9995-9CF6E2CE10E1}" type="presOf" srcId="{A161A60C-BD8D-48B3-8A58-9CFBBF1D1C59}" destId="{117D7911-AEC0-440E-9BFF-6FFA7B04858A}" srcOrd="0" destOrd="0" presId="urn:microsoft.com/office/officeart/2005/8/layout/process4"/>
    <dgm:cxn modelId="{1933E522-7FE9-43CA-945E-A2B9831D3DF0}" srcId="{F7EDDB55-D6D7-400B-AB41-5D8DD7147F0F}" destId="{8CBD93EA-0010-42B4-B78F-F3F89B0311CF}" srcOrd="0" destOrd="0" parTransId="{926A5CF8-ED19-42F6-AD57-16661F159B5E}" sibTransId="{5816B0EA-2691-4E69-8D19-A6DD91829E4A}"/>
    <dgm:cxn modelId="{E67247DA-BFF4-4E4A-B0FE-D887B28554E8}" type="presOf" srcId="{F7EDDB55-D6D7-400B-AB41-5D8DD7147F0F}" destId="{53FEFF64-B889-4316-A1F3-095605440623}" srcOrd="1" destOrd="0" presId="urn:microsoft.com/office/officeart/2005/8/layout/process4"/>
    <dgm:cxn modelId="{D61EFDF8-4323-4864-8E1C-5C3A1CE65D72}" srcId="{F7EDDB55-D6D7-400B-AB41-5D8DD7147F0F}" destId="{A161A60C-BD8D-48B3-8A58-9CFBBF1D1C59}" srcOrd="1" destOrd="0" parTransId="{8D9216D1-4ECB-4D62-8E33-2EB5D0A09378}" sibTransId="{183B3F88-B73A-4DCD-8553-2131FD8C0E51}"/>
    <dgm:cxn modelId="{EB4546FB-2B19-4DD7-9A11-D5B6A9F85E9E}" type="presOf" srcId="{3D2F402F-E255-4F67-AF0E-0117A83B1B06}" destId="{6254047D-37B6-4AE2-9971-7F3F87366ED4}" srcOrd="0" destOrd="0" presId="urn:microsoft.com/office/officeart/2005/8/layout/process4"/>
    <dgm:cxn modelId="{6687473D-3FD4-453C-9A55-A6BEEE10F64E}" type="presOf" srcId="{3D2F402F-E255-4F67-AF0E-0117A83B1B06}" destId="{7561CBD6-8B68-476C-9BB9-29835442E26F}" srcOrd="1" destOrd="0" presId="urn:microsoft.com/office/officeart/2005/8/layout/process4"/>
    <dgm:cxn modelId="{5AABBE93-6C8C-4850-84BA-E1EB47C8A90A}" type="presOf" srcId="{A77FFCFE-DC64-4434-9DF1-30D7015FED0C}" destId="{F2E69056-D416-4C4F-8C85-56FE395F33B9}" srcOrd="0" destOrd="0" presId="urn:microsoft.com/office/officeart/2005/8/layout/process4"/>
    <dgm:cxn modelId="{FCA78DBB-8D07-4520-9538-36CAFFE21845}" type="presOf" srcId="{02137C67-EF34-44F8-80D7-87B3D788CD7B}" destId="{7823AB93-752F-4910-932E-7179A19CBD05}" srcOrd="0" destOrd="0" presId="urn:microsoft.com/office/officeart/2005/8/layout/process4"/>
    <dgm:cxn modelId="{A38626E0-9C56-4A23-930D-4413ADEDB747}" srcId="{48D65583-3FA6-4C36-88AE-78FA78CE65C3}" destId="{0223557D-426D-4861-92C8-58323836677E}" srcOrd="2" destOrd="0" parTransId="{3A20EE0D-E752-4D7C-B103-EE6E5A9EEB10}" sibTransId="{04A7A0CB-8901-41CE-A3A6-2D18367D8222}"/>
    <dgm:cxn modelId="{5CD11DFC-9805-402C-A518-60AECDD54F82}" type="presParOf" srcId="{53ADCF4A-65A9-450D-9E8D-653B6C8C2AD1}" destId="{0B962585-DA53-49AF-82B7-BCAFC7DEB957}" srcOrd="0" destOrd="0" presId="urn:microsoft.com/office/officeart/2005/8/layout/process4"/>
    <dgm:cxn modelId="{E1F10794-CDBD-4C34-8362-603E8AA4F9C4}" type="presParOf" srcId="{0B962585-DA53-49AF-82B7-BCAFC7DEB957}" destId="{7367544A-8EF2-4EAC-BABF-9048C102FACF}" srcOrd="0" destOrd="0" presId="urn:microsoft.com/office/officeart/2005/8/layout/process4"/>
    <dgm:cxn modelId="{822051DB-E7E0-4229-8D7A-DEC4A7056561}" type="presParOf" srcId="{0B962585-DA53-49AF-82B7-BCAFC7DEB957}" destId="{53D98B27-E672-4C82-A0F7-EB02677859B4}" srcOrd="1" destOrd="0" presId="urn:microsoft.com/office/officeart/2005/8/layout/process4"/>
    <dgm:cxn modelId="{29311096-96C7-499D-BC94-E7C098D7D316}" type="presParOf" srcId="{0B962585-DA53-49AF-82B7-BCAFC7DEB957}" destId="{B8E5C430-856E-430D-8EE3-0DF9DBB86C30}" srcOrd="2" destOrd="0" presId="urn:microsoft.com/office/officeart/2005/8/layout/process4"/>
    <dgm:cxn modelId="{739EC2C7-AD87-4A69-B28A-ADD5110EF855}" type="presParOf" srcId="{B8E5C430-856E-430D-8EE3-0DF9DBB86C30}" destId="{7823AB93-752F-4910-932E-7179A19CBD05}" srcOrd="0" destOrd="0" presId="urn:microsoft.com/office/officeart/2005/8/layout/process4"/>
    <dgm:cxn modelId="{C6A9CA9A-6C44-46E1-85C8-F021450F22A7}" type="presParOf" srcId="{B8E5C430-856E-430D-8EE3-0DF9DBB86C30}" destId="{76F1D8B4-CC43-4B97-8BD6-D88958698B76}" srcOrd="1" destOrd="0" presId="urn:microsoft.com/office/officeart/2005/8/layout/process4"/>
    <dgm:cxn modelId="{AF0A5CC2-CF31-42B5-AD1F-1948822426AE}" type="presParOf" srcId="{53ADCF4A-65A9-450D-9E8D-653B6C8C2AD1}" destId="{BE23FDF0-6A1B-4A06-B4F0-F6B13DEE8A3C}" srcOrd="1" destOrd="0" presId="urn:microsoft.com/office/officeart/2005/8/layout/process4"/>
    <dgm:cxn modelId="{3121AB8E-7E61-42E1-B684-30E0DE63F691}" type="presParOf" srcId="{53ADCF4A-65A9-450D-9E8D-653B6C8C2AD1}" destId="{A09A432E-4FDF-4FA7-B329-FB4AF4887140}" srcOrd="2" destOrd="0" presId="urn:microsoft.com/office/officeart/2005/8/layout/process4"/>
    <dgm:cxn modelId="{C1522AFA-ED9D-41C4-AE97-8DEBA4607FE7}" type="presParOf" srcId="{A09A432E-4FDF-4FA7-B329-FB4AF4887140}" destId="{B778BDD8-428E-44D2-BE82-87A74774CAA6}" srcOrd="0" destOrd="0" presId="urn:microsoft.com/office/officeart/2005/8/layout/process4"/>
    <dgm:cxn modelId="{45EE8150-C376-43B7-9E3A-11FB5DB879A3}" type="presParOf" srcId="{A09A432E-4FDF-4FA7-B329-FB4AF4887140}" destId="{53FEFF64-B889-4316-A1F3-095605440623}" srcOrd="1" destOrd="0" presId="urn:microsoft.com/office/officeart/2005/8/layout/process4"/>
    <dgm:cxn modelId="{76DDEBE8-CFB7-4C83-A1EC-09F98FA7E1F8}" type="presParOf" srcId="{A09A432E-4FDF-4FA7-B329-FB4AF4887140}" destId="{8AC65330-A548-4060-960C-C5B9BA5D0E3F}" srcOrd="2" destOrd="0" presId="urn:microsoft.com/office/officeart/2005/8/layout/process4"/>
    <dgm:cxn modelId="{E549A94A-61AB-4DE2-8B0D-69E87E69BEF1}" type="presParOf" srcId="{8AC65330-A548-4060-960C-C5B9BA5D0E3F}" destId="{FA6D633C-5B36-4612-9469-8CC6924EA5C1}" srcOrd="0" destOrd="0" presId="urn:microsoft.com/office/officeart/2005/8/layout/process4"/>
    <dgm:cxn modelId="{BD30F395-6FCE-4180-BDF9-43A434AFC4F6}" type="presParOf" srcId="{8AC65330-A548-4060-960C-C5B9BA5D0E3F}" destId="{117D7911-AEC0-440E-9BFF-6FFA7B04858A}" srcOrd="1" destOrd="0" presId="urn:microsoft.com/office/officeart/2005/8/layout/process4"/>
    <dgm:cxn modelId="{6C40C8C4-E7E3-4836-A3A6-C8B458343C29}" type="presParOf" srcId="{53ADCF4A-65A9-450D-9E8D-653B6C8C2AD1}" destId="{2211D5D7-A9BE-42A5-B561-3732F4FB800B}" srcOrd="3" destOrd="0" presId="urn:microsoft.com/office/officeart/2005/8/layout/process4"/>
    <dgm:cxn modelId="{BC0005DF-5EC6-45C4-96DD-8E8529B8B696}" type="presParOf" srcId="{53ADCF4A-65A9-450D-9E8D-653B6C8C2AD1}" destId="{72C76913-3545-40F7-8C99-F08D769AA68D}" srcOrd="4" destOrd="0" presId="urn:microsoft.com/office/officeart/2005/8/layout/process4"/>
    <dgm:cxn modelId="{D5454CF4-30E1-4037-ADE3-FB1EE4CBC817}" type="presParOf" srcId="{72C76913-3545-40F7-8C99-F08D769AA68D}" destId="{6254047D-37B6-4AE2-9971-7F3F87366ED4}" srcOrd="0" destOrd="0" presId="urn:microsoft.com/office/officeart/2005/8/layout/process4"/>
    <dgm:cxn modelId="{2B786B4D-193F-421E-BC24-A96EFA354D9C}" type="presParOf" srcId="{72C76913-3545-40F7-8C99-F08D769AA68D}" destId="{7561CBD6-8B68-476C-9BB9-29835442E26F}" srcOrd="1" destOrd="0" presId="urn:microsoft.com/office/officeart/2005/8/layout/process4"/>
    <dgm:cxn modelId="{62A53C4B-0E1D-4415-926B-DBD7C6E842A8}" type="presParOf" srcId="{72C76913-3545-40F7-8C99-F08D769AA68D}" destId="{8A987760-6B02-4E79-8E2B-B12B8CA38570}" srcOrd="2" destOrd="0" presId="urn:microsoft.com/office/officeart/2005/8/layout/process4"/>
    <dgm:cxn modelId="{E699D41A-943F-428F-8708-ABBF253B1EA9}" type="presParOf" srcId="{8A987760-6B02-4E79-8E2B-B12B8CA38570}" destId="{F2E69056-D416-4C4F-8C85-56FE395F33B9}" srcOrd="0" destOrd="0" presId="urn:microsoft.com/office/officeart/2005/8/layout/process4"/>
    <dgm:cxn modelId="{A3EDDD57-3584-4FA3-99B9-7C8E27435A27}" type="presParOf" srcId="{8A987760-6B02-4E79-8E2B-B12B8CA38570}" destId="{DC3538C4-C149-4176-A765-5397A118FFE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98B27-E672-4C82-A0F7-EB02677859B4}">
      <dsp:nvSpPr>
        <dsp:cNvPr id="0" name=""/>
        <dsp:cNvSpPr/>
      </dsp:nvSpPr>
      <dsp:spPr>
        <a:xfrm>
          <a:off x="0" y="4078917"/>
          <a:ext cx="8128000" cy="1338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WCC provides mentorship, coaching and case management to BFET students</a:t>
          </a:r>
          <a:endParaRPr lang="en-US" sz="1900" kern="1200" dirty="0"/>
        </a:p>
      </dsp:txBody>
      <dsp:txXfrm>
        <a:off x="0" y="4078917"/>
        <a:ext cx="8128000" cy="722947"/>
      </dsp:txXfrm>
    </dsp:sp>
    <dsp:sp modelId="{7823AB93-752F-4910-932E-7179A19CBD05}">
      <dsp:nvSpPr>
        <dsp:cNvPr id="0" name=""/>
        <dsp:cNvSpPr/>
      </dsp:nvSpPr>
      <dsp:spPr>
        <a:xfrm>
          <a:off x="0" y="4775089"/>
          <a:ext cx="4064000" cy="6158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Students receive help navigating barriers &amp; accessing resources</a:t>
          </a:r>
          <a:endParaRPr lang="en-US" sz="2000" kern="1200" dirty="0"/>
        </a:p>
      </dsp:txBody>
      <dsp:txXfrm>
        <a:off x="0" y="4775089"/>
        <a:ext cx="4064000" cy="615844"/>
      </dsp:txXfrm>
    </dsp:sp>
    <dsp:sp modelId="{76F1D8B4-CC43-4B97-8BD6-D88958698B76}">
      <dsp:nvSpPr>
        <dsp:cNvPr id="0" name=""/>
        <dsp:cNvSpPr/>
      </dsp:nvSpPr>
      <dsp:spPr>
        <a:xfrm>
          <a:off x="4064000" y="4775089"/>
          <a:ext cx="4064000" cy="6158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Students receive funding to access education and complete goals</a:t>
          </a:r>
          <a:endParaRPr lang="en-US" sz="2000" kern="1200" dirty="0"/>
        </a:p>
      </dsp:txBody>
      <dsp:txXfrm>
        <a:off x="4064000" y="4775089"/>
        <a:ext cx="4064000" cy="615844"/>
      </dsp:txXfrm>
    </dsp:sp>
    <dsp:sp modelId="{53FEFF64-B889-4316-A1F3-095605440623}">
      <dsp:nvSpPr>
        <dsp:cNvPr id="0" name=""/>
        <dsp:cNvSpPr/>
      </dsp:nvSpPr>
      <dsp:spPr>
        <a:xfrm rot="10800000">
          <a:off x="0" y="2039937"/>
          <a:ext cx="8128000" cy="205906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DSHS verifies student BFET eligibility, SBCTC reimburses WCC BFET </a:t>
          </a:r>
          <a:endParaRPr lang="en-US" sz="1900" kern="1200" dirty="0"/>
        </a:p>
      </dsp:txBody>
      <dsp:txXfrm rot="-10800000">
        <a:off x="0" y="2039937"/>
        <a:ext cx="8128000" cy="722730"/>
      </dsp:txXfrm>
    </dsp:sp>
    <dsp:sp modelId="{FA6D633C-5B36-4612-9469-8CC6924EA5C1}">
      <dsp:nvSpPr>
        <dsp:cNvPr id="0" name=""/>
        <dsp:cNvSpPr/>
      </dsp:nvSpPr>
      <dsp:spPr>
        <a:xfrm>
          <a:off x="0" y="2762668"/>
          <a:ext cx="4064000" cy="615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WCC BFET covers program operational costs</a:t>
          </a:r>
          <a:endParaRPr lang="en-US" sz="2000" kern="1200" dirty="0"/>
        </a:p>
      </dsp:txBody>
      <dsp:txXfrm>
        <a:off x="0" y="2762668"/>
        <a:ext cx="4064000" cy="615659"/>
      </dsp:txXfrm>
    </dsp:sp>
    <dsp:sp modelId="{117D7911-AEC0-440E-9BFF-6FFA7B04858A}">
      <dsp:nvSpPr>
        <dsp:cNvPr id="0" name=""/>
        <dsp:cNvSpPr/>
      </dsp:nvSpPr>
      <dsp:spPr>
        <a:xfrm>
          <a:off x="4064000" y="2762668"/>
          <a:ext cx="4064000" cy="615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WCC BFET provides funding to eligible students</a:t>
          </a:r>
          <a:endParaRPr lang="en-US" sz="2000" kern="1200" dirty="0"/>
        </a:p>
      </dsp:txBody>
      <dsp:txXfrm>
        <a:off x="4064000" y="2762668"/>
        <a:ext cx="4064000" cy="615659"/>
      </dsp:txXfrm>
    </dsp:sp>
    <dsp:sp modelId="{7561CBD6-8B68-476C-9BB9-29835442E26F}">
      <dsp:nvSpPr>
        <dsp:cNvPr id="0" name=""/>
        <dsp:cNvSpPr/>
      </dsp:nvSpPr>
      <dsp:spPr>
        <a:xfrm rot="10800000">
          <a:off x="0" y="957"/>
          <a:ext cx="8128000" cy="205906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Financial aid disbursement sent to WCC for eligible student</a:t>
          </a:r>
          <a:endParaRPr lang="en-US" sz="1900" kern="1200" dirty="0"/>
        </a:p>
      </dsp:txBody>
      <dsp:txXfrm rot="-10800000">
        <a:off x="0" y="957"/>
        <a:ext cx="8128000" cy="722730"/>
      </dsp:txXfrm>
    </dsp:sp>
    <dsp:sp modelId="{F2E69056-D416-4C4F-8C85-56FE395F33B9}">
      <dsp:nvSpPr>
        <dsp:cNvPr id="0" name=""/>
        <dsp:cNvSpPr/>
      </dsp:nvSpPr>
      <dsp:spPr>
        <a:xfrm>
          <a:off x="0" y="723688"/>
          <a:ext cx="4064000" cy="615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WCC posts 100% of award to student account</a:t>
          </a:r>
          <a:endParaRPr lang="en-US" sz="2000" kern="1200" dirty="0"/>
        </a:p>
      </dsp:txBody>
      <dsp:txXfrm>
        <a:off x="0" y="723688"/>
        <a:ext cx="4064000" cy="615659"/>
      </dsp:txXfrm>
    </dsp:sp>
    <dsp:sp modelId="{DC3538C4-C149-4176-A765-5397A118FFEE}">
      <dsp:nvSpPr>
        <dsp:cNvPr id="0" name=""/>
        <dsp:cNvSpPr/>
      </dsp:nvSpPr>
      <dsp:spPr>
        <a:xfrm>
          <a:off x="4064000" y="723688"/>
          <a:ext cx="4064000" cy="615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BFET invoices SBCTC 50% of the eligible award</a:t>
          </a:r>
          <a:endParaRPr lang="en-US" sz="2000" kern="1200" dirty="0"/>
        </a:p>
      </dsp:txBody>
      <dsp:txXfrm>
        <a:off x="4064000" y="723688"/>
        <a:ext cx="4064000" cy="615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B578B-C1D9-4D58-93F1-5C76D3DC6DB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C1A41-6BB1-450E-BAF2-3311B11D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5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CTCs are 80 to 85% of BFET caseload providers, CBOs are</a:t>
            </a:r>
            <a:r>
              <a:rPr lang="en-US" baseline="0" dirty="0" smtClean="0"/>
              <a:t> remaining 10+%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C1A41-6BB1-450E-BAF2-3311B11DE0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32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BFET spends 100% of non-federal funds upfront and requests 50% reimbursement – that reimbursement (if it doesn’t go back to the original funding source) then becomes the amount available to reutilize.  </a:t>
            </a:r>
            <a:r>
              <a:rPr lang="en-US" smtClean="0"/>
              <a:t>If spent </a:t>
            </a:r>
            <a:r>
              <a:rPr lang="en-US" dirty="0" smtClean="0"/>
              <a:t>salary/benefits with non-federal funds and are requesting reimbursement for 50% of them then they are already included in the reutilized funds available.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C1A41-6BB1-450E-BAF2-3311B11DE0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C1A41-6BB1-450E-BAF2-3311B11DE0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01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*State funds include tuition from College Bound, SNG, Early Achievers, Opportunity Grant and</a:t>
            </a:r>
          </a:p>
          <a:p>
            <a:r>
              <a:rPr lang="en-US" dirty="0" smtClean="0"/>
              <a:t>other funding awarded to WCC students that are enrolled in the BFET program. The State is </a:t>
            </a:r>
          </a:p>
          <a:p>
            <a:r>
              <a:rPr lang="en-US" dirty="0" smtClean="0"/>
              <a:t>leveraging Federal funds to provide reimbursement matching for State and local dollars spent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C1A41-6BB1-450E-BAF2-3311B11DE0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7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49C1C0D-7A31-4D83-B895-580780EA7DB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1E6E469-1059-496F-A9AB-549B98C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67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C0D-7A31-4D83-B895-580780EA7DB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E469-1059-496F-A9AB-549B98C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2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C0D-7A31-4D83-B895-580780EA7DB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E469-1059-496F-A9AB-549B98C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37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C0D-7A31-4D83-B895-580780EA7DB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E469-1059-496F-A9AB-549B98C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4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C0D-7A31-4D83-B895-580780EA7DB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E469-1059-496F-A9AB-549B98C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6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C0D-7A31-4D83-B895-580780EA7DB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E469-1059-496F-A9AB-549B98C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2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C0D-7A31-4D83-B895-580780EA7DB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E469-1059-496F-A9AB-549B98C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2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C0D-7A31-4D83-B895-580780EA7DB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E469-1059-496F-A9AB-549B98C561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40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C0D-7A31-4D83-B895-580780EA7DB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E469-1059-496F-A9AB-549B98C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C0D-7A31-4D83-B895-580780EA7DB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E469-1059-496F-A9AB-549B98C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C0D-7A31-4D83-B895-580780EA7DB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E469-1059-496F-A9AB-549B98C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C0D-7A31-4D83-B895-580780EA7DB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E469-1059-496F-A9AB-549B98C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0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C0D-7A31-4D83-B895-580780EA7DB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E469-1059-496F-A9AB-549B98C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C0D-7A31-4D83-B895-580780EA7DB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E469-1059-496F-A9AB-549B98C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0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C0D-7A31-4D83-B895-580780EA7DB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E469-1059-496F-A9AB-549B98C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8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C0D-7A31-4D83-B895-580780EA7DB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E469-1059-496F-A9AB-549B98C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3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C0D-7A31-4D83-B895-580780EA7DB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E469-1059-496F-A9AB-549B98C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5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9C1C0D-7A31-4D83-B895-580780EA7DB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E6E469-1059-496F-A9AB-549B98C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70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7785" y="4051496"/>
            <a:ext cx="10231657" cy="22180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we explain what BFET is to expand organizational support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03658" y="6269502"/>
            <a:ext cx="446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D. Monique Stefens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9973842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65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BFET program to strategic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Goal 1: Expand opportunities for students to achieve their potential.</a:t>
            </a:r>
          </a:p>
          <a:p>
            <a:pPr marL="0" indent="0">
              <a:buNone/>
            </a:pPr>
            <a:r>
              <a:rPr lang="en-US" sz="2400" dirty="0"/>
              <a:t>Increase access for diverse and nontraditional student populations.</a:t>
            </a:r>
          </a:p>
          <a:p>
            <a:pPr marL="0" indent="0">
              <a:buNone/>
            </a:pPr>
            <a:r>
              <a:rPr lang="en-US" sz="2400" dirty="0"/>
              <a:t>Introduce new opportunities for student learning and engagement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Goal 4: Advance the College as a more diverse learning community.</a:t>
            </a:r>
          </a:p>
          <a:p>
            <a:pPr marL="0" indent="0">
              <a:buNone/>
            </a:pPr>
            <a:r>
              <a:rPr lang="en-US" sz="2400" dirty="0"/>
              <a:t>Increase access for underrepresented populations.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960" y="5359040"/>
            <a:ext cx="1473434" cy="137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91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Show BFET expenditures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36983" y="1567283"/>
            <a:ext cx="77053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algn="ctr"/>
            <a:r>
              <a:rPr lang="en-US" sz="2000" dirty="0" smtClean="0"/>
              <a:t>Funding for access, </a:t>
            </a:r>
            <a:r>
              <a:rPr lang="en-US" sz="2000" dirty="0"/>
              <a:t>retention and completion</a:t>
            </a:r>
          </a:p>
          <a:p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7" y="3491382"/>
            <a:ext cx="3572561" cy="281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100" y="2997896"/>
            <a:ext cx="3254888" cy="30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100" y="3491382"/>
            <a:ext cx="4186454" cy="281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9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31" y="990276"/>
            <a:ext cx="10515600" cy="1325563"/>
          </a:xfrm>
        </p:spPr>
        <p:txBody>
          <a:bodyPr/>
          <a:lstStyle/>
          <a:p>
            <a:r>
              <a:rPr lang="en-US" dirty="0" smtClean="0"/>
              <a:t>Show expenditures</a:t>
            </a:r>
            <a:r>
              <a:rPr lang="en-US" dirty="0"/>
              <a:t> </a:t>
            </a:r>
            <a:r>
              <a:rPr lang="en-US" dirty="0" smtClean="0"/>
              <a:t>: student demographics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9055" y="2315839"/>
            <a:ext cx="7705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 smtClean="0"/>
              <a:t>Students that received funding have the following demographics: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14.3% receive accommodations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62.9% are first generation college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42.9% are students of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Their average age is 33 years old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340517"/>
              </p:ext>
            </p:extLst>
          </p:nvPr>
        </p:nvGraphicFramePr>
        <p:xfrm>
          <a:off x="7278624" y="3267456"/>
          <a:ext cx="4781944" cy="323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01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91" y="2376818"/>
            <a:ext cx="5066215" cy="3298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979" y="2376818"/>
            <a:ext cx="4986960" cy="33043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8647" y="847164"/>
            <a:ext cx="8673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Show BFET population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953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0541" y="582717"/>
            <a:ext cx="9692149" cy="2387600"/>
          </a:xfrm>
        </p:spPr>
        <p:txBody>
          <a:bodyPr/>
          <a:lstStyle/>
          <a:p>
            <a:r>
              <a:rPr lang="en-US" dirty="0" smtClean="0"/>
              <a:t>expanded Understanding led to: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80331" y="3469341"/>
            <a:ext cx="83640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Increased referrals from advisors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Increased referrals from faculty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Improved leveraging across workforce programs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Improved strategy with administration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99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745" y="1664678"/>
            <a:ext cx="10131427" cy="3124199"/>
          </a:xfrm>
        </p:spPr>
        <p:txBody>
          <a:bodyPr/>
          <a:lstStyle/>
          <a:p>
            <a:r>
              <a:rPr lang="en-US" dirty="0" smtClean="0"/>
              <a:t>“BFET is a matching grant”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459" y="812117"/>
            <a:ext cx="3957857" cy="53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678746"/>
            <a:ext cx="10131427" cy="3124199"/>
          </a:xfrm>
        </p:spPr>
        <p:txBody>
          <a:bodyPr/>
          <a:lstStyle/>
          <a:p>
            <a:r>
              <a:rPr lang="en-US" dirty="0" smtClean="0"/>
              <a:t>“BFET reutilizes funds”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179" y="645068"/>
            <a:ext cx="5522710" cy="54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598" y="1636543"/>
            <a:ext cx="10131427" cy="3124199"/>
          </a:xfrm>
        </p:spPr>
        <p:txBody>
          <a:bodyPr/>
          <a:lstStyle/>
          <a:p>
            <a:r>
              <a:rPr lang="en-US" dirty="0" smtClean="0"/>
              <a:t>“BFET makes a difference”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t="2826" r="14482"/>
          <a:stretch/>
        </p:blipFill>
        <p:spPr>
          <a:xfrm>
            <a:off x="5515431" y="943429"/>
            <a:ext cx="6444342" cy="522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365728"/>
            <a:ext cx="9144000" cy="2387600"/>
          </a:xfrm>
        </p:spPr>
        <p:txBody>
          <a:bodyPr/>
          <a:lstStyle/>
          <a:p>
            <a:r>
              <a:rPr lang="en-US" dirty="0" smtClean="0"/>
              <a:t>BFET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405" y="3689729"/>
            <a:ext cx="10326021" cy="3956062"/>
          </a:xfrm>
        </p:spPr>
        <p:txBody>
          <a:bodyPr>
            <a:noAutofit/>
          </a:bodyPr>
          <a:lstStyle/>
          <a:p>
            <a:pPr marL="514350" indent="-514350" algn="l">
              <a:buFont typeface="Wingdings" panose="05000000000000000000" pitchFamily="2" charset="2"/>
              <a:buChar char="§"/>
            </a:pPr>
            <a:r>
              <a:rPr lang="en-US" sz="2800" dirty="0" smtClean="0"/>
              <a:t>Federal Food &amp; Nutrition Service (FNS) funds</a:t>
            </a:r>
          </a:p>
          <a:p>
            <a:pPr marL="514350" indent="-514350" algn="l">
              <a:buFont typeface="Wingdings" panose="05000000000000000000" pitchFamily="2" charset="2"/>
              <a:buChar char="§"/>
            </a:pPr>
            <a:r>
              <a:rPr lang="en-US" sz="2800" dirty="0" smtClean="0"/>
              <a:t>Grant contract through </a:t>
            </a:r>
            <a:r>
              <a:rPr lang="en-US" sz="2800" dirty="0" err="1" smtClean="0"/>
              <a:t>Dept</a:t>
            </a:r>
            <a:r>
              <a:rPr lang="en-US" sz="2800" dirty="0" smtClean="0"/>
              <a:t> of Social &amp; </a:t>
            </a:r>
            <a:r>
              <a:rPr lang="en-US" sz="2800" dirty="0"/>
              <a:t>H</a:t>
            </a:r>
            <a:r>
              <a:rPr lang="en-US" sz="2800" dirty="0" smtClean="0"/>
              <a:t>ealth Services (DSHS)</a:t>
            </a:r>
          </a:p>
          <a:p>
            <a:pPr marL="514350" indent="-514350" algn="l">
              <a:buFont typeface="Wingdings" panose="05000000000000000000" pitchFamily="2" charset="2"/>
              <a:buChar char="§"/>
            </a:pPr>
            <a:r>
              <a:rPr lang="en-US" sz="2800" dirty="0" smtClean="0"/>
              <a:t>Grant administered through SBCTC as a third-party reimbursement system “The State”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26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084" y="1057660"/>
            <a:ext cx="10515600" cy="998181"/>
          </a:xfrm>
        </p:spPr>
        <p:txBody>
          <a:bodyPr/>
          <a:lstStyle/>
          <a:p>
            <a:pPr algn="ctr"/>
            <a:r>
              <a:rPr lang="en-US" dirty="0" smtClean="0"/>
              <a:t>BFET funding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318" y="3132375"/>
            <a:ext cx="10695132" cy="4410140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BFET does not have any up-front grant funding, it is a reimbursement program.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BFET fiscal year starts October 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each year and is not directly tied to student FTE.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BFET income is generated from reimbursement of eligible expenses.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FY 16 BFET budget is $158,810, which is the amount reimbursed from 50% of $317,620 eligible expenses. 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WCC </a:t>
            </a:r>
            <a:r>
              <a:rPr lang="en-US" dirty="0">
                <a:solidFill>
                  <a:schemeClr val="tx1"/>
                </a:solidFill>
              </a:rPr>
              <a:t>was awarded an additional $15,000 in 100% funds, bringing the FY16 BFET grant to a total of $171,810.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3027"/>
            <a:ext cx="9144000" cy="1111996"/>
          </a:xfrm>
        </p:spPr>
        <p:txBody>
          <a:bodyPr/>
          <a:lstStyle/>
          <a:p>
            <a:r>
              <a:rPr lang="en-US" dirty="0" smtClean="0"/>
              <a:t>BFET program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086" y="1712686"/>
            <a:ext cx="11488058" cy="483325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9600" b="1" dirty="0" smtClean="0"/>
              <a:t>Student must be: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7200" dirty="0" smtClean="0"/>
              <a:t>US citizen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7200" dirty="0" smtClean="0"/>
              <a:t>Financially eligible for Federal Basic Food benefits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7200" dirty="0" smtClean="0"/>
              <a:t>Pursuing high school completion (HS21+), Adult Basic Ed (ABE), English language development (ESL), High School Equivalency (HSE/GED), or a professional/technical degree/certificate</a:t>
            </a:r>
          </a:p>
          <a:p>
            <a:pPr algn="l"/>
            <a:endParaRPr lang="en-US" sz="5600" dirty="0"/>
          </a:p>
          <a:p>
            <a:pPr algn="l"/>
            <a:r>
              <a:rPr lang="en-US" sz="9600" b="1" dirty="0" smtClean="0"/>
              <a:t>Students in BFET program at WCC receive: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7200" dirty="0" smtClean="0"/>
              <a:t>Waiver for 20 hour weekly work requirement for Basic Food eligibility through Department of Social &amp; Health Services (DSHS)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7200" dirty="0" smtClean="0"/>
              <a:t>Eligibility for childcare subsidies through Working Connections Childcare (WCCC)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7200" dirty="0" smtClean="0"/>
              <a:t>Ongoing case management including pathway development, possible funding, non-monetary support/referrals, barrier navigation, connection to employment, academic coaching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7200" dirty="0" smtClean="0"/>
              <a:t>Support bridging/collaborating with WorkFirst : BFET : Opportunity Council : Opportunity Grant : Worker Retraining : Division of Vocation Rehab : WorkSource (NWC) programs : Co-Op 190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56106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BFET money flow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18520" y="1886631"/>
            <a:ext cx="81549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 every </a:t>
            </a:r>
            <a:r>
              <a:rPr lang="en-US" sz="2400" u="sng" dirty="0" smtClean="0"/>
              <a:t>dollar</a:t>
            </a:r>
            <a:r>
              <a:rPr lang="en-US" sz="2400" dirty="0" smtClean="0"/>
              <a:t> spent on a BFET-eligible student, </a:t>
            </a:r>
            <a:r>
              <a:rPr lang="en-US" sz="2400" u="sng" dirty="0" smtClean="0"/>
              <a:t>50</a:t>
            </a:r>
            <a:r>
              <a:rPr lang="en-US" sz="1600" u="sng" dirty="0" smtClean="0"/>
              <a:t>₵</a:t>
            </a:r>
            <a:r>
              <a:rPr lang="en-US" sz="2400" dirty="0" smtClean="0"/>
              <a:t> can be invoiced by the BFET program at their school for additional training &amp; support. This is what is known as </a:t>
            </a:r>
            <a:r>
              <a:rPr lang="en-US" sz="2400" u="sng" dirty="0" smtClean="0"/>
              <a:t>50% matching or leveraging</a:t>
            </a:r>
            <a:r>
              <a:rPr lang="en-US" sz="2400" dirty="0" smtClean="0"/>
              <a:t>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These funds are then used to provide services to increase access, progression, retention and training completion via scholarships, coaching and pathway development.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This is a self-supported program; BFET salaries come </a:t>
            </a:r>
            <a:r>
              <a:rPr lang="en-US" sz="2400" u="sng" dirty="0" smtClean="0"/>
              <a:t>entirely</a:t>
            </a:r>
            <a:r>
              <a:rPr lang="en-US" sz="2400" dirty="0" smtClean="0"/>
              <a:t> from the BFET funds generated through BFET matching.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70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90" y="-158782"/>
            <a:ext cx="10131425" cy="1456267"/>
          </a:xfrm>
        </p:spPr>
        <p:txBody>
          <a:bodyPr/>
          <a:lstStyle/>
          <a:p>
            <a:pPr algn="ctr"/>
            <a:r>
              <a:rPr lang="en-US" dirty="0" smtClean="0"/>
              <a:t>BFET visual money flow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44" y="2754807"/>
            <a:ext cx="1371115" cy="970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" y="4411223"/>
            <a:ext cx="1371115" cy="970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744" y="3635613"/>
            <a:ext cx="138155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State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funds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671613" y="3006529"/>
            <a:ext cx="2626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50% paid to WCC BFET by SBCTC; interest in building BFET student skills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760404" y="4673902"/>
            <a:ext cx="2335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50% reimbursed to </a:t>
            </a:r>
            <a:r>
              <a:rPr lang="en-US" sz="2000" dirty="0" smtClean="0"/>
              <a:t>WCC BFET </a:t>
            </a:r>
            <a:r>
              <a:rPr lang="en-US" sz="2000" dirty="0"/>
              <a:t>by SBCTC</a:t>
            </a:r>
          </a:p>
        </p:txBody>
      </p:sp>
      <p:sp>
        <p:nvSpPr>
          <p:cNvPr id="16" name="TextBox 15"/>
          <p:cNvSpPr txBox="1"/>
          <p:nvPr/>
        </p:nvSpPr>
        <p:spPr>
          <a:xfrm rot="20418427">
            <a:off x="384806" y="1311420"/>
            <a:ext cx="2475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Black" panose="020B0A04020102020204" pitchFamily="34" charset="0"/>
              </a:rPr>
              <a:t>Example: $64,000 quarterly tuition spent on BFET students</a:t>
            </a:r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105185">
            <a:off x="550161" y="5679444"/>
            <a:ext cx="1376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 Black" panose="020B0A04020102020204" pitchFamily="34" charset="0"/>
              </a:rPr>
              <a:t>Example: </a:t>
            </a:r>
            <a:r>
              <a:rPr lang="en-US" sz="1600" b="1" dirty="0" smtClean="0">
                <a:latin typeface="Arial Black" panose="020B0A04020102020204" pitchFamily="34" charset="0"/>
              </a:rPr>
              <a:t>$10,000</a:t>
            </a:r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388453">
            <a:off x="5323827" y="325642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Example: </a:t>
            </a:r>
            <a:r>
              <a:rPr lang="en-US" b="1" dirty="0" smtClean="0">
                <a:latin typeface="Arial Black" panose="020B0A04020102020204" pitchFamily="34" charset="0"/>
              </a:rPr>
              <a:t>$32,000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0536558">
            <a:off x="5181180" y="4669492"/>
            <a:ext cx="1484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Example: </a:t>
            </a:r>
            <a:r>
              <a:rPr lang="en-US" b="1" dirty="0" smtClean="0">
                <a:latin typeface="Arial Black" panose="020B0A04020102020204" pitchFamily="34" charset="0"/>
              </a:rPr>
              <a:t>$</a:t>
            </a:r>
            <a:r>
              <a:rPr lang="en-US" b="1" dirty="0">
                <a:latin typeface="Arial Black" panose="020B0A04020102020204" pitchFamily="34" charset="0"/>
              </a:rPr>
              <a:t>5</a:t>
            </a:r>
            <a:r>
              <a:rPr lang="en-US" b="1" dirty="0" smtClean="0">
                <a:latin typeface="Arial Black" panose="020B0A04020102020204" pitchFamily="34" charset="0"/>
              </a:rPr>
              <a:t>,000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69" y="3700004"/>
            <a:ext cx="1463692" cy="10360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17746" y="4591529"/>
            <a:ext cx="14989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BFET account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9037" y="3013579"/>
            <a:ext cx="139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Example: $</a:t>
            </a:r>
            <a:r>
              <a:rPr lang="en-US" b="1" dirty="0" smtClean="0">
                <a:latin typeface="Arial Black" panose="020B0A04020102020204" pitchFamily="34" charset="0"/>
              </a:rPr>
              <a:t>37,000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25770" y="4156143"/>
            <a:ext cx="2773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Salary reimbursed to WCC, with net zero cost to college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9376326" y="3200402"/>
            <a:ext cx="203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Funding available for BFET students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1699135" y="590330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730917" y="1345547"/>
            <a:ext cx="2648965" cy="120032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50% ($32,000) of that quarterly tuition is invoiced to SBCTC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373" y="5176526"/>
            <a:ext cx="137111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Salaries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8592457" y="3200402"/>
            <a:ext cx="783869" cy="70190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592457" y="4218052"/>
            <a:ext cx="833313" cy="7595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2064090" y="3355931"/>
            <a:ext cx="629184" cy="4238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101733" y="4785461"/>
            <a:ext cx="629184" cy="41439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5822010" y="3986733"/>
            <a:ext cx="895841" cy="47207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2090558">
            <a:off x="5054977" y="3832116"/>
            <a:ext cx="871269" cy="2636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9516817">
            <a:off x="4924689" y="4384445"/>
            <a:ext cx="1032456" cy="2663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84391" y="6272634"/>
            <a:ext cx="431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D. Monique Stefens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1463</TotalTime>
  <Words>812</Words>
  <Application>Microsoft Office PowerPoint</Application>
  <PresentationFormat>Widescreen</PresentationFormat>
  <Paragraphs>91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Wingdings</vt:lpstr>
      <vt:lpstr>Celestial</vt:lpstr>
      <vt:lpstr>PowerPoint Presentation</vt:lpstr>
      <vt:lpstr>“BFET is a matching grant”</vt:lpstr>
      <vt:lpstr>“BFET reutilizes funds”</vt:lpstr>
      <vt:lpstr>“BFET makes a difference”</vt:lpstr>
      <vt:lpstr>BFET 101</vt:lpstr>
      <vt:lpstr>BFET funding overview</vt:lpstr>
      <vt:lpstr>BFET program overview</vt:lpstr>
      <vt:lpstr>BFET money flow</vt:lpstr>
      <vt:lpstr>BFET visual money flow</vt:lpstr>
      <vt:lpstr>PowerPoint Presentation</vt:lpstr>
      <vt:lpstr>Connect BFET program to strategic plan</vt:lpstr>
      <vt:lpstr>Show BFET expenditures</vt:lpstr>
      <vt:lpstr>Show expenditures : student demographics</vt:lpstr>
      <vt:lpstr>PowerPoint Presentation</vt:lpstr>
      <vt:lpstr>expanded Understanding led to: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BFET 101</dc:title>
  <dc:creator>Monique Stefens</dc:creator>
  <cp:lastModifiedBy>Monique Stefens</cp:lastModifiedBy>
  <cp:revision>101</cp:revision>
  <dcterms:created xsi:type="dcterms:W3CDTF">2016-03-30T20:56:33Z</dcterms:created>
  <dcterms:modified xsi:type="dcterms:W3CDTF">2017-05-10T14:51:05Z</dcterms:modified>
</cp:coreProperties>
</file>