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5"/>
    <p:sldMasterId id="2147483662" r:id="rId6"/>
    <p:sldMasterId id="2147483664" r:id="rId7"/>
  </p:sldMasterIdLst>
  <p:notesMasterIdLst>
    <p:notesMasterId r:id="rId11"/>
  </p:notesMasterIdLst>
  <p:handoutMasterIdLst>
    <p:handoutMasterId r:id="rId12"/>
  </p:handoutMasterIdLst>
  <p:sldIdLst>
    <p:sldId id="291" r:id="rId8"/>
    <p:sldId id="294" r:id="rId9"/>
    <p:sldId id="293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7" autoAdjust="0"/>
    <p:restoredTop sz="79292" autoAdjust="0"/>
  </p:normalViewPr>
  <p:slideViewPr>
    <p:cSldViewPr snapToGrid="0" snapToObjects="1">
      <p:cViewPr>
        <p:scale>
          <a:sx n="50" d="100"/>
          <a:sy n="50" d="100"/>
        </p:scale>
        <p:origin x="-2568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9630E2BA-1464-DC44-B47F-28C4357263CE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7A6FD8A9-A97D-A443-A7E4-A9F3204FC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91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C6504AC2-4D09-6140-836E-D80E73AF55E7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44655127-1371-1942-B64E-22344DAE7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9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year: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e’ve negotiated and been approved to allow colleges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claim indirect from your 50/50 General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funding until 100% Funding is received.  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means you can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claim indirect from 50/50 funds (general budget line) for approx. the first half of the year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(when there are no 100% Funds for indirect).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got some additional 50/5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 General funding but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your full ask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of that, we had to pro-rate requests down a bit.  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sure you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a budget revision right away (NLT 10/31)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want to take advantage of this though.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 emailed out a spreadsheet with your new amounts.  Please put up to that amount in your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Indirect budget cell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(not your 100% Indirect budget cell!). 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find that you miscalculated and you don’t actually need all the indirect you were awarded, you can add that elsewhere on your General line (but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your General line!).  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do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 as much as possible into indirect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though as that is truly the intent of the additional funding.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use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50/50 General funds for indirect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projected to last through 3/31/2017. 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anticipate that 100% Funding will be available April 1, 2017.  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revise the end date for 50/50 indirect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100% Funding is projected to come much earlier or later than anticipated.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Regardless, the use of 50/50 General funding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Indirect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will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 neatly at the end of a fiscal quarter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55127-1371-1942-B64E-22344DAE7FD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05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You can </a:t>
            </a:r>
            <a:r>
              <a:rPr lang="en-US" b="1" baseline="0" dirty="0" smtClean="0"/>
              <a:t>claim indirect</a:t>
            </a:r>
            <a:r>
              <a:rPr lang="en-US" baseline="0" dirty="0" smtClean="0"/>
              <a:t> against expenses </a:t>
            </a:r>
            <a:r>
              <a:rPr lang="en-US" b="1" baseline="0" dirty="0" smtClean="0"/>
              <a:t>against your General line expenses…or part </a:t>
            </a:r>
            <a:r>
              <a:rPr lang="en-US" baseline="0" dirty="0" smtClean="0"/>
              <a:t>of your General line expenses.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Not on 100% line expenses </a:t>
            </a:r>
            <a:r>
              <a:rPr lang="en-US" baseline="0" dirty="0" smtClean="0"/>
              <a:t>– we don’t have any 100% funding yet!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Colleges with a federally approved indirect rate that was submitted in OGMS with their FFY17 application can budget up to that rate for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salaries, benefits, goods/services, and travel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budgeted to the General line of the grant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whatever your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federal rate plan will allow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if your rate only allows you to claim indirect against salary expenses, that’s all you can claim.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Colleges without a federally approved indirect rate submitted in OGMS with their FFY17 application can budget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to 5% of salaries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budgeted to the General line of the grant.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these are 50/50 funds,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match cert forms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contain expenses for the remaining 50% of indirect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55127-1371-1942-B64E-22344DAE7FD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05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Essentially </a:t>
            </a:r>
            <a:r>
              <a:rPr lang="en-US" b="1" baseline="0" dirty="0" smtClean="0"/>
              <a:t>no change </a:t>
            </a:r>
            <a:r>
              <a:rPr lang="en-US" baseline="0" dirty="0" smtClean="0"/>
              <a:t>– guidelines are simply </a:t>
            </a:r>
            <a:r>
              <a:rPr lang="en-US" b="1" baseline="0" dirty="0" smtClean="0"/>
              <a:t>clarified</a:t>
            </a:r>
            <a:r>
              <a:rPr lang="en-US" baseline="0" dirty="0" smtClean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You can claim </a:t>
            </a:r>
            <a:r>
              <a:rPr lang="en-US" b="1" baseline="0" dirty="0" smtClean="0"/>
              <a:t>100% Funding Indirect as of 4/1/17 or later</a:t>
            </a:r>
            <a:r>
              <a:rPr lang="en-US" baseline="0" dirty="0" smtClean="0"/>
              <a:t> (if received by the feds later).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As in the past, you can </a:t>
            </a:r>
            <a:r>
              <a:rPr lang="en-US" b="1" baseline="0" dirty="0" smtClean="0"/>
              <a:t>claim 100% Funding Indirect against</a:t>
            </a:r>
            <a:r>
              <a:rPr lang="en-US" b="0" baseline="0" dirty="0" smtClean="0"/>
              <a:t> allowable expenses on your </a:t>
            </a:r>
            <a:r>
              <a:rPr lang="en-US" b="1" baseline="0" dirty="0" smtClean="0"/>
              <a:t>General and 100% Funding </a:t>
            </a:r>
            <a:r>
              <a:rPr lang="en-US" b="0" baseline="0" dirty="0" smtClean="0"/>
              <a:t>lines.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Do</a:t>
            </a:r>
            <a:r>
              <a:rPr lang="en-US" baseline="0" dirty="0" smtClean="0"/>
              <a:t> </a:t>
            </a:r>
            <a:r>
              <a:rPr lang="en-US" b="1" u="sng" baseline="0" dirty="0" smtClean="0"/>
              <a:t>not</a:t>
            </a:r>
            <a:r>
              <a:rPr lang="en-US" b="1" baseline="0" dirty="0" smtClean="0"/>
              <a:t> account for them on your match certification form </a:t>
            </a:r>
            <a:r>
              <a:rPr lang="en-US" baseline="0" dirty="0" smtClean="0"/>
              <a:t>– as you don’t claim any 100% Funds on your match certification form.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55127-1371-1942-B64E-22344DAE7FD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0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1323710"/>
            <a:ext cx="8292628" cy="2276740"/>
          </a:xfrm>
        </p:spPr>
        <p:txBody>
          <a:bodyPr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600450"/>
            <a:ext cx="8292628" cy="11455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Click to edit Master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035" y="1310914"/>
            <a:ext cx="2681111" cy="1623830"/>
          </a:xfrm>
        </p:spPr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82996" y="1310914"/>
            <a:ext cx="5797259" cy="4414114"/>
          </a:xfrm>
        </p:spPr>
        <p:txBody>
          <a:bodyPr/>
          <a:lstStyle>
            <a:lvl1pPr marL="338138" indent="-338138" algn="l">
              <a:buFont typeface="Arial"/>
              <a:buChar char="•"/>
              <a:defRPr>
                <a:solidFill>
                  <a:srgbClr val="0F2A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slide content</a:t>
            </a:r>
          </a:p>
          <a:p>
            <a:r>
              <a:rPr lang="en-US" dirty="0" smtClean="0"/>
              <a:t>More bullets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649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E13305B9-979A-B34D-9344-AC88F91F98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6306" y="1310914"/>
            <a:ext cx="8613950" cy="4414114"/>
          </a:xfrm>
        </p:spPr>
        <p:txBody>
          <a:bodyPr/>
          <a:lstStyle>
            <a:lvl1pPr marL="338138" indent="-338138" algn="l">
              <a:buFont typeface="Arial"/>
              <a:buChar char="•"/>
              <a:defRPr>
                <a:solidFill>
                  <a:srgbClr val="0F2A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slide content</a:t>
            </a:r>
          </a:p>
          <a:p>
            <a:r>
              <a:rPr lang="en-US" dirty="0" smtClean="0"/>
              <a:t>More bullets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BB550-78E5-E240-AE1F-ADE7533848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BCTCPPTitleSlide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45258"/>
            <a:ext cx="8229600" cy="21953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40654"/>
            <a:ext cx="8229600" cy="11630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315185"/>
            <a:ext cx="5262504" cy="8184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2000">
                <a:solidFill>
                  <a:srgbClr val="0F2A60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Click to edit Master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solidFill>
            <a:srgbClr val="FFFFFF"/>
          </a:solidFill>
          <a:latin typeface="Gill Sans"/>
          <a:ea typeface="+mj-ea"/>
          <a:cs typeface="Gill Sans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CTCPPSlides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9150095" cy="68625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35" y="1310919"/>
            <a:ext cx="2671704" cy="16693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5240" y="1310918"/>
            <a:ext cx="5755016" cy="4414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slide content</a:t>
            </a:r>
          </a:p>
          <a:p>
            <a:pPr lvl="0"/>
            <a:r>
              <a:rPr lang="en-US" dirty="0" smtClean="0"/>
              <a:t>More bullets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649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E13305B9-979A-B34D-9344-AC88F91F98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200" b="1" i="0" kern="1200" cap="all">
          <a:solidFill>
            <a:schemeClr val="bg1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0F2A60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BCTCPPSlides_nobar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193" y="1310918"/>
            <a:ext cx="8619063" cy="4414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slide content</a:t>
            </a:r>
          </a:p>
          <a:p>
            <a:pPr lvl="0"/>
            <a:r>
              <a:rPr lang="en-US" dirty="0" smtClean="0"/>
              <a:t>More bullets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DA5BB550-78E5-E240-AE1F-ADE7533848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200" b="1" i="0" kern="1200" cap="all">
          <a:solidFill>
            <a:schemeClr val="bg1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0F2A60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5" y="1310913"/>
            <a:ext cx="2681111" cy="5047553"/>
          </a:xfrm>
        </p:spPr>
        <p:txBody>
          <a:bodyPr>
            <a:noAutofit/>
          </a:bodyPr>
          <a:lstStyle/>
          <a:p>
            <a:r>
              <a:rPr lang="en-US" dirty="0" smtClean="0"/>
              <a:t>BFET Fiscal guidelines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Indirect 50/50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600" cap="none" dirty="0" smtClean="0"/>
              <a:t>Fiscal Guidelines</a:t>
            </a:r>
            <a:br>
              <a:rPr lang="en-US" sz="1600" cap="none" dirty="0" smtClean="0"/>
            </a:br>
            <a:r>
              <a:rPr lang="en-US" sz="1600" cap="none" dirty="0" smtClean="0"/>
              <a:t>Page </a:t>
            </a:r>
            <a:r>
              <a:rPr lang="en-US" sz="1600" cap="none" dirty="0"/>
              <a:t>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3305B9-979A-B34D-9344-AC88F91F988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lvl="1" algn="l">
              <a:spcAft>
                <a:spcPts val="600"/>
              </a:spcAft>
            </a:pPr>
            <a:r>
              <a:rPr lang="en-US" b="1" dirty="0" smtClean="0">
                <a:solidFill>
                  <a:schemeClr val="tx2"/>
                </a:solidFill>
              </a:rPr>
              <a:t>New:  Can budget indirect from 50/50 funds</a:t>
            </a:r>
            <a:endParaRPr lang="en-US" b="1" dirty="0">
              <a:solidFill>
                <a:schemeClr val="tx2"/>
              </a:solidFill>
            </a:endParaRPr>
          </a:p>
          <a:p>
            <a:pPr lvl="1" indent="-457200" algn="l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800" dirty="0" smtClean="0">
                <a:solidFill>
                  <a:schemeClr val="tx1"/>
                </a:solidFill>
              </a:rPr>
              <a:t>To cover 10/1/16 – 3/31/17</a:t>
            </a:r>
          </a:p>
          <a:p>
            <a:pPr lvl="2" indent="-457200" algn="l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Budget funds ASAP!</a:t>
            </a:r>
          </a:p>
          <a:p>
            <a:pPr lvl="1" indent="-457200" algn="l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800" dirty="0" smtClean="0">
                <a:solidFill>
                  <a:schemeClr val="tx1"/>
                </a:solidFill>
              </a:rPr>
              <a:t>Part of admin funding (General line)</a:t>
            </a:r>
          </a:p>
          <a:p>
            <a:pPr lvl="2" indent="-457200" algn="l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Some additional grant funds received</a:t>
            </a:r>
          </a:p>
          <a:p>
            <a:pPr lvl="2" indent="-457200" algn="l">
              <a:spcAft>
                <a:spcPts val="600"/>
              </a:spcAft>
              <a:buFont typeface="Calibri" panose="020F0502020204030204" pitchFamily="34" charset="0"/>
              <a:buChar char="-"/>
            </a:pPr>
            <a:endParaRPr lang="en-US" dirty="0" smtClean="0"/>
          </a:p>
          <a:p>
            <a:pPr lvl="2" indent="-457200" algn="l">
              <a:spcAft>
                <a:spcPts val="600"/>
              </a:spcAft>
              <a:buFont typeface="Calibri" panose="020F0502020204030204" pitchFamily="34" charset="0"/>
              <a:buChar char="-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5" y="1310913"/>
            <a:ext cx="2681111" cy="5047553"/>
          </a:xfrm>
        </p:spPr>
        <p:txBody>
          <a:bodyPr>
            <a:noAutofit/>
          </a:bodyPr>
          <a:lstStyle/>
          <a:p>
            <a:r>
              <a:rPr lang="en-US" dirty="0" smtClean="0"/>
              <a:t>BFET Fiscal guidelines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Indirect 50/50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600" cap="none" dirty="0" smtClean="0"/>
              <a:t>Fiscal Guidelines </a:t>
            </a:r>
            <a:br>
              <a:rPr lang="en-US" sz="1600" cap="none" dirty="0" smtClean="0"/>
            </a:br>
            <a:r>
              <a:rPr lang="en-US" sz="1600" cap="none" dirty="0" smtClean="0"/>
              <a:t>Page </a:t>
            </a:r>
            <a:r>
              <a:rPr lang="en-US" sz="1600" cap="none" dirty="0"/>
              <a:t>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3305B9-979A-B34D-9344-AC88F91F988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lvl="1" algn="l">
              <a:spcAft>
                <a:spcPts val="600"/>
              </a:spcAft>
            </a:pPr>
            <a:r>
              <a:rPr lang="en-US" b="1" dirty="0" smtClean="0">
                <a:solidFill>
                  <a:schemeClr val="tx2"/>
                </a:solidFill>
              </a:rPr>
              <a:t>New:  Can budget indirect from 50/50 funds (cont.)</a:t>
            </a:r>
          </a:p>
          <a:p>
            <a:pPr lvl="1" indent="-457200" algn="l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800" dirty="0" smtClean="0">
                <a:solidFill>
                  <a:schemeClr val="tx1"/>
                </a:solidFill>
              </a:rPr>
              <a:t>Can claim against expenses on General line</a:t>
            </a:r>
          </a:p>
          <a:p>
            <a:pPr lvl="1" indent="-457200" algn="l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800" dirty="0" smtClean="0">
                <a:solidFill>
                  <a:schemeClr val="tx1"/>
                </a:solidFill>
              </a:rPr>
              <a:t>Must account for other 50% on match certification form</a:t>
            </a:r>
          </a:p>
          <a:p>
            <a:pPr lvl="1" indent="-457200" algn="l">
              <a:spcAft>
                <a:spcPts val="600"/>
              </a:spcAft>
              <a:buFont typeface="Calibri" panose="020F0502020204030204" pitchFamily="34" charset="0"/>
              <a:buChar char="-"/>
            </a:pPr>
            <a:endParaRPr lang="en-US" sz="2800" dirty="0" smtClean="0">
              <a:solidFill>
                <a:schemeClr val="tx1"/>
              </a:solidFill>
            </a:endParaRPr>
          </a:p>
          <a:p>
            <a:pPr lvl="2" indent="-457200" algn="l">
              <a:spcAft>
                <a:spcPts val="600"/>
              </a:spcAft>
              <a:buFont typeface="Calibri" panose="020F0502020204030204" pitchFamily="34" charset="0"/>
              <a:buChar char="-"/>
            </a:pPr>
            <a:endParaRPr lang="en-US" dirty="0" smtClean="0"/>
          </a:p>
          <a:p>
            <a:pPr lvl="2" indent="-457200" algn="l">
              <a:spcAft>
                <a:spcPts val="600"/>
              </a:spcAft>
              <a:buFont typeface="Calibri" panose="020F0502020204030204" pitchFamily="34" charset="0"/>
              <a:buChar char="-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5" y="1310913"/>
            <a:ext cx="2681111" cy="5047553"/>
          </a:xfrm>
        </p:spPr>
        <p:txBody>
          <a:bodyPr>
            <a:noAutofit/>
          </a:bodyPr>
          <a:lstStyle/>
          <a:p>
            <a:r>
              <a:rPr lang="en-US" dirty="0" smtClean="0"/>
              <a:t>BFET Fiscal guidelines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Indirect 100%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600" cap="none" dirty="0" smtClean="0"/>
              <a:t>Fiscal Guidelines</a:t>
            </a:r>
            <a:br>
              <a:rPr lang="en-US" sz="1600" cap="none" dirty="0" smtClean="0"/>
            </a:br>
            <a:r>
              <a:rPr lang="en-US" sz="1600" cap="none" dirty="0" smtClean="0"/>
              <a:t>Page 6</a:t>
            </a:r>
            <a:endParaRPr lang="en-US" sz="1600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3305B9-979A-B34D-9344-AC88F91F988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lvl="1" algn="l">
              <a:spcAft>
                <a:spcPts val="600"/>
              </a:spcAft>
            </a:pPr>
            <a:r>
              <a:rPr lang="en-US" b="1" dirty="0" smtClean="0">
                <a:solidFill>
                  <a:schemeClr val="tx2"/>
                </a:solidFill>
              </a:rPr>
              <a:t>Indirect from 100% Funding</a:t>
            </a:r>
            <a:endParaRPr lang="en-US" b="1" dirty="0">
              <a:solidFill>
                <a:schemeClr val="tx2"/>
              </a:solidFill>
            </a:endParaRPr>
          </a:p>
          <a:p>
            <a:pPr lvl="1" indent="-457200" algn="l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800" dirty="0" smtClean="0">
                <a:solidFill>
                  <a:schemeClr val="tx1"/>
                </a:solidFill>
              </a:rPr>
              <a:t>Projected to be available 4/1/17</a:t>
            </a:r>
          </a:p>
          <a:p>
            <a:pPr lvl="1" indent="-457200" algn="l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800" dirty="0" smtClean="0">
                <a:solidFill>
                  <a:schemeClr val="tx1"/>
                </a:solidFill>
              </a:rPr>
              <a:t>Can claim against expenses on General and 100% Funding lines</a:t>
            </a:r>
          </a:p>
          <a:p>
            <a:pPr lvl="1" indent="-457200" algn="l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800" dirty="0" smtClean="0">
                <a:solidFill>
                  <a:schemeClr val="tx1"/>
                </a:solidFill>
              </a:rPr>
              <a:t>Do </a:t>
            </a:r>
            <a:r>
              <a:rPr lang="en-US" sz="2800" b="1" u="sng" dirty="0" smtClean="0">
                <a:solidFill>
                  <a:schemeClr val="tx1"/>
                </a:solidFill>
              </a:rPr>
              <a:t>not</a:t>
            </a:r>
            <a:r>
              <a:rPr lang="en-US" sz="2800" dirty="0" smtClean="0">
                <a:solidFill>
                  <a:schemeClr val="tx1"/>
                </a:solidFill>
              </a:rPr>
              <a:t> account for on match certification form</a:t>
            </a:r>
          </a:p>
          <a:p>
            <a:pPr lvl="1" indent="-457200" algn="l">
              <a:spcAft>
                <a:spcPts val="600"/>
              </a:spcAft>
              <a:buFont typeface="Calibri" panose="020F0502020204030204" pitchFamily="34" charset="0"/>
              <a:buChar char="-"/>
            </a:pPr>
            <a:endParaRPr lang="en-US" sz="2800" dirty="0" smtClean="0">
              <a:solidFill>
                <a:schemeClr val="tx1"/>
              </a:solidFill>
            </a:endParaRPr>
          </a:p>
          <a:p>
            <a:pPr lvl="2" indent="-457200" algn="l">
              <a:spcAft>
                <a:spcPts val="600"/>
              </a:spcAft>
              <a:buFont typeface="Calibri" panose="020F0502020204030204" pitchFamily="34" charset="0"/>
              <a:buChar char="-"/>
            </a:pPr>
            <a:endParaRPr lang="en-US" dirty="0" smtClean="0"/>
          </a:p>
          <a:p>
            <a:pPr lvl="2" indent="-457200" algn="l">
              <a:spcAft>
                <a:spcPts val="600"/>
              </a:spcAft>
              <a:buFont typeface="Calibri" panose="020F0502020204030204" pitchFamily="34" charset="0"/>
              <a:buChar char="-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3" ma:contentTypeDescription="Create a new document." ma:contentTypeScope="" ma:versionID="2e914c9ff0a49efb2ee1582fe3ce598a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targetNamespace="http://schemas.microsoft.com/office/2006/metadata/properties" ma:root="true" ma:fieldsID="0cdc677446c239af8b938da8af397885" ns1:_="" ns2:_="" ns3:_="">
    <xsd:import namespace="http://schemas.microsoft.com/sharepoint/v3"/>
    <xsd:import namespace="686bc730-dfb5-4557-ac43-64e2aeb71117"/>
    <xsd:import namespace="dbb9891f-5342-44b3-9004-2472729e727f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>
  <documentManagement>
    <Content_x0020_Owner xmlns="686bc730-dfb5-4557-ac43-64e2aeb71117">
      <UserInfo>
        <DisplayName/>
        <AccountId xsi:nil="true"/>
        <AccountType/>
      </UserInfo>
    </Content_x0020_Owner>
    <Menu_x0020_Group xmlns="686bc730-dfb5-4557-ac43-64e2aeb71117">Publications &amp; Printing</Menu_x0020_Group>
    <Category xmlns="686bc730-dfb5-4557-ac43-64e2aeb71117">SBCTC Templates</Category>
    <PublishingExpirationDate xmlns="http://schemas.microsoft.com/sharepoint/v3" xsi:nil="true"/>
    <PublishingStartDate xmlns="http://schemas.microsoft.com/sharepoint/v3" xsi:nil="true"/>
    <_dlc_DocId xmlns="dbb9891f-5342-44b3-9004-2472729e727f">Z7X6SQ3F62JH-64-8</_dlc_DocId>
    <_dlc_DocIdUrl xmlns="dbb9891f-5342-44b3-9004-2472729e727f">
      <Url>https://portal.sbctc.edu/sites/Intranet/publications/_layouts/15/DocIdRedir.aspx?ID=Z7X6SQ3F62JH-64-8</Url>
      <Description>Z7X6SQ3F62JH-64-8</Description>
    </_dlc_DocIdUrl>
  </documentManagement>
</p:properties>
</file>

<file path=customXml/itemProps1.xml><?xml version="1.0" encoding="utf-8"?>
<ds:datastoreItem xmlns:ds="http://schemas.openxmlformats.org/officeDocument/2006/customXml" ds:itemID="{4DA40716-D21E-40FD-88DD-716B71307A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75C0D8-DC0C-45D6-B9BF-136C79F9FD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81DC93-CE44-4A85-8DDB-2001ADEDB45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0507D3E-E7B2-4689-B090-8532B3B53EAA}">
  <ds:schemaRefs>
    <ds:schemaRef ds:uri="dbb9891f-5342-44b3-9004-2472729e727f"/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686bc730-dfb5-4557-ac43-64e2aeb71117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2517</TotalTime>
  <Words>361</Words>
  <Application>Microsoft Office PowerPoint</Application>
  <PresentationFormat>On-screen Show (4:3)</PresentationFormat>
  <Paragraphs>53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2_Office Theme</vt:lpstr>
      <vt:lpstr>3_Office Theme</vt:lpstr>
      <vt:lpstr>BFET Fiscal guidelines  Indirect 50/50   Fiscal Guidelines Page 5</vt:lpstr>
      <vt:lpstr>BFET Fiscal guidelines  Indirect 50/50   Fiscal Guidelines  Page 5</vt:lpstr>
      <vt:lpstr>BFET Fiscal guidelines  Indirect 100%   Fiscal Guidelines Page 6</vt:lpstr>
    </vt:vector>
  </TitlesOfParts>
  <Company>Azure Summers Freelance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Azure Summers</dc:creator>
  <cp:lastModifiedBy>Mat Carlisle</cp:lastModifiedBy>
  <cp:revision>137</cp:revision>
  <cp:lastPrinted>2016-10-14T18:13:13Z</cp:lastPrinted>
  <dcterms:created xsi:type="dcterms:W3CDTF">2014-10-22T16:59:44Z</dcterms:created>
  <dcterms:modified xsi:type="dcterms:W3CDTF">2017-01-05T20:18:33Z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Order">
    <vt:r8>1400</vt:r8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_dlc_DocIdItemGuid">
    <vt:lpwstr>49332231-43a2-4614-b40b-5a4e02713722</vt:lpwstr>
  </property>
</Properties>
</file>