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Source Sans Pro" panose="020B0503030403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87ea2afabc_0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87ea2afabc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187ea2afabc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87ea2afabc_0_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87ea2afabc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Each session will be scheduled for two to three hours with the exception of March 2nd, which will be four hours.</a:t>
            </a:r>
            <a:endParaRPr/>
          </a:p>
        </p:txBody>
      </p:sp>
      <p:sp>
        <p:nvSpPr>
          <p:cNvPr id="192" name="Google Shape;192;g187ea2afabc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87ea2afabc_0_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87ea2afabc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187ea2afabc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87ea2afabc_0_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87ea2afabc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187ea2afabc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87ea2afabc_0_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87ea2afabc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187ea2afabc_0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87ea2afabc_0_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87ea2afabc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187ea2afabc_0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7ea2afabc_0_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7ea2afabc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187ea2afabc_0_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87ea2afabc_0_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87ea2afabc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187ea2afabc_0_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87ea2afabc_0_1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87ea2afabc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187ea2afabc_0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87ea2afab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87ea2afab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187ea2afab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87ea2afabc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87ea2afabc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187ea2afabc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87ea2afabc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87ea2afabc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187ea2afabc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87ea2afabc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87ea2afabc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187ea2afabc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87ea2afabc_0_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87ea2afabc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187ea2afabc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87ea2afabc_0_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87ea2afabc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187ea2afabc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2" descr="Cover Triangle Pattern"/>
          <p:cNvPicPr preferRelativeResize="0"/>
          <p:nvPr/>
        </p:nvPicPr>
        <p:blipFill rotWithShape="1">
          <a:blip r:embed="rId2">
            <a:alphaModFix/>
          </a:blip>
          <a:srcRect t="12978"/>
          <a:stretch/>
        </p:blipFill>
        <p:spPr>
          <a:xfrm>
            <a:off x="2317813" y="0"/>
            <a:ext cx="6829477" cy="3749964"/>
          </a:xfrm>
          <a:prstGeom prst="rect">
            <a:avLst/>
          </a:prstGeom>
          <a:noFill/>
          <a:ln>
            <a:noFill/>
          </a:ln>
        </p:spPr>
      </p:pic>
      <p:sp>
        <p:nvSpPr>
          <p:cNvPr id="12" name="Google Shape;12;p2"/>
          <p:cNvSpPr txBox="1">
            <a:spLocks noGrp="1"/>
          </p:cNvSpPr>
          <p:nvPr>
            <p:ph type="title"/>
          </p:nvPr>
        </p:nvSpPr>
        <p:spPr>
          <a:xfrm>
            <a:off x="369888" y="3863685"/>
            <a:ext cx="8336975" cy="99925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4800"/>
              <a:buFont typeface="Source Sans Pro"/>
              <a:buNone/>
              <a:defRPr sz="48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subTitle" idx="1"/>
          </p:nvPr>
        </p:nvSpPr>
        <p:spPr>
          <a:xfrm>
            <a:off x="370608" y="4976665"/>
            <a:ext cx="8388928" cy="67901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3764"/>
              </a:buClr>
              <a:buSzPts val="3500"/>
              <a:buFont typeface="Arial"/>
              <a:buNone/>
              <a:defRPr sz="3500" b="0" i="0" u="none" strike="noStrike" cap="none">
                <a:solidFill>
                  <a:srgbClr val="003764"/>
                </a:solidFill>
                <a:latin typeface="Source Sans Pro"/>
                <a:ea typeface="Source Sans Pro"/>
                <a:cs typeface="Source Sans Pro"/>
                <a:sym typeface="Source Sans Pro"/>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2"/>
          <p:cNvSpPr txBox="1">
            <a:spLocks noGrp="1"/>
          </p:cNvSpPr>
          <p:nvPr>
            <p:ph type="body" idx="2"/>
          </p:nvPr>
        </p:nvSpPr>
        <p:spPr>
          <a:xfrm>
            <a:off x="369888" y="5769402"/>
            <a:ext cx="4614862" cy="7588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000"/>
              <a:buFont typeface="Arial"/>
              <a:buNone/>
              <a:defRPr sz="20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8"/>
        <p:cNvGrpSpPr/>
        <p:nvPr/>
      </p:nvGrpSpPr>
      <p:grpSpPr>
        <a:xfrm>
          <a:off x="0" y="0"/>
          <a:ext cx="0" cy="0"/>
          <a:chOff x="0" y="0"/>
          <a:chExt cx="0" cy="0"/>
        </a:xfrm>
      </p:grpSpPr>
      <p:pic>
        <p:nvPicPr>
          <p:cNvPr id="89" name="Google Shape;89;p11"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90" name="Google Shape;90;p11"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91" name="Google Shape;91;p11"/>
          <p:cNvSpPr txBox="1">
            <a:spLocks noGrp="1"/>
          </p:cNvSpPr>
          <p:nvPr>
            <p:ph type="title"/>
          </p:nvPr>
        </p:nvSpPr>
        <p:spPr>
          <a:xfrm>
            <a:off x="403370" y="1385541"/>
            <a:ext cx="3358139"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p11"/>
          <p:cNvSpPr txBox="1">
            <a:spLocks noGrp="1"/>
          </p:cNvSpPr>
          <p:nvPr>
            <p:ph type="body" idx="1"/>
          </p:nvPr>
        </p:nvSpPr>
        <p:spPr>
          <a:xfrm>
            <a:off x="403370" y="2888673"/>
            <a:ext cx="3358139" cy="35428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9pPr>
          </a:lstStyle>
          <a:p>
            <a:endParaRPr/>
          </a:p>
        </p:txBody>
      </p:sp>
      <p:sp>
        <p:nvSpPr>
          <p:cNvPr id="93" name="Google Shape;93;p11"/>
          <p:cNvSpPr txBox="1">
            <a:spLocks noGrp="1"/>
          </p:cNvSpPr>
          <p:nvPr>
            <p:ph type="body" idx="2"/>
          </p:nvPr>
        </p:nvSpPr>
        <p:spPr>
          <a:xfrm>
            <a:off x="4024047" y="1569026"/>
            <a:ext cx="4839398" cy="486247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Source Sans Pro"/>
                <a:ea typeface="Source Sans Pro"/>
                <a:cs typeface="Source Sans Pro"/>
                <a:sym typeface="Source Sans Pro"/>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94" name="Google Shape;94;p11"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95" name="Google Shape;95;p11"/>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6" name="Google Shape;96;p11"/>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7" name="Google Shape;97;p11"/>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8"/>
        <p:cNvGrpSpPr/>
        <p:nvPr/>
      </p:nvGrpSpPr>
      <p:grpSpPr>
        <a:xfrm>
          <a:off x="0" y="0"/>
          <a:ext cx="0" cy="0"/>
          <a:chOff x="0" y="0"/>
          <a:chExt cx="0" cy="0"/>
        </a:xfrm>
      </p:grpSpPr>
      <p:pic>
        <p:nvPicPr>
          <p:cNvPr id="99" name="Google Shape;99;p12"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00" name="Google Shape;100;p12"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101" name="Google Shape;101;p12"/>
          <p:cNvSpPr txBox="1">
            <a:spLocks noGrp="1"/>
          </p:cNvSpPr>
          <p:nvPr>
            <p:ph type="title"/>
          </p:nvPr>
        </p:nvSpPr>
        <p:spPr>
          <a:xfrm>
            <a:off x="623888" y="1709745"/>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p12"/>
          <p:cNvSpPr txBox="1">
            <a:spLocks noGrp="1"/>
          </p:cNvSpPr>
          <p:nvPr>
            <p:ph type="body" idx="1"/>
          </p:nvPr>
        </p:nvSpPr>
        <p:spPr>
          <a:xfrm>
            <a:off x="623888" y="4589470"/>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800"/>
              <a:buFont typeface="Arial"/>
              <a:buNone/>
              <a:defRPr sz="18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888E9D"/>
              </a:buClr>
              <a:buSzPts val="1500"/>
              <a:buFont typeface="Arial"/>
              <a:buNone/>
              <a:defRPr sz="1500" b="0" i="0" u="none" strike="noStrike" cap="none">
                <a:solidFill>
                  <a:srgbClr val="888E9D"/>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888E9D"/>
              </a:buClr>
              <a:buSzPts val="1350"/>
              <a:buFont typeface="Arial"/>
              <a:buNone/>
              <a:defRPr sz="1350" b="0" i="0" u="none" strike="noStrike" cap="none">
                <a:solidFill>
                  <a:srgbClr val="888E9D"/>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Source Sans Pro"/>
                <a:ea typeface="Source Sans Pro"/>
                <a:cs typeface="Source Sans Pro"/>
                <a:sym typeface="Source Sans Pro"/>
              </a:defRPr>
            </a:lvl9pPr>
          </a:lstStyle>
          <a:p>
            <a:endParaRPr/>
          </a:p>
        </p:txBody>
      </p:sp>
      <p:sp>
        <p:nvSpPr>
          <p:cNvPr id="103" name="Google Shape;103;p12"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04" name="Google Shape;104;p12"/>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5" name="Google Shape;105;p12"/>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6" name="Google Shape;106;p12"/>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07"/>
        <p:cNvGrpSpPr/>
        <p:nvPr/>
      </p:nvGrpSpPr>
      <p:grpSpPr>
        <a:xfrm>
          <a:off x="0" y="0"/>
          <a:ext cx="0" cy="0"/>
          <a:chOff x="0" y="0"/>
          <a:chExt cx="0" cy="0"/>
        </a:xfrm>
      </p:grpSpPr>
      <p:sp>
        <p:nvSpPr>
          <p:cNvPr id="108" name="Google Shape;108;p13"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09" name="Google Shape;109;p13"/>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0" name="Google Shape;110;p13"/>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1" name="Google Shape;111;p13"/>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13"/>
          <p:cNvSpPr txBox="1">
            <a:spLocks noGrp="1"/>
          </p:cNvSpPr>
          <p:nvPr>
            <p:ph type="title"/>
          </p:nvPr>
        </p:nvSpPr>
        <p:spPr>
          <a:xfrm>
            <a:off x="519540" y="294198"/>
            <a:ext cx="8302337"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Google Shape;113;p13"/>
          <p:cNvSpPr txBox="1">
            <a:spLocks noGrp="1"/>
          </p:cNvSpPr>
          <p:nvPr>
            <p:ph type="body" idx="1"/>
          </p:nvPr>
        </p:nvSpPr>
        <p:spPr>
          <a:xfrm>
            <a:off x="519540" y="1174172"/>
            <a:ext cx="8336975" cy="496685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15"/>
        <p:cNvGrpSpPr/>
        <p:nvPr/>
      </p:nvGrpSpPr>
      <p:grpSpPr>
        <a:xfrm>
          <a:off x="0" y="0"/>
          <a:ext cx="0" cy="0"/>
          <a:chOff x="0" y="0"/>
          <a:chExt cx="0" cy="0"/>
        </a:xfrm>
      </p:grpSpPr>
      <p:pic>
        <p:nvPicPr>
          <p:cNvPr id="16" name="Google Shape;16;p3"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7" name="Google Shape;17;p3"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18" name="Google Shape;18;p3"/>
          <p:cNvSpPr txBox="1">
            <a:spLocks noGrp="1"/>
          </p:cNvSpPr>
          <p:nvPr>
            <p:ph type="title"/>
          </p:nvPr>
        </p:nvSpPr>
        <p:spPr>
          <a:xfrm>
            <a:off x="628650" y="1476958"/>
            <a:ext cx="7886700" cy="6116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3"/>
          <p:cNvSpPr txBox="1">
            <a:spLocks noGrp="1"/>
          </p:cNvSpPr>
          <p:nvPr>
            <p:ph type="body" idx="1"/>
          </p:nvPr>
        </p:nvSpPr>
        <p:spPr>
          <a:xfrm>
            <a:off x="628650" y="2265367"/>
            <a:ext cx="7886700" cy="342885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5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003764"/>
              </a:buClr>
              <a:buSzPts val="2400"/>
              <a:buFont typeface="Arial"/>
              <a:buNone/>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pic>
        <p:nvPicPr>
          <p:cNvPr id="20" name="Google Shape;20;p3" descr="CC. Creative Commons license, attribution alone"/>
          <p:cNvPicPr preferRelativeResize="0"/>
          <p:nvPr/>
        </p:nvPicPr>
        <p:blipFill rotWithShape="1">
          <a:blip r:embed="rId4">
            <a:alphaModFix/>
          </a:blip>
          <a:srcRect/>
          <a:stretch/>
        </p:blipFill>
        <p:spPr>
          <a:xfrm>
            <a:off x="628650" y="6399147"/>
            <a:ext cx="835224" cy="298730"/>
          </a:xfrm>
          <a:prstGeom prst="rect">
            <a:avLst/>
          </a:prstGeom>
          <a:noFill/>
          <a:ln>
            <a:noFill/>
          </a:ln>
        </p:spPr>
      </p:pic>
      <p:sp>
        <p:nvSpPr>
          <p:cNvPr id="21" name="Google Shape;21;p3"/>
          <p:cNvSpPr txBox="1"/>
          <p:nvPr/>
        </p:nvSpPr>
        <p:spPr>
          <a:xfrm>
            <a:off x="1454322" y="6445499"/>
            <a:ext cx="3784962" cy="2077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US" sz="750" b="0" i="1" u="none" strike="noStrike" cap="none">
                <a:solidFill>
                  <a:srgbClr val="7F7F7F"/>
                </a:solidFill>
                <a:latin typeface="Source Sans Pro"/>
                <a:ea typeface="Source Sans Pro"/>
                <a:cs typeface="Source Sans Pro"/>
                <a:sym typeface="Source Sans Pro"/>
              </a:rPr>
              <a:t>Except where otherwise noted, this work is licensed under </a:t>
            </a:r>
            <a:r>
              <a:rPr lang="en-US" sz="750" b="0" i="1" u="sng" strike="noStrike" cap="none">
                <a:solidFill>
                  <a:schemeClr val="dk1"/>
                </a:solidFill>
                <a:latin typeface="Source Sans Pro"/>
                <a:ea typeface="Source Sans Pro"/>
                <a:cs typeface="Source Sans Pro"/>
                <a:sym typeface="Source Sans Pro"/>
              </a:rPr>
              <a:t>CC BY 4.0</a:t>
            </a:r>
            <a:r>
              <a:rPr lang="en-US" sz="750" b="0" i="1" u="none" strike="noStrike" cap="none">
                <a:solidFill>
                  <a:srgbClr val="7F7F7F"/>
                </a:solidFill>
                <a:latin typeface="Source Sans Pro"/>
                <a:ea typeface="Source Sans Pro"/>
                <a:cs typeface="Source Sans Pro"/>
                <a:sym typeface="Source Sans Pro"/>
              </a:rPr>
              <a:t>.</a:t>
            </a:r>
            <a:endParaRPr sz="750" b="0" i="1" u="none" strike="noStrike" cap="none">
              <a:solidFill>
                <a:srgbClr val="7F7F7F"/>
              </a:solidFill>
              <a:latin typeface="Source Sans Pro"/>
              <a:ea typeface="Source Sans Pro"/>
              <a:cs typeface="Source Sans Pro"/>
              <a:sym typeface="Source Sans Pro"/>
            </a:endParaRPr>
          </a:p>
        </p:txBody>
      </p:sp>
      <p:sp>
        <p:nvSpPr>
          <p:cNvPr id="22" name="Google Shape;22;p3"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pic>
        <p:nvPicPr>
          <p:cNvPr id="24" name="Google Shape;24;p4"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25" name="Google Shape;25;p4"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26" name="Google Shape;26;p4"/>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4"/>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8" name="Google Shape;28;p4"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9" name="Google Shape;29;p4"/>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0" name="Google Shape;30;p4"/>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1" name="Google Shape;31;p4"/>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2"/>
        <p:cNvGrpSpPr/>
        <p:nvPr/>
      </p:nvGrpSpPr>
      <p:grpSpPr>
        <a:xfrm>
          <a:off x="0" y="0"/>
          <a:ext cx="0" cy="0"/>
          <a:chOff x="0" y="0"/>
          <a:chExt cx="0" cy="0"/>
        </a:xfrm>
      </p:grpSpPr>
      <p:pic>
        <p:nvPicPr>
          <p:cNvPr id="33" name="Google Shape;33;p5"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34" name="Google Shape;34;p5"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35" name="Google Shape;35;p5"/>
          <p:cNvSpPr txBox="1">
            <a:spLocks noGrp="1"/>
          </p:cNvSpPr>
          <p:nvPr>
            <p:ph type="title"/>
          </p:nvPr>
        </p:nvSpPr>
        <p:spPr>
          <a:xfrm>
            <a:off x="582468" y="1709744"/>
            <a:ext cx="8270588"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4800"/>
              <a:buFont typeface="Source Sans Pro"/>
              <a:buNone/>
              <a:defRPr sz="48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5"/>
          <p:cNvSpPr txBox="1">
            <a:spLocks noGrp="1"/>
          </p:cNvSpPr>
          <p:nvPr>
            <p:ph type="body" idx="1"/>
          </p:nvPr>
        </p:nvSpPr>
        <p:spPr>
          <a:xfrm>
            <a:off x="582468" y="4589469"/>
            <a:ext cx="8270588"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888E9D"/>
              </a:buClr>
              <a:buSzPts val="2000"/>
              <a:buFont typeface="Arial"/>
              <a:buNone/>
              <a:defRPr sz="2000" b="0" i="0" u="none" strike="noStrike" cap="none">
                <a:solidFill>
                  <a:srgbClr val="888E9D"/>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888E9D"/>
              </a:buClr>
              <a:buSzPts val="1800"/>
              <a:buFont typeface="Arial"/>
              <a:buNone/>
              <a:defRPr sz="1800" b="0" i="0" u="none" strike="noStrike" cap="none">
                <a:solidFill>
                  <a:srgbClr val="888E9D"/>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Source Sans Pro"/>
                <a:ea typeface="Source Sans Pro"/>
                <a:cs typeface="Source Sans Pro"/>
                <a:sym typeface="Source Sans Pro"/>
              </a:defRPr>
            </a:lvl9pPr>
          </a:lstStyle>
          <a:p>
            <a:endParaRPr/>
          </a:p>
        </p:txBody>
      </p:sp>
      <p:sp>
        <p:nvSpPr>
          <p:cNvPr id="37" name="Google Shape;37;p5"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8" name="Google Shape;38;p5"/>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9" name="Google Shape;39;p5"/>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0" name="Google Shape;40;p5"/>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pic>
        <p:nvPicPr>
          <p:cNvPr id="42" name="Google Shape;42;p6"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43" name="Google Shape;43;p6"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44" name="Google Shape;44;p6"/>
          <p:cNvSpPr txBox="1">
            <a:spLocks noGrp="1"/>
          </p:cNvSpPr>
          <p:nvPr>
            <p:ph type="title"/>
          </p:nvPr>
        </p:nvSpPr>
        <p:spPr>
          <a:xfrm>
            <a:off x="422561" y="1462241"/>
            <a:ext cx="8534403" cy="7198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6"/>
          <p:cNvSpPr txBox="1">
            <a:spLocks noGrp="1"/>
          </p:cNvSpPr>
          <p:nvPr>
            <p:ph type="body" idx="1"/>
          </p:nvPr>
        </p:nvSpPr>
        <p:spPr>
          <a:xfrm>
            <a:off x="422561" y="2400300"/>
            <a:ext cx="4014357" cy="396932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6" name="Google Shape;46;p6"/>
          <p:cNvSpPr txBox="1">
            <a:spLocks noGrp="1"/>
          </p:cNvSpPr>
          <p:nvPr>
            <p:ph type="body" idx="2"/>
          </p:nvPr>
        </p:nvSpPr>
        <p:spPr>
          <a:xfrm>
            <a:off x="4759271" y="2400304"/>
            <a:ext cx="4197693" cy="396932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7" name="Google Shape;47;p6"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48" name="Google Shape;48;p6"/>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9" name="Google Shape;49;p6"/>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0" name="Google Shape;50;p6"/>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1"/>
        <p:cNvGrpSpPr/>
        <p:nvPr/>
      </p:nvGrpSpPr>
      <p:grpSpPr>
        <a:xfrm>
          <a:off x="0" y="0"/>
          <a:ext cx="0" cy="0"/>
          <a:chOff x="0" y="0"/>
          <a:chExt cx="0" cy="0"/>
        </a:xfrm>
      </p:grpSpPr>
      <p:pic>
        <p:nvPicPr>
          <p:cNvPr id="52" name="Google Shape;52;p7"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53" name="Google Shape;53;p7" descr="Header triangles pattern"/>
          <p:cNvPicPr preferRelativeResize="0"/>
          <p:nvPr/>
        </p:nvPicPr>
        <p:blipFill rotWithShape="1">
          <a:blip r:embed="rId3">
            <a:alphaModFix/>
          </a:blip>
          <a:srcRect t="42265"/>
          <a:stretch/>
        </p:blipFill>
        <p:spPr>
          <a:xfrm>
            <a:off x="5076294" y="4063"/>
            <a:ext cx="4067706" cy="1481791"/>
          </a:xfrm>
          <a:prstGeom prst="rect">
            <a:avLst/>
          </a:prstGeom>
          <a:noFill/>
          <a:ln>
            <a:noFill/>
          </a:ln>
        </p:spPr>
      </p:pic>
      <p:sp>
        <p:nvSpPr>
          <p:cNvPr id="54" name="Google Shape;54;p7"/>
          <p:cNvSpPr txBox="1">
            <a:spLocks noGrp="1"/>
          </p:cNvSpPr>
          <p:nvPr>
            <p:ph type="title"/>
          </p:nvPr>
        </p:nvSpPr>
        <p:spPr>
          <a:xfrm>
            <a:off x="507276" y="1485854"/>
            <a:ext cx="8335388" cy="73631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7"/>
          <p:cNvSpPr txBox="1">
            <a:spLocks noGrp="1"/>
          </p:cNvSpPr>
          <p:nvPr>
            <p:ph type="body" idx="1"/>
          </p:nvPr>
        </p:nvSpPr>
        <p:spPr>
          <a:xfrm>
            <a:off x="507278" y="2385434"/>
            <a:ext cx="4002378" cy="52489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56" name="Google Shape;56;p7"/>
          <p:cNvSpPr txBox="1">
            <a:spLocks noGrp="1"/>
          </p:cNvSpPr>
          <p:nvPr>
            <p:ph type="body" idx="2"/>
          </p:nvPr>
        </p:nvSpPr>
        <p:spPr>
          <a:xfrm>
            <a:off x="507278" y="3003840"/>
            <a:ext cx="4002378"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Google Shape;57;p7"/>
          <p:cNvSpPr txBox="1">
            <a:spLocks noGrp="1"/>
          </p:cNvSpPr>
          <p:nvPr>
            <p:ph type="body" idx="3"/>
          </p:nvPr>
        </p:nvSpPr>
        <p:spPr>
          <a:xfrm>
            <a:off x="4790207" y="2385430"/>
            <a:ext cx="4052457" cy="52489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58" name="Google Shape;58;p7"/>
          <p:cNvSpPr txBox="1">
            <a:spLocks noGrp="1"/>
          </p:cNvSpPr>
          <p:nvPr>
            <p:ph type="body" idx="4"/>
          </p:nvPr>
        </p:nvSpPr>
        <p:spPr>
          <a:xfrm>
            <a:off x="4790207" y="3003840"/>
            <a:ext cx="4052457"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Google Shape;59;p7"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60" name="Google Shape;60;p7"/>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1" name="Google Shape;61;p7"/>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Google Shape;62;p7"/>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3"/>
        <p:cNvGrpSpPr/>
        <p:nvPr/>
      </p:nvGrpSpPr>
      <p:grpSpPr>
        <a:xfrm>
          <a:off x="0" y="0"/>
          <a:ext cx="0" cy="0"/>
          <a:chOff x="0" y="0"/>
          <a:chExt cx="0" cy="0"/>
        </a:xfrm>
      </p:grpSpPr>
      <p:pic>
        <p:nvPicPr>
          <p:cNvPr id="64" name="Google Shape;64;p8"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65" name="Google Shape;65;p8"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66" name="Google Shape;66;p8"/>
          <p:cNvSpPr txBox="1">
            <a:spLocks noGrp="1"/>
          </p:cNvSpPr>
          <p:nvPr>
            <p:ph type="title"/>
          </p:nvPr>
        </p:nvSpPr>
        <p:spPr>
          <a:xfrm>
            <a:off x="540327" y="1457982"/>
            <a:ext cx="8302337"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8"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68" name="Google Shape;68;p8"/>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9" name="Google Shape;69;p8"/>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0" name="Google Shape;70;p8"/>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pic>
        <p:nvPicPr>
          <p:cNvPr id="72" name="Google Shape;72;p9"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73" name="Google Shape;73;p9"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74" name="Google Shape;74;p9"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75" name="Google Shape;75;p9"/>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6" name="Google Shape;76;p9"/>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7" name="Google Shape;77;p9"/>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8"/>
        <p:cNvGrpSpPr/>
        <p:nvPr/>
      </p:nvGrpSpPr>
      <p:grpSpPr>
        <a:xfrm>
          <a:off x="0" y="0"/>
          <a:ext cx="0" cy="0"/>
          <a:chOff x="0" y="0"/>
          <a:chExt cx="0" cy="0"/>
        </a:xfrm>
      </p:grpSpPr>
      <p:pic>
        <p:nvPicPr>
          <p:cNvPr id="79" name="Google Shape;79;p10"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80" name="Google Shape;80;p10" descr="Header triangles pattern"/>
          <p:cNvPicPr preferRelativeResize="0"/>
          <p:nvPr/>
        </p:nvPicPr>
        <p:blipFill rotWithShape="1">
          <a:blip r:embed="rId3">
            <a:alphaModFix/>
          </a:blip>
          <a:srcRect t="42265"/>
          <a:stretch/>
        </p:blipFill>
        <p:spPr>
          <a:xfrm>
            <a:off x="5076294" y="0"/>
            <a:ext cx="4067706" cy="1481791"/>
          </a:xfrm>
          <a:prstGeom prst="rect">
            <a:avLst/>
          </a:prstGeom>
          <a:noFill/>
          <a:ln>
            <a:noFill/>
          </a:ln>
        </p:spPr>
      </p:pic>
      <p:sp>
        <p:nvSpPr>
          <p:cNvPr id="81" name="Google Shape;81;p10"/>
          <p:cNvSpPr txBox="1">
            <a:spLocks noGrp="1"/>
          </p:cNvSpPr>
          <p:nvPr>
            <p:ph type="title"/>
          </p:nvPr>
        </p:nvSpPr>
        <p:spPr>
          <a:xfrm>
            <a:off x="486494" y="1385541"/>
            <a:ext cx="3160715"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0"/>
          <p:cNvSpPr txBox="1">
            <a:spLocks noGrp="1"/>
          </p:cNvSpPr>
          <p:nvPr>
            <p:ph type="body" idx="1"/>
          </p:nvPr>
        </p:nvSpPr>
        <p:spPr>
          <a:xfrm>
            <a:off x="486494" y="2888673"/>
            <a:ext cx="3160715" cy="34923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9pPr>
          </a:lstStyle>
          <a:p>
            <a:endParaRPr/>
          </a:p>
        </p:txBody>
      </p:sp>
      <p:sp>
        <p:nvSpPr>
          <p:cNvPr id="83" name="Google Shape;83;p10"/>
          <p:cNvSpPr txBox="1">
            <a:spLocks noGrp="1"/>
          </p:cNvSpPr>
          <p:nvPr>
            <p:ph type="body" idx="2"/>
          </p:nvPr>
        </p:nvSpPr>
        <p:spPr>
          <a:xfrm>
            <a:off x="3863540" y="1569027"/>
            <a:ext cx="5041469" cy="481202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Source Sans Pro"/>
                <a:ea typeface="Source Sans Pro"/>
                <a:cs typeface="Source Sans Pro"/>
                <a:sym typeface="Source Sans Pro"/>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84" name="Google Shape;84;p10"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85" name="Google Shape;85;p10"/>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6" name="Google Shape;86;p10"/>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7" name="Google Shape;87;p10"/>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ebaim.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idrpp.usu.ed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ebaim.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sbctc.edu/about/task-forces-work-groups/stac/cato/"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0" name="Google Shape;120;p14"/>
          <p:cNvSpPr txBox="1">
            <a:spLocks noGrp="1"/>
          </p:cNvSpPr>
          <p:nvPr>
            <p:ph type="body" idx="2"/>
          </p:nvPr>
        </p:nvSpPr>
        <p:spPr>
          <a:xfrm>
            <a:off x="370600" y="5512850"/>
            <a:ext cx="4681500" cy="437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2000"/>
              <a:buFont typeface="Arial"/>
              <a:buNone/>
            </a:pPr>
            <a:r>
              <a:rPr lang="en-US" b="1"/>
              <a:t>Thursday, November 10th</a:t>
            </a:r>
            <a:endParaRPr sz="2000" b="1" i="0" u="none" strike="noStrike" cap="none">
              <a:solidFill>
                <a:srgbClr val="003764"/>
              </a:solidFill>
            </a:endParaRPr>
          </a:p>
        </p:txBody>
      </p:sp>
      <p:sp>
        <p:nvSpPr>
          <p:cNvPr id="118" name="Google Shape;118;p14"/>
          <p:cNvSpPr txBox="1">
            <a:spLocks noGrp="1"/>
          </p:cNvSpPr>
          <p:nvPr>
            <p:ph type="subTitle" idx="1"/>
          </p:nvPr>
        </p:nvSpPr>
        <p:spPr>
          <a:xfrm>
            <a:off x="370608" y="4976665"/>
            <a:ext cx="8388928" cy="67901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3500"/>
              <a:buFont typeface="Arial"/>
              <a:buNone/>
            </a:pPr>
            <a:r>
              <a:rPr lang="en-US" sz="3000" b="1"/>
              <a:t>SBCTC and CATO</a:t>
            </a:r>
            <a:endParaRPr sz="2400" b="1"/>
          </a:p>
        </p:txBody>
      </p:sp>
      <p:sp>
        <p:nvSpPr>
          <p:cNvPr id="119" name="Google Shape;119;p14"/>
          <p:cNvSpPr txBox="1">
            <a:spLocks noGrp="1"/>
          </p:cNvSpPr>
          <p:nvPr>
            <p:ph type="title"/>
          </p:nvPr>
        </p:nvSpPr>
        <p:spPr>
          <a:xfrm>
            <a:off x="331100" y="3329025"/>
            <a:ext cx="8869200" cy="1545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4800"/>
              <a:buFont typeface="Source Sans Pro"/>
              <a:buNone/>
            </a:pPr>
            <a:r>
              <a:rPr lang="en-US" sz="4400" b="1"/>
              <a:t>The WA Learning Lab</a:t>
            </a:r>
            <a:endParaRPr sz="4400" b="1"/>
          </a:p>
          <a:p>
            <a:pPr marL="0" marR="0" lvl="0" indent="0" algn="l" rtl="0">
              <a:lnSpc>
                <a:spcPct val="90000"/>
              </a:lnSpc>
              <a:spcBef>
                <a:spcPts val="0"/>
              </a:spcBef>
              <a:spcAft>
                <a:spcPts val="0"/>
              </a:spcAft>
              <a:buClr>
                <a:srgbClr val="003764"/>
              </a:buClr>
              <a:buSzPts val="4800"/>
              <a:buFont typeface="Source Sans Pro"/>
              <a:buNone/>
            </a:pPr>
            <a:r>
              <a:rPr lang="en-US" sz="4400" b="1"/>
              <a:t>Info Session</a:t>
            </a:r>
            <a:endParaRPr sz="4400" b="1" i="0" u="none" strike="noStrike" cap="none">
              <a:solidFill>
                <a:srgbClr val="00376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536860" y="1549936"/>
            <a:ext cx="8337000" cy="797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WebAIM</a:t>
            </a:r>
            <a:endParaRPr/>
          </a:p>
        </p:txBody>
      </p:sp>
      <p:sp>
        <p:nvSpPr>
          <p:cNvPr id="187" name="Google Shape;187;p23"/>
          <p:cNvSpPr txBox="1">
            <a:spLocks noGrp="1"/>
          </p:cNvSpPr>
          <p:nvPr>
            <p:ph type="body" idx="1"/>
          </p:nvPr>
        </p:nvSpPr>
        <p:spPr>
          <a:xfrm>
            <a:off x="536860" y="2415155"/>
            <a:ext cx="8337000" cy="3756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u="sng">
                <a:solidFill>
                  <a:schemeClr val="hlink"/>
                </a:solidFill>
                <a:hlinkClick r:id="rId3"/>
              </a:rPr>
              <a:t>Web Accessibility in Mind</a:t>
            </a:r>
            <a:endParaRPr b="1"/>
          </a:p>
          <a:p>
            <a:pPr marL="0" lvl="0" indent="0" algn="l" rtl="0">
              <a:spcBef>
                <a:spcPts val="1000"/>
              </a:spcBef>
              <a:spcAft>
                <a:spcPts val="0"/>
              </a:spcAft>
              <a:buNone/>
            </a:pPr>
            <a:r>
              <a:rPr lang="en-US" sz="2600">
                <a:highlight>
                  <a:srgbClr val="FFFFFF"/>
                </a:highlight>
              </a:rPr>
              <a:t>WebAIM is a non-profit organization based at the </a:t>
            </a:r>
            <a:r>
              <a:rPr lang="en-US" sz="2600" b="1" u="sng">
                <a:solidFill>
                  <a:schemeClr val="dk2"/>
                </a:solidFill>
                <a:highlight>
                  <a:srgbClr val="FFFFFF"/>
                </a:highlight>
                <a:hlinkClick r:id="rId4">
                  <a:extLst>
                    <a:ext uri="{A12FA001-AC4F-418D-AE19-62706E023703}">
                      <ahyp:hlinkClr xmlns:ahyp="http://schemas.microsoft.com/office/drawing/2018/hyperlinkcolor" val="tx"/>
                    </a:ext>
                  </a:extLst>
                </a:hlinkClick>
              </a:rPr>
              <a:t>Institute for Disability Research, Policy, and Practice</a:t>
            </a:r>
            <a:r>
              <a:rPr lang="en-US" sz="2600">
                <a:highlight>
                  <a:srgbClr val="FFFFFF"/>
                </a:highlight>
              </a:rPr>
              <a:t> at </a:t>
            </a:r>
            <a:r>
              <a:rPr lang="en-US" sz="2600"/>
              <a:t>Utah State University</a:t>
            </a:r>
            <a:r>
              <a:rPr lang="en-US" sz="2600">
                <a:highlight>
                  <a:srgbClr val="FFFFFF"/>
                </a:highlight>
              </a:rPr>
              <a:t>.</a:t>
            </a:r>
            <a:endParaRPr sz="2600">
              <a:highlight>
                <a:srgbClr val="FFFFFF"/>
              </a:highlight>
            </a:endParaRPr>
          </a:p>
          <a:p>
            <a:pPr marL="0" lvl="0" indent="0" algn="l" rtl="0">
              <a:spcBef>
                <a:spcPts val="1000"/>
              </a:spcBef>
              <a:spcAft>
                <a:spcPts val="0"/>
              </a:spcAft>
              <a:buNone/>
            </a:pPr>
            <a:r>
              <a:rPr lang="en-US" sz="2600">
                <a:highlight>
                  <a:srgbClr val="FFFFFF"/>
                </a:highlight>
              </a:rPr>
              <a:t>WebAIM’s mission is to expand the potential of the web for people with disabilities. We empower individuals and organizations to create accessible content by providing </a:t>
            </a:r>
            <a:r>
              <a:rPr lang="en-US" sz="2600" b="1">
                <a:highlight>
                  <a:srgbClr val="FFFFFF"/>
                </a:highlight>
              </a:rPr>
              <a:t>knowledge</a:t>
            </a:r>
            <a:r>
              <a:rPr lang="en-US" sz="2600">
                <a:highlight>
                  <a:srgbClr val="FFFFFF"/>
                </a:highlight>
              </a:rPr>
              <a:t>, </a:t>
            </a:r>
            <a:r>
              <a:rPr lang="en-US" sz="2600" b="1">
                <a:highlight>
                  <a:srgbClr val="FFFFFF"/>
                </a:highlight>
              </a:rPr>
              <a:t>technical skills</a:t>
            </a:r>
            <a:r>
              <a:rPr lang="en-US" sz="2600">
                <a:highlight>
                  <a:srgbClr val="FFFFFF"/>
                </a:highlight>
              </a:rPr>
              <a:t>, </a:t>
            </a:r>
            <a:r>
              <a:rPr lang="en-US" sz="2600" b="1">
                <a:highlight>
                  <a:srgbClr val="FFFFFF"/>
                </a:highlight>
              </a:rPr>
              <a:t>tools</a:t>
            </a:r>
            <a:r>
              <a:rPr lang="en-US" sz="2600">
                <a:highlight>
                  <a:srgbClr val="FFFFFF"/>
                </a:highlight>
              </a:rPr>
              <a:t>, </a:t>
            </a:r>
            <a:r>
              <a:rPr lang="en-US" sz="2600" b="1">
                <a:highlight>
                  <a:srgbClr val="FFFFFF"/>
                </a:highlight>
              </a:rPr>
              <a:t>organizational leadership strategies</a:t>
            </a:r>
            <a:r>
              <a:rPr lang="en-US" sz="2600">
                <a:highlight>
                  <a:srgbClr val="FFFFFF"/>
                </a:highlight>
              </a:rPr>
              <a:t>, and </a:t>
            </a:r>
            <a:r>
              <a:rPr lang="en-US" sz="2600" b="1">
                <a:highlight>
                  <a:srgbClr val="FFFFFF"/>
                </a:highlight>
              </a:rPr>
              <a:t>vision</a:t>
            </a:r>
            <a:r>
              <a:rPr lang="en-US" sz="2600">
                <a:highlight>
                  <a:srgbClr val="FFFFFF"/>
                </a:highlight>
              </a:rPr>
              <a:t>.</a:t>
            </a:r>
            <a:endParaRPr sz="2600">
              <a:highlight>
                <a:srgbClr val="FFFFFF"/>
              </a:highlight>
            </a:endParaRPr>
          </a:p>
        </p:txBody>
      </p:sp>
      <p:sp>
        <p:nvSpPr>
          <p:cNvPr id="188" name="Google Shape;188;p23"/>
          <p:cNvSpPr txBox="1">
            <a:spLocks noGrp="1"/>
          </p:cNvSpPr>
          <p:nvPr>
            <p:ph type="sldNum" idx="12"/>
          </p:nvPr>
        </p:nvSpPr>
        <p:spPr>
          <a:xfrm>
            <a:off x="8406245" y="6483926"/>
            <a:ext cx="467700" cy="237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536960" y="1155236"/>
            <a:ext cx="8337000" cy="797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Program Schedule</a:t>
            </a:r>
            <a:endParaRPr b="1"/>
          </a:p>
        </p:txBody>
      </p:sp>
      <p:sp>
        <p:nvSpPr>
          <p:cNvPr id="195" name="Google Shape;195;p24"/>
          <p:cNvSpPr txBox="1">
            <a:spLocks noGrp="1"/>
          </p:cNvSpPr>
          <p:nvPr>
            <p:ph type="body" idx="1"/>
          </p:nvPr>
        </p:nvSpPr>
        <p:spPr>
          <a:xfrm>
            <a:off x="477650" y="1822224"/>
            <a:ext cx="8337000" cy="46617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Font typeface="Calibri"/>
              <a:buChar char="●"/>
            </a:pPr>
            <a:r>
              <a:rPr lang="en-US" sz="2200" b="1"/>
              <a:t>Tuesday, December 20th, 2022: </a:t>
            </a:r>
            <a:r>
              <a:rPr lang="en-US" sz="2200"/>
              <a:t>Application Deadline</a:t>
            </a:r>
            <a:endParaRPr sz="2200" b="1"/>
          </a:p>
          <a:p>
            <a:pPr marL="457200" lvl="0" indent="-368300" algn="l" rtl="0">
              <a:lnSpc>
                <a:spcPct val="115000"/>
              </a:lnSpc>
              <a:spcBef>
                <a:spcPts val="0"/>
              </a:spcBef>
              <a:spcAft>
                <a:spcPts val="0"/>
              </a:spcAft>
              <a:buSzPts val="2200"/>
              <a:buFont typeface="Calibri"/>
              <a:buChar char="●"/>
            </a:pPr>
            <a:r>
              <a:rPr lang="en-US" sz="2200" b="1"/>
              <a:t>Friday, January 20th, 2023</a:t>
            </a:r>
            <a:r>
              <a:rPr lang="en-US" sz="2200"/>
              <a:t>: Notification of Acceptance </a:t>
            </a:r>
            <a:endParaRPr sz="2200" b="1"/>
          </a:p>
          <a:p>
            <a:pPr marL="457200" lvl="0" indent="-368300" algn="l" rtl="0">
              <a:lnSpc>
                <a:spcPct val="115000"/>
              </a:lnSpc>
              <a:spcBef>
                <a:spcPts val="0"/>
              </a:spcBef>
              <a:spcAft>
                <a:spcPts val="0"/>
              </a:spcAft>
              <a:buSzPts val="2200"/>
              <a:buFont typeface="Calibri"/>
              <a:buChar char="●"/>
            </a:pPr>
            <a:r>
              <a:rPr lang="en-US" sz="2200" b="1"/>
              <a:t>Thursday, February 9th, 2023: </a:t>
            </a:r>
            <a:r>
              <a:rPr lang="en-US" sz="2200"/>
              <a:t>Program Kick-Off (SBCTC and CATO)</a:t>
            </a:r>
            <a:endParaRPr sz="2200"/>
          </a:p>
          <a:p>
            <a:pPr marL="457200" lvl="0" indent="-368300" algn="l" rtl="0">
              <a:lnSpc>
                <a:spcPct val="115000"/>
              </a:lnSpc>
              <a:spcBef>
                <a:spcPts val="0"/>
              </a:spcBef>
              <a:spcAft>
                <a:spcPts val="0"/>
              </a:spcAft>
              <a:buSzPts val="2200"/>
              <a:buFont typeface="Calibri"/>
              <a:buChar char="●"/>
            </a:pPr>
            <a:r>
              <a:rPr lang="en-US" sz="2200" b="1"/>
              <a:t>Thursday, February 16th, 2023: </a:t>
            </a:r>
            <a:r>
              <a:rPr lang="en-US" sz="2200"/>
              <a:t>Intro to Disability Accessibility (SBCTC and CATO)</a:t>
            </a:r>
            <a:endParaRPr sz="2200"/>
          </a:p>
          <a:p>
            <a:pPr marL="457200" lvl="0" indent="-368300" algn="l" rtl="0">
              <a:lnSpc>
                <a:spcPct val="115000"/>
              </a:lnSpc>
              <a:spcBef>
                <a:spcPts val="0"/>
              </a:spcBef>
              <a:spcAft>
                <a:spcPts val="0"/>
              </a:spcAft>
              <a:buSzPts val="2200"/>
              <a:buFont typeface="Calibri"/>
              <a:buChar char="●"/>
            </a:pPr>
            <a:r>
              <a:rPr lang="en-US" sz="2200" b="1"/>
              <a:t>Thursday, February 23rd, 2023: </a:t>
            </a:r>
            <a:r>
              <a:rPr lang="en-US" sz="2200"/>
              <a:t>The Legal Landscape in Higher Education (SBCTC and CATO)</a:t>
            </a:r>
            <a:endParaRPr sz="2200"/>
          </a:p>
          <a:p>
            <a:pPr marL="457200" lvl="0" indent="-368300" algn="l" rtl="0">
              <a:lnSpc>
                <a:spcPct val="115000"/>
              </a:lnSpc>
              <a:spcBef>
                <a:spcPts val="0"/>
              </a:spcBef>
              <a:spcAft>
                <a:spcPts val="0"/>
              </a:spcAft>
              <a:buSzPts val="2200"/>
              <a:buFont typeface="Calibri"/>
              <a:buChar char="●"/>
            </a:pPr>
            <a:r>
              <a:rPr lang="en-US" sz="2200" b="1"/>
              <a:t>Thursday, March 2nd, 2023: </a:t>
            </a:r>
            <a:r>
              <a:rPr lang="en-US" sz="2200"/>
              <a:t>The Foundations of Web Accessibility (WebAIM)</a:t>
            </a:r>
            <a:endParaRPr sz="2200"/>
          </a:p>
          <a:p>
            <a:pPr marL="457200" lvl="0" indent="-368300" algn="l" rtl="0">
              <a:lnSpc>
                <a:spcPct val="115000"/>
              </a:lnSpc>
              <a:spcBef>
                <a:spcPts val="0"/>
              </a:spcBef>
              <a:spcAft>
                <a:spcPts val="0"/>
              </a:spcAft>
              <a:buSzPts val="2200"/>
              <a:buFont typeface="Calibri"/>
              <a:buChar char="●"/>
            </a:pPr>
            <a:r>
              <a:rPr lang="en-US" sz="2200" b="1"/>
              <a:t>Teams Meet with Mentor #1:</a:t>
            </a:r>
            <a:r>
              <a:rPr lang="en-US" sz="2200"/>
              <a:t> Meetings will be scheduled between the dates of February 23rd and March 9th, 2023</a:t>
            </a:r>
            <a:endParaRPr sz="2200"/>
          </a:p>
        </p:txBody>
      </p:sp>
      <p:sp>
        <p:nvSpPr>
          <p:cNvPr id="196" name="Google Shape;196;p24"/>
          <p:cNvSpPr txBox="1">
            <a:spLocks noGrp="1"/>
          </p:cNvSpPr>
          <p:nvPr>
            <p:ph type="sldNum" idx="12"/>
          </p:nvPr>
        </p:nvSpPr>
        <p:spPr>
          <a:xfrm>
            <a:off x="8406245" y="6483926"/>
            <a:ext cx="467700" cy="237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a:spLocks noGrp="1"/>
          </p:cNvSpPr>
          <p:nvPr>
            <p:ph type="title"/>
          </p:nvPr>
        </p:nvSpPr>
        <p:spPr>
          <a:xfrm>
            <a:off x="536860" y="1549936"/>
            <a:ext cx="8337000" cy="797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Program Schedule Continued</a:t>
            </a:r>
            <a:endParaRPr b="1"/>
          </a:p>
        </p:txBody>
      </p:sp>
      <p:sp>
        <p:nvSpPr>
          <p:cNvPr id="203" name="Google Shape;203;p25"/>
          <p:cNvSpPr txBox="1">
            <a:spLocks noGrp="1"/>
          </p:cNvSpPr>
          <p:nvPr>
            <p:ph type="body" idx="1"/>
          </p:nvPr>
        </p:nvSpPr>
        <p:spPr>
          <a:xfrm>
            <a:off x="536850" y="2177424"/>
            <a:ext cx="8337000" cy="43065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Font typeface="Source Sans Pro"/>
              <a:buChar char="●"/>
            </a:pPr>
            <a:r>
              <a:rPr lang="en-US" sz="2400" b="1"/>
              <a:t>T</a:t>
            </a:r>
            <a:r>
              <a:rPr lang="en-US" sz="2200" b="1"/>
              <a:t>hursday, March 9th, 2023: </a:t>
            </a:r>
            <a:r>
              <a:rPr lang="en-US" sz="2200"/>
              <a:t>IT Procurement and Accessibility (WebAIM) </a:t>
            </a:r>
            <a:endParaRPr sz="2200"/>
          </a:p>
          <a:p>
            <a:pPr marL="457200" lvl="0" indent="-368300" algn="l" rtl="0">
              <a:lnSpc>
                <a:spcPct val="115000"/>
              </a:lnSpc>
              <a:spcBef>
                <a:spcPts val="0"/>
              </a:spcBef>
              <a:spcAft>
                <a:spcPts val="0"/>
              </a:spcAft>
              <a:buSzPts val="2200"/>
              <a:buFont typeface="Source Sans Pro"/>
              <a:buChar char="●"/>
            </a:pPr>
            <a:r>
              <a:rPr lang="en-US" sz="2200" b="1"/>
              <a:t>Thursday, March 16th, 2023</a:t>
            </a:r>
            <a:r>
              <a:rPr lang="en-US" sz="2200"/>
              <a:t>: Facilitator/Guest Presentation</a:t>
            </a:r>
            <a:endParaRPr sz="2200"/>
          </a:p>
          <a:p>
            <a:pPr marL="457200" lvl="0" indent="-368300" algn="l" rtl="0">
              <a:lnSpc>
                <a:spcPct val="115000"/>
              </a:lnSpc>
              <a:spcBef>
                <a:spcPts val="0"/>
              </a:spcBef>
              <a:spcAft>
                <a:spcPts val="0"/>
              </a:spcAft>
              <a:buSzPts val="2200"/>
              <a:buFont typeface="Source Sans Pro"/>
              <a:buChar char="●"/>
            </a:pPr>
            <a:r>
              <a:rPr lang="en-US" sz="2200" b="1"/>
              <a:t>Thursday, March 23rd, 2023:</a:t>
            </a:r>
            <a:r>
              <a:rPr lang="en-US" sz="2200"/>
              <a:t> </a:t>
            </a:r>
            <a:r>
              <a:rPr lang="en-US" sz="2200">
                <a:solidFill>
                  <a:schemeClr val="dk1"/>
                </a:solidFill>
              </a:rPr>
              <a:t>Facilitator/Guest Presentation</a:t>
            </a:r>
            <a:endParaRPr sz="2200"/>
          </a:p>
          <a:p>
            <a:pPr marL="457200" lvl="0" indent="-368300" algn="l" rtl="0">
              <a:lnSpc>
                <a:spcPct val="115000"/>
              </a:lnSpc>
              <a:spcBef>
                <a:spcPts val="0"/>
              </a:spcBef>
              <a:spcAft>
                <a:spcPts val="0"/>
              </a:spcAft>
              <a:buSzPts val="2200"/>
              <a:buFont typeface="Source Sans Pro"/>
              <a:buChar char="●"/>
            </a:pPr>
            <a:r>
              <a:rPr lang="en-US" sz="2200" b="1"/>
              <a:t>Teams Meet with Mentor #2:</a:t>
            </a:r>
            <a:r>
              <a:rPr lang="en-US" sz="2200"/>
              <a:t> Meetings will be scheduled between the dates of March 30th and April 13th, 2023</a:t>
            </a:r>
            <a:endParaRPr sz="2200"/>
          </a:p>
          <a:p>
            <a:pPr marL="457200" lvl="0" indent="-368300" algn="l" rtl="0">
              <a:lnSpc>
                <a:spcPct val="115000"/>
              </a:lnSpc>
              <a:spcBef>
                <a:spcPts val="0"/>
              </a:spcBef>
              <a:spcAft>
                <a:spcPts val="0"/>
              </a:spcAft>
              <a:buSzPts val="2200"/>
              <a:buFont typeface="Source Sans Pro"/>
              <a:buChar char="●"/>
            </a:pPr>
            <a:r>
              <a:rPr lang="en-US" sz="2200" b="1"/>
              <a:t>Thursday, March 30th, 2023:</a:t>
            </a:r>
            <a:r>
              <a:rPr lang="en-US" sz="2200"/>
              <a:t> </a:t>
            </a:r>
            <a:r>
              <a:rPr lang="en-US" sz="2200">
                <a:solidFill>
                  <a:schemeClr val="dk1"/>
                </a:solidFill>
              </a:rPr>
              <a:t>Facilitator/Guest Presentation</a:t>
            </a:r>
            <a:endParaRPr sz="2200" b="1"/>
          </a:p>
          <a:p>
            <a:pPr marL="457200" lvl="0" indent="-368300" algn="l" rtl="0">
              <a:lnSpc>
                <a:spcPct val="115000"/>
              </a:lnSpc>
              <a:spcBef>
                <a:spcPts val="0"/>
              </a:spcBef>
              <a:spcAft>
                <a:spcPts val="0"/>
              </a:spcAft>
              <a:buSzPts val="2200"/>
              <a:buFont typeface="Source Sans Pro"/>
              <a:buChar char="●"/>
            </a:pPr>
            <a:r>
              <a:rPr lang="en-US" sz="2200" b="1"/>
              <a:t>Thursday, April 6th, 2023:</a:t>
            </a:r>
            <a:r>
              <a:rPr lang="en-US" sz="2200"/>
              <a:t> Working Session for Action Plans (SBCTC and CATO)</a:t>
            </a:r>
            <a:endParaRPr sz="2200"/>
          </a:p>
          <a:p>
            <a:pPr marL="457200" lvl="0" indent="-368300" algn="l" rtl="0">
              <a:lnSpc>
                <a:spcPct val="115000"/>
              </a:lnSpc>
              <a:spcBef>
                <a:spcPts val="0"/>
              </a:spcBef>
              <a:spcAft>
                <a:spcPts val="0"/>
              </a:spcAft>
              <a:buSzPts val="2200"/>
              <a:buFont typeface="Source Sans Pro"/>
              <a:buChar char="●"/>
            </a:pPr>
            <a:r>
              <a:rPr lang="en-US" sz="2200" b="1"/>
              <a:t>Thursday, April 13th, 2023:</a:t>
            </a:r>
            <a:r>
              <a:rPr lang="en-US" sz="2200"/>
              <a:t> Action Plan Due Date</a:t>
            </a:r>
            <a:endParaRPr sz="2200"/>
          </a:p>
          <a:p>
            <a:pPr marL="457200" lvl="0" indent="-368300" algn="l" rtl="0">
              <a:lnSpc>
                <a:spcPct val="115000"/>
              </a:lnSpc>
              <a:spcBef>
                <a:spcPts val="0"/>
              </a:spcBef>
              <a:spcAft>
                <a:spcPts val="0"/>
              </a:spcAft>
              <a:buSzPts val="2200"/>
              <a:buFont typeface="Source Sans Pro"/>
              <a:buChar char="●"/>
            </a:pPr>
            <a:r>
              <a:rPr lang="en-US" sz="2200" b="1"/>
              <a:t>Thursday, April 20th, 2023: </a:t>
            </a:r>
            <a:r>
              <a:rPr lang="en-US" sz="2200"/>
              <a:t>Closing Session (SBCTC and CATO)</a:t>
            </a:r>
            <a:endParaRPr/>
          </a:p>
        </p:txBody>
      </p:sp>
      <p:sp>
        <p:nvSpPr>
          <p:cNvPr id="204" name="Google Shape;204;p25"/>
          <p:cNvSpPr txBox="1">
            <a:spLocks noGrp="1"/>
          </p:cNvSpPr>
          <p:nvPr>
            <p:ph type="sldNum" idx="12"/>
          </p:nvPr>
        </p:nvSpPr>
        <p:spPr>
          <a:xfrm>
            <a:off x="8406245" y="6483926"/>
            <a:ext cx="467700" cy="237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536860" y="1549936"/>
            <a:ext cx="8337000" cy="797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Application Process</a:t>
            </a:r>
            <a:endParaRPr b="1"/>
          </a:p>
        </p:txBody>
      </p:sp>
      <p:sp>
        <p:nvSpPr>
          <p:cNvPr id="211" name="Google Shape;211;p26"/>
          <p:cNvSpPr txBox="1">
            <a:spLocks noGrp="1"/>
          </p:cNvSpPr>
          <p:nvPr>
            <p:ph type="body" idx="1"/>
          </p:nvPr>
        </p:nvSpPr>
        <p:spPr>
          <a:xfrm>
            <a:off x="536860" y="2415155"/>
            <a:ext cx="8337000" cy="37569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Application release is </a:t>
            </a:r>
            <a:r>
              <a:rPr lang="en-US" b="1"/>
              <a:t>coming soon!</a:t>
            </a:r>
            <a:endParaRPr b="1"/>
          </a:p>
          <a:p>
            <a:pPr marL="457200" lvl="0" indent="-406400" algn="l" rtl="0">
              <a:spcBef>
                <a:spcPts val="1000"/>
              </a:spcBef>
              <a:spcAft>
                <a:spcPts val="0"/>
              </a:spcAft>
              <a:buSzPts val="2800"/>
              <a:buChar char="•"/>
            </a:pPr>
            <a:r>
              <a:rPr lang="en-US"/>
              <a:t>Microsoft Forms - web based application</a:t>
            </a:r>
            <a:endParaRPr/>
          </a:p>
          <a:p>
            <a:pPr marL="457200" lvl="0" indent="-406400" algn="l" rtl="0">
              <a:spcBef>
                <a:spcPts val="1000"/>
              </a:spcBef>
              <a:spcAft>
                <a:spcPts val="0"/>
              </a:spcAft>
              <a:buSzPts val="2800"/>
              <a:buChar char="•"/>
            </a:pPr>
            <a:r>
              <a:rPr lang="en-US"/>
              <a:t>One application submitted per team</a:t>
            </a:r>
            <a:endParaRPr/>
          </a:p>
          <a:p>
            <a:pPr marL="457200" lvl="0" indent="-406400" algn="l" rtl="0">
              <a:spcBef>
                <a:spcPts val="1000"/>
              </a:spcBef>
              <a:spcAft>
                <a:spcPts val="0"/>
              </a:spcAft>
              <a:buSzPts val="2800"/>
              <a:buChar char="•"/>
            </a:pPr>
            <a:r>
              <a:rPr lang="en-US"/>
              <a:t>Applications reviewed following selection criteria</a:t>
            </a:r>
            <a:endParaRPr/>
          </a:p>
          <a:p>
            <a:pPr marL="457200" lvl="0" indent="-406400" algn="l" rtl="0">
              <a:spcBef>
                <a:spcPts val="1000"/>
              </a:spcBef>
              <a:spcAft>
                <a:spcPts val="0"/>
              </a:spcAft>
              <a:buSzPts val="2800"/>
              <a:buChar char="•"/>
            </a:pPr>
            <a:r>
              <a:rPr lang="en-US"/>
              <a:t>January 20th, 2023 - Notice of Acceptance</a:t>
            </a:r>
            <a:endParaRPr/>
          </a:p>
          <a:p>
            <a:pPr marL="457200" lvl="0" indent="-406400" algn="l" rtl="0">
              <a:spcBef>
                <a:spcPts val="1000"/>
              </a:spcBef>
              <a:spcAft>
                <a:spcPts val="1000"/>
              </a:spcAft>
              <a:buSzPts val="2800"/>
              <a:buChar char="•"/>
            </a:pPr>
            <a:r>
              <a:rPr lang="en-US"/>
              <a:t>Contact Monica Olsson and Vicki Walton for help</a:t>
            </a:r>
            <a:endParaRPr/>
          </a:p>
        </p:txBody>
      </p:sp>
      <p:sp>
        <p:nvSpPr>
          <p:cNvPr id="212" name="Google Shape;212;p26"/>
          <p:cNvSpPr txBox="1">
            <a:spLocks noGrp="1"/>
          </p:cNvSpPr>
          <p:nvPr>
            <p:ph type="sldNum" idx="12"/>
          </p:nvPr>
        </p:nvSpPr>
        <p:spPr>
          <a:xfrm>
            <a:off x="8406245" y="6483926"/>
            <a:ext cx="467700" cy="237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txBox="1">
            <a:spLocks noGrp="1"/>
          </p:cNvSpPr>
          <p:nvPr>
            <p:ph type="title"/>
          </p:nvPr>
        </p:nvSpPr>
        <p:spPr>
          <a:xfrm>
            <a:off x="536860" y="1263786"/>
            <a:ext cx="8337000" cy="797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Approval Criteria</a:t>
            </a:r>
            <a:endParaRPr b="1"/>
          </a:p>
        </p:txBody>
      </p:sp>
      <p:sp>
        <p:nvSpPr>
          <p:cNvPr id="219" name="Google Shape;219;p27"/>
          <p:cNvSpPr txBox="1">
            <a:spLocks noGrp="1"/>
          </p:cNvSpPr>
          <p:nvPr>
            <p:ph type="body" idx="1"/>
          </p:nvPr>
        </p:nvSpPr>
        <p:spPr>
          <a:xfrm>
            <a:off x="497375" y="2000700"/>
            <a:ext cx="8337000" cy="4600800"/>
          </a:xfrm>
          <a:prstGeom prst="rect">
            <a:avLst/>
          </a:prstGeom>
        </p:spPr>
        <p:txBody>
          <a:bodyPr spcFirstLastPara="1" wrap="square" lIns="91425" tIns="45700" rIns="91425" bIns="45700" anchor="t" anchorCtr="0">
            <a:noAutofit/>
          </a:bodyPr>
          <a:lstStyle/>
          <a:p>
            <a:pPr marL="457200" lvl="0" indent="-393700" algn="l" rtl="0">
              <a:spcBef>
                <a:spcPts val="1000"/>
              </a:spcBef>
              <a:spcAft>
                <a:spcPts val="0"/>
              </a:spcAft>
              <a:buSzPts val="2600"/>
              <a:buAutoNum type="arabicPeriod"/>
            </a:pPr>
            <a:r>
              <a:rPr lang="en-US" sz="2600"/>
              <a:t>Obtain executive level approval for participation.</a:t>
            </a:r>
            <a:endParaRPr sz="2600"/>
          </a:p>
          <a:p>
            <a:pPr marL="457200" lvl="0" indent="-393700" algn="l" rtl="0">
              <a:spcBef>
                <a:spcPts val="1000"/>
              </a:spcBef>
              <a:spcAft>
                <a:spcPts val="0"/>
              </a:spcAft>
              <a:buSzPts val="2600"/>
              <a:buAutoNum type="arabicPeriod"/>
            </a:pPr>
            <a:r>
              <a:rPr lang="en-US" sz="2600"/>
              <a:t>Teams are composed of 2 to 6 members from cross-functional areas.</a:t>
            </a:r>
            <a:endParaRPr sz="2600"/>
          </a:p>
          <a:p>
            <a:pPr marL="457200" lvl="0" indent="-393700" algn="l" rtl="0">
              <a:spcBef>
                <a:spcPts val="1000"/>
              </a:spcBef>
              <a:spcAft>
                <a:spcPts val="0"/>
              </a:spcAft>
              <a:buSzPts val="2600"/>
              <a:buAutoNum type="arabicPeriod"/>
            </a:pPr>
            <a:r>
              <a:rPr lang="en-US" sz="2600"/>
              <a:t>Team members can agree to meet together outside of scheduled training sessions.</a:t>
            </a:r>
            <a:endParaRPr sz="2600"/>
          </a:p>
          <a:p>
            <a:pPr marL="457200" lvl="0" indent="-393700" algn="l" rtl="0">
              <a:spcBef>
                <a:spcPts val="1000"/>
              </a:spcBef>
              <a:spcAft>
                <a:spcPts val="0"/>
              </a:spcAft>
              <a:buSzPts val="2600"/>
              <a:buAutoNum type="arabicPeriod"/>
            </a:pPr>
            <a:r>
              <a:rPr lang="en-US" sz="2600"/>
              <a:t>Answer all application questions thoroughly.</a:t>
            </a:r>
            <a:endParaRPr sz="2600"/>
          </a:p>
          <a:p>
            <a:pPr marL="457200" lvl="0" indent="-393700" algn="l" rtl="0">
              <a:spcBef>
                <a:spcPts val="1000"/>
              </a:spcBef>
              <a:spcAft>
                <a:spcPts val="0"/>
              </a:spcAft>
              <a:buSzPts val="2600"/>
              <a:buAutoNum type="arabicPeriod"/>
            </a:pPr>
            <a:r>
              <a:rPr lang="en-US" sz="2600"/>
              <a:t>Teams can demonstrate a working knowledge of the foundations of accessible content design.</a:t>
            </a:r>
            <a:endParaRPr sz="2600"/>
          </a:p>
          <a:p>
            <a:pPr marL="457200" lvl="0" indent="-393700" algn="l" rtl="0">
              <a:spcBef>
                <a:spcPts val="1000"/>
              </a:spcBef>
              <a:spcAft>
                <a:spcPts val="1000"/>
              </a:spcAft>
              <a:buSzPts val="2600"/>
              <a:buAutoNum type="arabicPeriod"/>
            </a:pPr>
            <a:r>
              <a:rPr lang="en-US" sz="2600"/>
              <a:t>Willingness to confront challenges to improve the web and IT accessibility best practices at an institutional level.</a:t>
            </a:r>
            <a:endParaRPr sz="2600"/>
          </a:p>
        </p:txBody>
      </p:sp>
      <p:sp>
        <p:nvSpPr>
          <p:cNvPr id="220" name="Google Shape;220;p27"/>
          <p:cNvSpPr txBox="1">
            <a:spLocks noGrp="1"/>
          </p:cNvSpPr>
          <p:nvPr>
            <p:ph type="sldNum" idx="12"/>
          </p:nvPr>
        </p:nvSpPr>
        <p:spPr>
          <a:xfrm>
            <a:off x="8406245" y="6483926"/>
            <a:ext cx="467700" cy="237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8"/>
          <p:cNvSpPr txBox="1">
            <a:spLocks noGrp="1"/>
          </p:cNvSpPr>
          <p:nvPr>
            <p:ph type="title"/>
          </p:nvPr>
        </p:nvSpPr>
        <p:spPr>
          <a:xfrm>
            <a:off x="536860" y="1273636"/>
            <a:ext cx="8337000" cy="797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Example Questions</a:t>
            </a:r>
            <a:endParaRPr b="1"/>
          </a:p>
        </p:txBody>
      </p:sp>
      <p:sp>
        <p:nvSpPr>
          <p:cNvPr id="227" name="Google Shape;227;p28"/>
          <p:cNvSpPr txBox="1">
            <a:spLocks noGrp="1"/>
          </p:cNvSpPr>
          <p:nvPr>
            <p:ph type="body" idx="1"/>
          </p:nvPr>
        </p:nvSpPr>
        <p:spPr>
          <a:xfrm>
            <a:off x="536850" y="1911900"/>
            <a:ext cx="8337000" cy="48096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Font typeface="Source Sans Pro"/>
              <a:buAutoNum type="arabicPeriod"/>
            </a:pPr>
            <a:r>
              <a:rPr lang="en-US" sz="2400"/>
              <a:t>Describe your Team’s current understanding of web accessibility and accessible design principles. The answer to this question will help demonstrate your Team’s readiness to participate in The WA Learning Lab. You may include supplemental materials.</a:t>
            </a:r>
            <a:endParaRPr sz="2400"/>
          </a:p>
          <a:p>
            <a:pPr marL="457200" lvl="0" indent="-381000" algn="l" rtl="0">
              <a:lnSpc>
                <a:spcPct val="115000"/>
              </a:lnSpc>
              <a:spcBef>
                <a:spcPts val="1000"/>
              </a:spcBef>
              <a:spcAft>
                <a:spcPts val="1000"/>
              </a:spcAft>
              <a:buSzPts val="2400"/>
              <a:buFont typeface="Source Sans Pro"/>
              <a:buAutoNum type="arabicPeriod"/>
            </a:pPr>
            <a:r>
              <a:rPr lang="en-US" sz="2400"/>
              <a:t>Summarize the work your Team has done or is doing to improve web accessibility and accessible IT procurement at your institution. Identify who has been involved, what level of executive support, funding, or training the work has received, if any. How can The WA Learning Lab advance the work of your Team?</a:t>
            </a:r>
            <a:endParaRPr sz="2400"/>
          </a:p>
        </p:txBody>
      </p:sp>
      <p:sp>
        <p:nvSpPr>
          <p:cNvPr id="228" name="Google Shape;228;p28"/>
          <p:cNvSpPr txBox="1">
            <a:spLocks noGrp="1"/>
          </p:cNvSpPr>
          <p:nvPr>
            <p:ph type="sldNum" idx="12"/>
          </p:nvPr>
        </p:nvSpPr>
        <p:spPr>
          <a:xfrm>
            <a:off x="8406245" y="6483926"/>
            <a:ext cx="467700" cy="237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title"/>
          </p:nvPr>
        </p:nvSpPr>
        <p:spPr>
          <a:xfrm>
            <a:off x="536860" y="1549936"/>
            <a:ext cx="8337000" cy="797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Example Question Continued</a:t>
            </a:r>
            <a:endParaRPr b="1"/>
          </a:p>
        </p:txBody>
      </p:sp>
      <p:sp>
        <p:nvSpPr>
          <p:cNvPr id="235" name="Google Shape;235;p29"/>
          <p:cNvSpPr txBox="1">
            <a:spLocks noGrp="1"/>
          </p:cNvSpPr>
          <p:nvPr>
            <p:ph type="body" idx="1"/>
          </p:nvPr>
        </p:nvSpPr>
        <p:spPr>
          <a:xfrm>
            <a:off x="536850" y="2415150"/>
            <a:ext cx="8337000" cy="39996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Font typeface="Source Sans Pro"/>
              <a:buAutoNum type="arabicPeriod"/>
            </a:pPr>
            <a:r>
              <a:rPr lang="en-US" sz="2400"/>
              <a:t>Do the existing IT procurement processes at your institution already include accessibility as a consideration? If yes, how? If not, what challenges do you expect to face and what do you think will help?</a:t>
            </a:r>
            <a:endParaRPr sz="2400"/>
          </a:p>
          <a:p>
            <a:pPr marL="457200" lvl="0" indent="-381000" algn="l" rtl="0">
              <a:lnSpc>
                <a:spcPct val="115000"/>
              </a:lnSpc>
              <a:spcBef>
                <a:spcPts val="1000"/>
              </a:spcBef>
              <a:spcAft>
                <a:spcPts val="1000"/>
              </a:spcAft>
              <a:buSzPts val="2400"/>
              <a:buFont typeface="Source Sans Pro"/>
              <a:buAutoNum type="arabicPeriod"/>
            </a:pPr>
            <a:r>
              <a:rPr lang="en-US" sz="2400"/>
              <a:t>Summarize what your Team thinks are the largest obstacles your institution faces to ensuring web accessibility and accessible IT procurement? How do you think The WA Learning Lab can help address these obstacles?</a:t>
            </a:r>
            <a:endParaRPr sz="2400"/>
          </a:p>
        </p:txBody>
      </p:sp>
      <p:sp>
        <p:nvSpPr>
          <p:cNvPr id="236" name="Google Shape;236;p29"/>
          <p:cNvSpPr txBox="1">
            <a:spLocks noGrp="1"/>
          </p:cNvSpPr>
          <p:nvPr>
            <p:ph type="sldNum" idx="12"/>
          </p:nvPr>
        </p:nvSpPr>
        <p:spPr>
          <a:xfrm>
            <a:off x="8406245" y="6483926"/>
            <a:ext cx="467700" cy="237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0"/>
          <p:cNvSpPr txBox="1">
            <a:spLocks noGrp="1"/>
          </p:cNvSpPr>
          <p:nvPr>
            <p:ph type="title"/>
          </p:nvPr>
        </p:nvSpPr>
        <p:spPr>
          <a:xfrm>
            <a:off x="536860" y="1549936"/>
            <a:ext cx="8337000" cy="797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Next Steps</a:t>
            </a:r>
            <a:endParaRPr b="1"/>
          </a:p>
        </p:txBody>
      </p:sp>
      <p:sp>
        <p:nvSpPr>
          <p:cNvPr id="243" name="Google Shape;243;p30"/>
          <p:cNvSpPr txBox="1">
            <a:spLocks noGrp="1"/>
          </p:cNvSpPr>
          <p:nvPr>
            <p:ph type="body" idx="1"/>
          </p:nvPr>
        </p:nvSpPr>
        <p:spPr>
          <a:xfrm>
            <a:off x="536860" y="2415155"/>
            <a:ext cx="8337000" cy="37569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Form your Team!</a:t>
            </a:r>
            <a:endParaRPr/>
          </a:p>
          <a:p>
            <a:pPr marL="457200" lvl="0" indent="-406400" algn="l" rtl="0">
              <a:spcBef>
                <a:spcPts val="0"/>
              </a:spcBef>
              <a:spcAft>
                <a:spcPts val="0"/>
              </a:spcAft>
              <a:buSzPts val="2800"/>
              <a:buChar char="•"/>
            </a:pPr>
            <a:r>
              <a:rPr lang="en-US"/>
              <a:t>Watch for the application release</a:t>
            </a:r>
            <a:endParaRPr/>
          </a:p>
        </p:txBody>
      </p:sp>
      <p:sp>
        <p:nvSpPr>
          <p:cNvPr id="244" name="Google Shape;244;p30"/>
          <p:cNvSpPr txBox="1">
            <a:spLocks noGrp="1"/>
          </p:cNvSpPr>
          <p:nvPr>
            <p:ph type="sldNum" idx="12"/>
          </p:nvPr>
        </p:nvSpPr>
        <p:spPr>
          <a:xfrm>
            <a:off x="8406245" y="6483926"/>
            <a:ext cx="467700" cy="237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5"/>
          <p:cNvSpPr txBox="1">
            <a:spLocks noGrp="1"/>
          </p:cNvSpPr>
          <p:nvPr>
            <p:ph type="sldNum" idx="12"/>
          </p:nvPr>
        </p:nvSpPr>
        <p:spPr>
          <a:xfrm>
            <a:off x="8416636" y="6529852"/>
            <a:ext cx="457200" cy="1917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a:p>
        </p:txBody>
      </p:sp>
      <p:sp>
        <p:nvSpPr>
          <p:cNvPr id="128" name="Google Shape;128;p15"/>
          <p:cNvSpPr txBox="1">
            <a:spLocks noGrp="1"/>
          </p:cNvSpPr>
          <p:nvPr>
            <p:ph type="body" idx="1"/>
          </p:nvPr>
        </p:nvSpPr>
        <p:spPr>
          <a:xfrm>
            <a:off x="628650" y="5467722"/>
            <a:ext cx="7886700" cy="522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a:highlight>
                  <a:srgbClr val="FFFFFF"/>
                </a:highlight>
                <a:latin typeface="Roboto"/>
                <a:ea typeface="Roboto"/>
                <a:cs typeface="Roboto"/>
                <a:sym typeface="Roboto"/>
              </a:rPr>
              <a:t>— Tim Berners-Lee, Inventor of the World Wide Web</a:t>
            </a:r>
            <a:endParaRPr sz="2400"/>
          </a:p>
        </p:txBody>
      </p:sp>
      <p:sp>
        <p:nvSpPr>
          <p:cNvPr id="127" name="Google Shape;127;p15"/>
          <p:cNvSpPr txBox="1">
            <a:spLocks noGrp="1"/>
          </p:cNvSpPr>
          <p:nvPr>
            <p:ph type="title"/>
          </p:nvPr>
        </p:nvSpPr>
        <p:spPr>
          <a:xfrm>
            <a:off x="742300" y="1828651"/>
            <a:ext cx="7886700" cy="3200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800" b="1">
                <a:highlight>
                  <a:srgbClr val="FFFFFF"/>
                </a:highlight>
              </a:rPr>
              <a:t>“The power of the Web is in its universality. Access by everyone regardless of disability is an essential aspect.”</a:t>
            </a:r>
            <a:r>
              <a:rPr lang="en-US" sz="4800">
                <a:highlight>
                  <a:srgbClr val="FFFFFF"/>
                </a:highlight>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6"/>
          <p:cNvSpPr txBox="1">
            <a:spLocks noGrp="1"/>
          </p:cNvSpPr>
          <p:nvPr>
            <p:ph type="title"/>
          </p:nvPr>
        </p:nvSpPr>
        <p:spPr>
          <a:xfrm>
            <a:off x="628650" y="1476958"/>
            <a:ext cx="7886700" cy="6116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3500"/>
              <a:buFont typeface="Source Sans Pro"/>
              <a:buNone/>
            </a:pPr>
            <a:r>
              <a:rPr lang="en-US" b="1"/>
              <a:t>Agenda</a:t>
            </a:r>
            <a:endParaRPr sz="3500" b="1" i="0" u="none" strike="noStrike" cap="none">
              <a:solidFill>
                <a:srgbClr val="003764"/>
              </a:solidFill>
            </a:endParaRPr>
          </a:p>
        </p:txBody>
      </p:sp>
      <p:sp>
        <p:nvSpPr>
          <p:cNvPr id="134" name="Google Shape;134;p16"/>
          <p:cNvSpPr txBox="1">
            <a:spLocks noGrp="1"/>
          </p:cNvSpPr>
          <p:nvPr>
            <p:ph type="body" idx="1"/>
          </p:nvPr>
        </p:nvSpPr>
        <p:spPr>
          <a:xfrm>
            <a:off x="628650" y="2265367"/>
            <a:ext cx="7886700" cy="3428855"/>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0"/>
              </a:spcBef>
              <a:spcAft>
                <a:spcPts val="0"/>
              </a:spcAft>
              <a:buClr>
                <a:srgbClr val="003764"/>
              </a:buClr>
              <a:buSzPts val="2600"/>
              <a:buFont typeface="Source Sans Pro"/>
              <a:buAutoNum type="arabicPeriod"/>
            </a:pPr>
            <a:r>
              <a:rPr lang="en-US" sz="2600"/>
              <a:t>Facilitator Introductions</a:t>
            </a:r>
            <a:endParaRPr sz="2600"/>
          </a:p>
          <a:p>
            <a:pPr marL="457200" marR="0" lvl="0" indent="-393700" algn="l" rtl="0">
              <a:lnSpc>
                <a:spcPct val="90000"/>
              </a:lnSpc>
              <a:spcBef>
                <a:spcPts val="1000"/>
              </a:spcBef>
              <a:spcAft>
                <a:spcPts val="0"/>
              </a:spcAft>
              <a:buSzPts val="2600"/>
              <a:buAutoNum type="arabicPeriod"/>
            </a:pPr>
            <a:r>
              <a:rPr lang="en-US" sz="2600"/>
              <a:t>What is The WA Learning Lab?</a:t>
            </a:r>
            <a:endParaRPr sz="2600"/>
          </a:p>
          <a:p>
            <a:pPr marL="457200" marR="0" lvl="0" indent="-393700" algn="l" rtl="0">
              <a:lnSpc>
                <a:spcPct val="90000"/>
              </a:lnSpc>
              <a:spcBef>
                <a:spcPts val="1000"/>
              </a:spcBef>
              <a:spcAft>
                <a:spcPts val="0"/>
              </a:spcAft>
              <a:buSzPts val="2600"/>
              <a:buAutoNum type="arabicPeriod"/>
            </a:pPr>
            <a:r>
              <a:rPr lang="en-US" sz="2600"/>
              <a:t>Program Schedule</a:t>
            </a:r>
            <a:endParaRPr sz="2600"/>
          </a:p>
          <a:p>
            <a:pPr marL="457200" marR="0" lvl="0" indent="-393700" algn="l" rtl="0">
              <a:lnSpc>
                <a:spcPct val="90000"/>
              </a:lnSpc>
              <a:spcBef>
                <a:spcPts val="1000"/>
              </a:spcBef>
              <a:spcAft>
                <a:spcPts val="0"/>
              </a:spcAft>
              <a:buSzPts val="2600"/>
              <a:buAutoNum type="arabicPeriod"/>
            </a:pPr>
            <a:r>
              <a:rPr lang="en-US" sz="2600"/>
              <a:t>Application</a:t>
            </a:r>
            <a:endParaRPr sz="2600"/>
          </a:p>
          <a:p>
            <a:pPr marL="457200" marR="0" lvl="0" indent="-393700" algn="l" rtl="0">
              <a:lnSpc>
                <a:spcPct val="90000"/>
              </a:lnSpc>
              <a:spcBef>
                <a:spcPts val="1000"/>
              </a:spcBef>
              <a:spcAft>
                <a:spcPts val="0"/>
              </a:spcAft>
              <a:buSzPts val="2600"/>
              <a:buAutoNum type="arabicPeriod"/>
            </a:pPr>
            <a:r>
              <a:rPr lang="en-US" sz="2600"/>
              <a:t>Example Questions</a:t>
            </a:r>
            <a:endParaRPr sz="2600"/>
          </a:p>
          <a:p>
            <a:pPr marL="457200" marR="0" lvl="0" indent="-393700" algn="l" rtl="0">
              <a:lnSpc>
                <a:spcPct val="90000"/>
              </a:lnSpc>
              <a:spcBef>
                <a:spcPts val="1000"/>
              </a:spcBef>
              <a:spcAft>
                <a:spcPts val="1000"/>
              </a:spcAft>
              <a:buSzPts val="2600"/>
              <a:buAutoNum type="arabicPeriod"/>
            </a:pPr>
            <a:r>
              <a:rPr lang="en-US" sz="2600"/>
              <a:t>Next Steps</a:t>
            </a:r>
            <a:endParaRPr sz="2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7"/>
          <p:cNvSpPr txBox="1">
            <a:spLocks noGrp="1"/>
          </p:cNvSpPr>
          <p:nvPr>
            <p:ph type="title"/>
          </p:nvPr>
        </p:nvSpPr>
        <p:spPr>
          <a:xfrm>
            <a:off x="542725" y="1289483"/>
            <a:ext cx="7886700" cy="61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What is the WA Learning Lab?</a:t>
            </a:r>
            <a:endParaRPr b="1"/>
          </a:p>
        </p:txBody>
      </p:sp>
      <p:sp>
        <p:nvSpPr>
          <p:cNvPr id="141" name="Google Shape;141;p17"/>
          <p:cNvSpPr txBox="1">
            <a:spLocks noGrp="1"/>
          </p:cNvSpPr>
          <p:nvPr>
            <p:ph type="body" idx="1"/>
          </p:nvPr>
        </p:nvSpPr>
        <p:spPr>
          <a:xfrm>
            <a:off x="542725" y="2216927"/>
            <a:ext cx="7814700" cy="4138800"/>
          </a:xfrm>
          <a:prstGeom prst="rect">
            <a:avLst/>
          </a:prstGeom>
        </p:spPr>
        <p:txBody>
          <a:bodyPr spcFirstLastPara="1" wrap="square" lIns="91425" tIns="45700" rIns="91425" bIns="45700" anchor="t" anchorCtr="0">
            <a:noAutofit/>
          </a:bodyPr>
          <a:lstStyle/>
          <a:p>
            <a:pPr marL="457200" lvl="0" indent="-393700" algn="l" rtl="0">
              <a:lnSpc>
                <a:spcPct val="90000"/>
              </a:lnSpc>
              <a:spcBef>
                <a:spcPts val="1200"/>
              </a:spcBef>
              <a:spcAft>
                <a:spcPts val="0"/>
              </a:spcAft>
              <a:buClr>
                <a:schemeClr val="dk1"/>
              </a:buClr>
              <a:buSzPts val="2600"/>
              <a:buChar char="•"/>
            </a:pPr>
            <a:r>
              <a:rPr lang="en-US" sz="2600" b="1">
                <a:solidFill>
                  <a:schemeClr val="dk1"/>
                </a:solidFill>
              </a:rPr>
              <a:t>The Web Accessibility (WA) Learning</a:t>
            </a:r>
            <a:r>
              <a:rPr lang="en-US" sz="2600">
                <a:solidFill>
                  <a:schemeClr val="dk1"/>
                </a:solidFill>
              </a:rPr>
              <a:t> </a:t>
            </a:r>
            <a:r>
              <a:rPr lang="en-US" sz="2600" b="1">
                <a:solidFill>
                  <a:schemeClr val="dk1"/>
                </a:solidFill>
              </a:rPr>
              <a:t>Lab </a:t>
            </a:r>
            <a:r>
              <a:rPr lang="en-US" sz="2600">
                <a:solidFill>
                  <a:schemeClr val="dk1"/>
                </a:solidFill>
              </a:rPr>
              <a:t>is a FREE ten-week intensive training program </a:t>
            </a:r>
            <a:r>
              <a:rPr lang="en-US" sz="2600" b="1">
                <a:solidFill>
                  <a:schemeClr val="dk1"/>
                </a:solidFill>
              </a:rPr>
              <a:t>(February - April 2023.)</a:t>
            </a:r>
            <a:endParaRPr sz="2600">
              <a:solidFill>
                <a:schemeClr val="dk1"/>
              </a:solidFill>
            </a:endParaRPr>
          </a:p>
          <a:p>
            <a:pPr marL="457200" lvl="0" indent="-393700" algn="l" rtl="0">
              <a:lnSpc>
                <a:spcPct val="90000"/>
              </a:lnSpc>
              <a:spcBef>
                <a:spcPts val="1200"/>
              </a:spcBef>
              <a:spcAft>
                <a:spcPts val="0"/>
              </a:spcAft>
              <a:buClr>
                <a:schemeClr val="dk1"/>
              </a:buClr>
              <a:buSzPts val="2600"/>
              <a:buChar char="•"/>
            </a:pPr>
            <a:r>
              <a:rPr lang="en-US" sz="2600">
                <a:solidFill>
                  <a:schemeClr val="dk1"/>
                </a:solidFill>
              </a:rPr>
              <a:t>Learn about the Web Content Accessibility Guidelines (WCAG), legal requirements for web accessibility in higher education, and accessibility considerations for IT procurement.</a:t>
            </a:r>
            <a:endParaRPr sz="2600">
              <a:solidFill>
                <a:schemeClr val="dk1"/>
              </a:solidFill>
            </a:endParaRPr>
          </a:p>
          <a:p>
            <a:pPr marL="457200" lvl="0" indent="-393700" algn="l" rtl="0">
              <a:lnSpc>
                <a:spcPct val="90000"/>
              </a:lnSpc>
              <a:spcBef>
                <a:spcPts val="1200"/>
              </a:spcBef>
              <a:spcAft>
                <a:spcPts val="0"/>
              </a:spcAft>
              <a:buClr>
                <a:schemeClr val="dk1"/>
              </a:buClr>
              <a:buSzPts val="2600"/>
              <a:buChar char="•"/>
            </a:pPr>
            <a:r>
              <a:rPr lang="en-US" sz="2600" b="1" u="sng">
                <a:solidFill>
                  <a:schemeClr val="hlink"/>
                </a:solidFill>
                <a:hlinkClick r:id="rId3"/>
              </a:rPr>
              <a:t>WebAIM</a:t>
            </a:r>
            <a:r>
              <a:rPr lang="en-US" sz="2600">
                <a:solidFill>
                  <a:schemeClr val="dk1"/>
                </a:solidFill>
              </a:rPr>
              <a:t> will provide technical training.</a:t>
            </a:r>
            <a:endParaRPr sz="2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title"/>
          </p:nvPr>
        </p:nvSpPr>
        <p:spPr>
          <a:xfrm>
            <a:off x="628650" y="1476958"/>
            <a:ext cx="7886700" cy="61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Learning Outcomes</a:t>
            </a:r>
            <a:endParaRPr b="1"/>
          </a:p>
        </p:txBody>
      </p:sp>
      <p:sp>
        <p:nvSpPr>
          <p:cNvPr id="148" name="Google Shape;148;p18"/>
          <p:cNvSpPr txBox="1">
            <a:spLocks noGrp="1"/>
          </p:cNvSpPr>
          <p:nvPr>
            <p:ph type="body" idx="1"/>
          </p:nvPr>
        </p:nvSpPr>
        <p:spPr>
          <a:xfrm>
            <a:off x="687850" y="2177450"/>
            <a:ext cx="7886700" cy="4118100"/>
          </a:xfrm>
          <a:prstGeom prst="rect">
            <a:avLst/>
          </a:prstGeom>
        </p:spPr>
        <p:txBody>
          <a:bodyPr spcFirstLastPara="1" wrap="square" lIns="91425" tIns="45700" rIns="91425" bIns="45700" anchor="t" anchorCtr="0">
            <a:noAutofit/>
          </a:bodyPr>
          <a:lstStyle/>
          <a:p>
            <a:pPr marL="457200" lvl="0" indent="-393700" algn="l" rtl="0">
              <a:lnSpc>
                <a:spcPct val="90000"/>
              </a:lnSpc>
              <a:spcBef>
                <a:spcPts val="0"/>
              </a:spcBef>
              <a:spcAft>
                <a:spcPts val="0"/>
              </a:spcAft>
              <a:buSzPts val="2600"/>
              <a:buFont typeface="Source Sans Pro"/>
              <a:buChar char="•"/>
            </a:pPr>
            <a:r>
              <a:rPr lang="en-US" sz="2600"/>
              <a:t>Overview of WCAG and introduction to the WAVE toolbar.</a:t>
            </a:r>
            <a:endParaRPr sz="2600"/>
          </a:p>
          <a:p>
            <a:pPr marL="457200" lvl="0" indent="-393700" algn="l" rtl="0">
              <a:lnSpc>
                <a:spcPct val="90000"/>
              </a:lnSpc>
              <a:spcBef>
                <a:spcPts val="1000"/>
              </a:spcBef>
              <a:spcAft>
                <a:spcPts val="0"/>
              </a:spcAft>
              <a:buSzPts val="2600"/>
              <a:buChar char="•"/>
            </a:pPr>
            <a:r>
              <a:rPr lang="en-US" sz="2600"/>
              <a:t>Practice keyboard only testing.</a:t>
            </a:r>
            <a:endParaRPr sz="2600"/>
          </a:p>
          <a:p>
            <a:pPr marL="457200" lvl="0" indent="-393700" algn="l" rtl="0">
              <a:lnSpc>
                <a:spcPct val="90000"/>
              </a:lnSpc>
              <a:spcBef>
                <a:spcPts val="1000"/>
              </a:spcBef>
              <a:spcAft>
                <a:spcPts val="0"/>
              </a:spcAft>
              <a:buSzPts val="2600"/>
              <a:buFont typeface="Source Sans Pro"/>
              <a:buChar char="•"/>
            </a:pPr>
            <a:r>
              <a:rPr lang="en-US" sz="2600"/>
              <a:t>Recognize the foundations of accessible web content (i.e semantic HTML, focus order and logical flow, form field labels, headings and landmarks, Skip Nav, Hyperlinks, Alt Text, Color Contrast.)</a:t>
            </a:r>
            <a:endParaRPr sz="2600"/>
          </a:p>
          <a:p>
            <a:pPr marL="457200" lvl="0" indent="-393700" algn="l" rtl="0">
              <a:lnSpc>
                <a:spcPct val="90000"/>
              </a:lnSpc>
              <a:spcBef>
                <a:spcPts val="1000"/>
              </a:spcBef>
              <a:spcAft>
                <a:spcPts val="1000"/>
              </a:spcAft>
              <a:buSzPts val="2600"/>
              <a:buChar char="•"/>
            </a:pPr>
            <a:r>
              <a:rPr lang="en-US" sz="2600"/>
              <a:t>Understand how people with disabilities use the web and how accessible content creates equitable user interactions and experiences.</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628650" y="1575658"/>
            <a:ext cx="7886700" cy="61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Learning Outcomes Continued</a:t>
            </a:r>
            <a:endParaRPr b="1"/>
          </a:p>
        </p:txBody>
      </p:sp>
      <p:sp>
        <p:nvSpPr>
          <p:cNvPr id="155" name="Google Shape;155;p19"/>
          <p:cNvSpPr txBox="1">
            <a:spLocks noGrp="1"/>
          </p:cNvSpPr>
          <p:nvPr>
            <p:ph type="body" idx="1"/>
          </p:nvPr>
        </p:nvSpPr>
        <p:spPr>
          <a:xfrm>
            <a:off x="628650" y="2463626"/>
            <a:ext cx="7886700" cy="3289200"/>
          </a:xfrm>
          <a:prstGeom prst="rect">
            <a:avLst/>
          </a:prstGeom>
        </p:spPr>
        <p:txBody>
          <a:bodyPr spcFirstLastPara="1" wrap="square" lIns="91425" tIns="45700" rIns="91425" bIns="45700" anchor="t" anchorCtr="0">
            <a:noAutofit/>
          </a:bodyPr>
          <a:lstStyle/>
          <a:p>
            <a:pPr marL="457200" lvl="0" indent="-393700" algn="l" rtl="0">
              <a:lnSpc>
                <a:spcPct val="90000"/>
              </a:lnSpc>
              <a:spcBef>
                <a:spcPts val="0"/>
              </a:spcBef>
              <a:spcAft>
                <a:spcPts val="0"/>
              </a:spcAft>
              <a:buSzPts val="2600"/>
              <a:buChar char="•"/>
            </a:pPr>
            <a:r>
              <a:rPr lang="en-US" sz="2600"/>
              <a:t>Explain how WCAG technical standards can help guide IT policy and purchasing decisions.</a:t>
            </a:r>
            <a:endParaRPr sz="2600"/>
          </a:p>
          <a:p>
            <a:pPr marL="457200" lvl="0" indent="-393700" algn="l" rtl="0">
              <a:lnSpc>
                <a:spcPct val="90000"/>
              </a:lnSpc>
              <a:spcBef>
                <a:spcPts val="1000"/>
              </a:spcBef>
              <a:spcAft>
                <a:spcPts val="0"/>
              </a:spcAft>
              <a:buSzPts val="2600"/>
              <a:buFont typeface="Source Sans Pro"/>
              <a:buChar char="•"/>
            </a:pPr>
            <a:r>
              <a:rPr lang="en-US" sz="2600"/>
              <a:t>Identify critical considerations and questions to ask when evaluating a third-party product and vendor for accessibility.</a:t>
            </a:r>
            <a:endParaRPr sz="2600"/>
          </a:p>
          <a:p>
            <a:pPr marL="457200" lvl="0" indent="-393700" algn="l" rtl="0">
              <a:lnSpc>
                <a:spcPct val="90000"/>
              </a:lnSpc>
              <a:spcBef>
                <a:spcPts val="1000"/>
              </a:spcBef>
              <a:spcAft>
                <a:spcPts val="1000"/>
              </a:spcAft>
              <a:buSzPts val="2600"/>
              <a:buFont typeface="Source Sans Pro"/>
              <a:buChar char="•"/>
            </a:pPr>
            <a:r>
              <a:rPr lang="en-US" sz="2600"/>
              <a:t>Complete a Plan of Action (POA) for Teams to implement back at their college or agency.</a:t>
            </a:r>
            <a:endParaRPr sz="2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369500" y="1539350"/>
            <a:ext cx="5580600" cy="624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b="1"/>
              <a:t>Intended Audience</a:t>
            </a:r>
            <a:endParaRPr b="1"/>
          </a:p>
        </p:txBody>
      </p:sp>
      <p:pic>
        <p:nvPicPr>
          <p:cNvPr id="162" name="Google Shape;162;p20" descr="Black square with white text that reads, The Future is Accessible."/>
          <p:cNvPicPr preferRelativeResize="0"/>
          <p:nvPr/>
        </p:nvPicPr>
        <p:blipFill>
          <a:blip r:embed="rId3">
            <a:alphaModFix/>
          </a:blip>
          <a:stretch>
            <a:fillRect/>
          </a:stretch>
        </p:blipFill>
        <p:spPr>
          <a:xfrm>
            <a:off x="486499" y="2901099"/>
            <a:ext cx="3453650" cy="3453650"/>
          </a:xfrm>
          <a:prstGeom prst="rect">
            <a:avLst/>
          </a:prstGeom>
          <a:noFill/>
          <a:ln>
            <a:noFill/>
          </a:ln>
        </p:spPr>
      </p:pic>
      <p:sp>
        <p:nvSpPr>
          <p:cNvPr id="163" name="Google Shape;163;p20"/>
          <p:cNvSpPr txBox="1">
            <a:spLocks noGrp="1"/>
          </p:cNvSpPr>
          <p:nvPr>
            <p:ph type="body" idx="2"/>
          </p:nvPr>
        </p:nvSpPr>
        <p:spPr>
          <a:xfrm>
            <a:off x="4060925" y="2901101"/>
            <a:ext cx="5041500" cy="3314700"/>
          </a:xfrm>
          <a:prstGeom prst="rect">
            <a:avLst/>
          </a:prstGeom>
        </p:spPr>
        <p:txBody>
          <a:bodyPr spcFirstLastPara="1" wrap="square" lIns="91425" tIns="45700" rIns="91425" bIns="45700" anchor="t" anchorCtr="0">
            <a:noAutofit/>
          </a:bodyPr>
          <a:lstStyle/>
          <a:p>
            <a:pPr marL="457200" lvl="0" indent="-228600" algn="l" rtl="0">
              <a:lnSpc>
                <a:spcPct val="115000"/>
              </a:lnSpc>
              <a:spcBef>
                <a:spcPts val="1200"/>
              </a:spcBef>
              <a:spcAft>
                <a:spcPts val="0"/>
              </a:spcAft>
              <a:buClr>
                <a:schemeClr val="dk1"/>
              </a:buClr>
              <a:buSzPts val="2600"/>
              <a:buNone/>
            </a:pPr>
            <a:r>
              <a:rPr lang="en-US" sz="2600" b="1">
                <a:solidFill>
                  <a:schemeClr val="dk1"/>
                </a:solidFill>
              </a:rPr>
              <a:t>This is a team-based program on purpose.</a:t>
            </a:r>
            <a:endParaRPr sz="2600" b="1">
              <a:solidFill>
                <a:schemeClr val="dk1"/>
              </a:solidFill>
            </a:endParaRPr>
          </a:p>
          <a:p>
            <a:pPr marL="457200" lvl="0" indent="-228600" algn="l" rtl="0">
              <a:lnSpc>
                <a:spcPct val="115000"/>
              </a:lnSpc>
              <a:spcBef>
                <a:spcPts val="1200"/>
              </a:spcBef>
              <a:spcAft>
                <a:spcPts val="1000"/>
              </a:spcAft>
              <a:buClr>
                <a:schemeClr val="dk1"/>
              </a:buClr>
              <a:buSzPts val="2600"/>
              <a:buNone/>
            </a:pPr>
            <a:r>
              <a:rPr lang="en-US" sz="2600">
                <a:solidFill>
                  <a:schemeClr val="dk1"/>
                </a:solidFill>
              </a:rPr>
              <a:t>Teams made up of between 2 - 6 (ish) people from the following cross-functional areas listed on the next slide.</a:t>
            </a:r>
            <a:endParaRPr sz="2600"/>
          </a:p>
        </p:txBody>
      </p:sp>
      <p:sp>
        <p:nvSpPr>
          <p:cNvPr id="164" name="Google Shape;164;p20"/>
          <p:cNvSpPr txBox="1">
            <a:spLocks noGrp="1"/>
          </p:cNvSpPr>
          <p:nvPr>
            <p:ph type="sldNum" idx="12"/>
          </p:nvPr>
        </p:nvSpPr>
        <p:spPr>
          <a:xfrm>
            <a:off x="8416636" y="6529852"/>
            <a:ext cx="457200" cy="1917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title"/>
          </p:nvPr>
        </p:nvSpPr>
        <p:spPr>
          <a:xfrm>
            <a:off x="536860" y="1549936"/>
            <a:ext cx="8337000" cy="797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Cross-functional Teams</a:t>
            </a:r>
            <a:endParaRPr b="1"/>
          </a:p>
        </p:txBody>
      </p:sp>
      <p:sp>
        <p:nvSpPr>
          <p:cNvPr id="171" name="Google Shape;171;p21"/>
          <p:cNvSpPr txBox="1">
            <a:spLocks noGrp="1"/>
          </p:cNvSpPr>
          <p:nvPr>
            <p:ph type="body" idx="1"/>
          </p:nvPr>
        </p:nvSpPr>
        <p:spPr>
          <a:xfrm>
            <a:off x="536850" y="2415150"/>
            <a:ext cx="8337000" cy="3762000"/>
          </a:xfrm>
          <a:prstGeom prst="rect">
            <a:avLst/>
          </a:prstGeom>
        </p:spPr>
        <p:txBody>
          <a:bodyPr spcFirstLastPara="1" wrap="square" lIns="91425" tIns="45700" rIns="91425" bIns="45700" anchor="t" anchorCtr="0">
            <a:noAutofit/>
          </a:bodyPr>
          <a:lstStyle/>
          <a:p>
            <a:pPr marL="457200" lvl="0" indent="-393700" algn="l" rtl="0">
              <a:lnSpc>
                <a:spcPct val="115000"/>
              </a:lnSpc>
              <a:spcBef>
                <a:spcPts val="1200"/>
              </a:spcBef>
              <a:spcAft>
                <a:spcPts val="0"/>
              </a:spcAft>
              <a:buClr>
                <a:schemeClr val="dk1"/>
              </a:buClr>
              <a:buSzPts val="2600"/>
              <a:buAutoNum type="arabicPeriod"/>
            </a:pPr>
            <a:r>
              <a:rPr lang="en-US" sz="2600">
                <a:solidFill>
                  <a:schemeClr val="dk1"/>
                </a:solidFill>
              </a:rPr>
              <a:t>Policy 188 Coordinators/IT Accessibility Coordinators</a:t>
            </a:r>
            <a:endParaRPr sz="2600">
              <a:solidFill>
                <a:schemeClr val="dk1"/>
              </a:solidFill>
            </a:endParaRPr>
          </a:p>
          <a:p>
            <a:pPr marL="457200" lvl="0" indent="-393700" algn="l" rtl="0">
              <a:lnSpc>
                <a:spcPct val="115000"/>
              </a:lnSpc>
              <a:spcBef>
                <a:spcPts val="0"/>
              </a:spcBef>
              <a:spcAft>
                <a:spcPts val="0"/>
              </a:spcAft>
              <a:buClr>
                <a:schemeClr val="dk1"/>
              </a:buClr>
              <a:buSzPts val="2600"/>
              <a:buAutoNum type="arabicPeriod"/>
            </a:pPr>
            <a:r>
              <a:rPr lang="en-US" sz="2600">
                <a:solidFill>
                  <a:schemeClr val="dk1"/>
                </a:solidFill>
              </a:rPr>
              <a:t>IT Directors and Managers.</a:t>
            </a:r>
            <a:endParaRPr sz="2600">
              <a:solidFill>
                <a:schemeClr val="dk1"/>
              </a:solidFill>
            </a:endParaRPr>
          </a:p>
          <a:p>
            <a:pPr marL="457200" lvl="0" indent="-393700" algn="l" rtl="0">
              <a:lnSpc>
                <a:spcPct val="115000"/>
              </a:lnSpc>
              <a:spcBef>
                <a:spcPts val="0"/>
              </a:spcBef>
              <a:spcAft>
                <a:spcPts val="0"/>
              </a:spcAft>
              <a:buClr>
                <a:schemeClr val="dk1"/>
              </a:buClr>
              <a:buSzPts val="2600"/>
              <a:buAutoNum type="arabicPeriod"/>
            </a:pPr>
            <a:r>
              <a:rPr lang="en-US" sz="2600">
                <a:solidFill>
                  <a:schemeClr val="dk1"/>
                </a:solidFill>
              </a:rPr>
              <a:t>eLearning Directors and Managers.</a:t>
            </a:r>
            <a:endParaRPr sz="2600">
              <a:solidFill>
                <a:schemeClr val="dk1"/>
              </a:solidFill>
            </a:endParaRPr>
          </a:p>
          <a:p>
            <a:pPr marL="457200" lvl="0" indent="-393700" algn="l" rtl="0">
              <a:lnSpc>
                <a:spcPct val="115000"/>
              </a:lnSpc>
              <a:spcBef>
                <a:spcPts val="0"/>
              </a:spcBef>
              <a:spcAft>
                <a:spcPts val="0"/>
              </a:spcAft>
              <a:buClr>
                <a:schemeClr val="dk1"/>
              </a:buClr>
              <a:buSzPts val="2600"/>
              <a:buAutoNum type="arabicPeriod"/>
            </a:pPr>
            <a:r>
              <a:rPr lang="en-US" sz="2600">
                <a:solidFill>
                  <a:schemeClr val="dk1"/>
                </a:solidFill>
              </a:rPr>
              <a:t>Procurement and Purchasing Directors and Managers overseeing IT acquisitions.</a:t>
            </a:r>
            <a:endParaRPr sz="2600">
              <a:solidFill>
                <a:schemeClr val="dk1"/>
              </a:solidFill>
            </a:endParaRPr>
          </a:p>
          <a:p>
            <a:pPr marL="457200" lvl="0" indent="-393700" algn="l" rtl="0">
              <a:lnSpc>
                <a:spcPct val="115000"/>
              </a:lnSpc>
              <a:spcBef>
                <a:spcPts val="0"/>
              </a:spcBef>
              <a:spcAft>
                <a:spcPts val="0"/>
              </a:spcAft>
              <a:buClr>
                <a:schemeClr val="dk1"/>
              </a:buClr>
              <a:buSzPts val="2600"/>
              <a:buAutoNum type="arabicPeriod"/>
            </a:pPr>
            <a:r>
              <a:rPr lang="en-US" sz="2600">
                <a:solidFill>
                  <a:schemeClr val="dk1"/>
                </a:solidFill>
              </a:rPr>
              <a:t>Public Information and Relations Officers.</a:t>
            </a:r>
            <a:endParaRPr sz="2600">
              <a:solidFill>
                <a:schemeClr val="dk1"/>
              </a:solidFill>
            </a:endParaRPr>
          </a:p>
          <a:p>
            <a:pPr marL="457200" lvl="0" indent="-393700" algn="l" rtl="0">
              <a:lnSpc>
                <a:spcPct val="115000"/>
              </a:lnSpc>
              <a:spcBef>
                <a:spcPts val="0"/>
              </a:spcBef>
              <a:spcAft>
                <a:spcPts val="0"/>
              </a:spcAft>
              <a:buClr>
                <a:schemeClr val="dk1"/>
              </a:buClr>
              <a:buSzPts val="2600"/>
              <a:buAutoNum type="arabicPeriod"/>
            </a:pPr>
            <a:r>
              <a:rPr lang="en-US" sz="2600">
                <a:solidFill>
                  <a:schemeClr val="dk1"/>
                </a:solidFill>
              </a:rPr>
              <a:t>Others managing vendor relations/third-party procurement such as Library Directors.</a:t>
            </a:r>
            <a:endParaRPr sz="2600"/>
          </a:p>
        </p:txBody>
      </p:sp>
      <p:sp>
        <p:nvSpPr>
          <p:cNvPr id="172" name="Google Shape;172;p21"/>
          <p:cNvSpPr txBox="1">
            <a:spLocks noGrp="1"/>
          </p:cNvSpPr>
          <p:nvPr>
            <p:ph type="sldNum" idx="12"/>
          </p:nvPr>
        </p:nvSpPr>
        <p:spPr>
          <a:xfrm>
            <a:off x="8406245" y="6483926"/>
            <a:ext cx="467700" cy="237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536860" y="1392036"/>
            <a:ext cx="8337000" cy="797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CATO</a:t>
            </a:r>
            <a:endParaRPr/>
          </a:p>
        </p:txBody>
      </p:sp>
      <p:sp>
        <p:nvSpPr>
          <p:cNvPr id="179" name="Google Shape;179;p22"/>
          <p:cNvSpPr txBox="1">
            <a:spLocks noGrp="1"/>
          </p:cNvSpPr>
          <p:nvPr>
            <p:ph type="body" idx="1"/>
          </p:nvPr>
        </p:nvSpPr>
        <p:spPr>
          <a:xfrm>
            <a:off x="536850" y="2148724"/>
            <a:ext cx="8337000" cy="4255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b="1" u="sng">
                <a:solidFill>
                  <a:schemeClr val="hlink"/>
                </a:solidFill>
                <a:hlinkClick r:id="rId3"/>
              </a:rPr>
              <a:t>Committee for Accessible Technology Oversight</a:t>
            </a:r>
            <a:endParaRPr sz="2600" b="1"/>
          </a:p>
          <a:p>
            <a:pPr marL="0" lvl="0" indent="0" algn="l" rtl="0">
              <a:spcBef>
                <a:spcPts val="1000"/>
              </a:spcBef>
              <a:spcAft>
                <a:spcPts val="0"/>
              </a:spcAft>
              <a:buNone/>
            </a:pPr>
            <a:r>
              <a:rPr lang="en-US" sz="2600">
                <a:highlight>
                  <a:srgbClr val="FFFFFF"/>
                </a:highlight>
              </a:rPr>
              <a:t>The Committee for Accessible Technology Oversight (CATO) was formed in response to the approval of the State Board Accessible Technology Policy.</a:t>
            </a:r>
            <a:endParaRPr sz="2600">
              <a:highlight>
                <a:srgbClr val="FFFFFF"/>
              </a:highlight>
            </a:endParaRPr>
          </a:p>
          <a:p>
            <a:pPr marL="0" lvl="0" indent="0" algn="l" rtl="0">
              <a:spcBef>
                <a:spcPts val="1000"/>
              </a:spcBef>
              <a:spcAft>
                <a:spcPts val="0"/>
              </a:spcAft>
              <a:buNone/>
            </a:pPr>
            <a:r>
              <a:rPr lang="en-US" sz="2600">
                <a:highlight>
                  <a:srgbClr val="FFFFFF"/>
                </a:highlight>
              </a:rPr>
              <a:t>CATO advises several SBCTC councils and commissions on matters of accessibility and technology, while supporting the creation of annual work plans and monitoring progress on their achievements. The committee is also responsible for making recommendations, establishing guidelines, and disseminating best practices for technology accessibility.</a:t>
            </a:r>
            <a:endParaRPr sz="2600"/>
          </a:p>
        </p:txBody>
      </p:sp>
      <p:sp>
        <p:nvSpPr>
          <p:cNvPr id="180" name="Google Shape;180;p22"/>
          <p:cNvSpPr txBox="1">
            <a:spLocks noGrp="1"/>
          </p:cNvSpPr>
          <p:nvPr>
            <p:ph type="sldNum" idx="12"/>
          </p:nvPr>
        </p:nvSpPr>
        <p:spPr>
          <a:xfrm>
            <a:off x="8406245" y="6483926"/>
            <a:ext cx="467700" cy="237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SBCTC">
      <a:dk1>
        <a:srgbClr val="003764"/>
      </a:dk1>
      <a:lt1>
        <a:srgbClr val="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1045</Words>
  <Application>Microsoft Office PowerPoint</Application>
  <PresentationFormat>On-screen Show (4:3)</PresentationFormat>
  <Paragraphs>112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Source Sans Pro</vt:lpstr>
      <vt:lpstr>Roboto</vt:lpstr>
      <vt:lpstr>Arial</vt:lpstr>
      <vt:lpstr>Office Theme</vt:lpstr>
      <vt:lpstr>The WA Learning Lab Info Session</vt:lpstr>
      <vt:lpstr>“The power of the Web is in its universality. Access by everyone regardless of disability is an essential aspect.” </vt:lpstr>
      <vt:lpstr>Agenda</vt:lpstr>
      <vt:lpstr>What is the WA Learning Lab?</vt:lpstr>
      <vt:lpstr>Learning Outcomes</vt:lpstr>
      <vt:lpstr>Learning Outcomes Continued</vt:lpstr>
      <vt:lpstr>Intended Audience</vt:lpstr>
      <vt:lpstr>Cross-functional Teams</vt:lpstr>
      <vt:lpstr>CATO</vt:lpstr>
      <vt:lpstr>WebAIM</vt:lpstr>
      <vt:lpstr>Program Schedule</vt:lpstr>
      <vt:lpstr>Program Schedule Continued</vt:lpstr>
      <vt:lpstr>Application Process</vt:lpstr>
      <vt:lpstr>Approval Criteria</vt:lpstr>
      <vt:lpstr>Example Questions</vt:lpstr>
      <vt:lpstr>Example Question Continued</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 Learning Lab Info Session</dc:title>
  <dc:creator>Monica Olsson</dc:creator>
  <cp:lastModifiedBy>Monica Olsson</cp:lastModifiedBy>
  <cp:revision>1</cp:revision>
  <dcterms:modified xsi:type="dcterms:W3CDTF">2022-11-15T23:38:40Z</dcterms:modified>
</cp:coreProperties>
</file>