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5"/>
  </p:sldMasterIdLst>
  <p:notesMasterIdLst>
    <p:notesMasterId r:id="rId26"/>
  </p:notesMasterIdLst>
  <p:handoutMasterIdLst>
    <p:handoutMasterId r:id="rId27"/>
  </p:handoutMasterIdLst>
  <p:sldIdLst>
    <p:sldId id="259" r:id="rId6"/>
    <p:sldId id="262" r:id="rId7"/>
    <p:sldId id="263" r:id="rId8"/>
    <p:sldId id="265" r:id="rId9"/>
    <p:sldId id="266" r:id="rId10"/>
    <p:sldId id="264" r:id="rId11"/>
    <p:sldId id="322" r:id="rId12"/>
    <p:sldId id="267" r:id="rId13"/>
    <p:sldId id="268" r:id="rId14"/>
    <p:sldId id="274" r:id="rId15"/>
    <p:sldId id="277" r:id="rId16"/>
    <p:sldId id="269" r:id="rId17"/>
    <p:sldId id="270" r:id="rId18"/>
    <p:sldId id="273" r:id="rId19"/>
    <p:sldId id="275" r:id="rId20"/>
    <p:sldId id="276" r:id="rId21"/>
    <p:sldId id="271" r:id="rId22"/>
    <p:sldId id="272" r:id="rId23"/>
    <p:sldId id="278" r:id="rId24"/>
    <p:sldId id="261"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4" d="100"/>
          <a:sy n="114" d="100"/>
        </p:scale>
        <p:origin x="1560" y="114"/>
      </p:cViewPr>
      <p:guideLst/>
    </p:cSldViewPr>
  </p:slideViewPr>
  <p:notesTextViewPr>
    <p:cViewPr>
      <p:scale>
        <a:sx n="3" d="2"/>
        <a:sy n="3" d="2"/>
      </p:scale>
      <p:origin x="0" y="0"/>
    </p:cViewPr>
  </p:notesTextViewPr>
  <p:notesViewPr>
    <p:cSldViewPr snapToGrid="0">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7D8E9-3331-4291-9F17-3FF41B935400}" type="datetimeFigureOut">
              <a:rPr lang="en-US" smtClean="0"/>
              <a:t>2/11/2020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DBB64-96D6-42B0-8680-D8E44BBF474E}" type="datetimeFigureOut">
              <a:rPr lang="en-US" smtClean="0"/>
              <a:t>2/11/2020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a:t>
            </a:fld>
            <a:endParaRPr lang="en-US"/>
          </a:p>
        </p:txBody>
      </p:sp>
    </p:spTree>
    <p:extLst>
      <p:ext uri="{BB962C8B-B14F-4D97-AF65-F5344CB8AC3E}">
        <p14:creationId xmlns:p14="http://schemas.microsoft.com/office/powerpoint/2010/main" val="4165541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those of you worried about numbers ESD navigators will help. At this point the idea is that if a person for sure knows what they want to do to meet activity requirement: Work to ESD navigator, Unknown, or anything other than work to CTC Navigator.  If mix up can refer to each others navigators.</a:t>
            </a:r>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10</a:t>
            </a:fld>
            <a:endParaRPr lang="en-US"/>
          </a:p>
        </p:txBody>
      </p:sp>
    </p:spTree>
    <p:extLst>
      <p:ext uri="{BB962C8B-B14F-4D97-AF65-F5344CB8AC3E}">
        <p14:creationId xmlns:p14="http://schemas.microsoft.com/office/powerpoint/2010/main" val="38567256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11</a:t>
            </a:fld>
            <a:endParaRPr lang="en-US"/>
          </a:p>
        </p:txBody>
      </p:sp>
    </p:spTree>
    <p:extLst>
      <p:ext uri="{BB962C8B-B14F-4D97-AF65-F5344CB8AC3E}">
        <p14:creationId xmlns:p14="http://schemas.microsoft.com/office/powerpoint/2010/main" val="37663248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7384A02-D147-49A8-A06D-A5C08FF69055}" type="slidenum">
              <a:rPr lang="en-US" smtClean="0"/>
              <a:t>12</a:t>
            </a:fld>
            <a:endParaRPr lang="en-US"/>
          </a:p>
        </p:txBody>
      </p:sp>
    </p:spTree>
    <p:extLst>
      <p:ext uri="{BB962C8B-B14F-4D97-AF65-F5344CB8AC3E}">
        <p14:creationId xmlns:p14="http://schemas.microsoft.com/office/powerpoint/2010/main" val="28949132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7384A02-D147-49A8-A06D-A5C08FF69055}" type="slidenum">
              <a:rPr lang="en-US" smtClean="0"/>
              <a:t>13</a:t>
            </a:fld>
            <a:endParaRPr lang="en-US"/>
          </a:p>
        </p:txBody>
      </p:sp>
    </p:spTree>
    <p:extLst>
      <p:ext uri="{BB962C8B-B14F-4D97-AF65-F5344CB8AC3E}">
        <p14:creationId xmlns:p14="http://schemas.microsoft.com/office/powerpoint/2010/main" val="32851038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We tend to discourage our stakeholders from getting too far into the weeds with SNAP eligibility. There are many cases where two clients can appear to have the same circumstances but end up with different eligibility results. With any denial, the household will receive a written explanation with the associated WAC language</a:t>
            </a:r>
            <a:r>
              <a:rPr lang="en-US" dirty="0"/>
              <a:t>. </a:t>
            </a:r>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14</a:t>
            </a:fld>
            <a:endParaRPr lang="en-US"/>
          </a:p>
        </p:txBody>
      </p:sp>
    </p:spTree>
    <p:extLst>
      <p:ext uri="{BB962C8B-B14F-4D97-AF65-F5344CB8AC3E}">
        <p14:creationId xmlns:p14="http://schemas.microsoft.com/office/powerpoint/2010/main" val="37248123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15</a:t>
            </a:fld>
            <a:endParaRPr lang="en-US"/>
          </a:p>
        </p:txBody>
      </p:sp>
    </p:spTree>
    <p:extLst>
      <p:ext uri="{BB962C8B-B14F-4D97-AF65-F5344CB8AC3E}">
        <p14:creationId xmlns:p14="http://schemas.microsoft.com/office/powerpoint/2010/main" val="16755148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16</a:t>
            </a:fld>
            <a:endParaRPr lang="en-US"/>
          </a:p>
        </p:txBody>
      </p:sp>
    </p:spTree>
    <p:extLst>
      <p:ext uri="{BB962C8B-B14F-4D97-AF65-F5344CB8AC3E}">
        <p14:creationId xmlns:p14="http://schemas.microsoft.com/office/powerpoint/2010/main" val="6688446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7384A02-D147-49A8-A06D-A5C08FF69055}" type="slidenum">
              <a:rPr lang="en-US" smtClean="0"/>
              <a:t>17</a:t>
            </a:fld>
            <a:endParaRPr lang="en-US"/>
          </a:p>
        </p:txBody>
      </p:sp>
    </p:spTree>
    <p:extLst>
      <p:ext uri="{BB962C8B-B14F-4D97-AF65-F5344CB8AC3E}">
        <p14:creationId xmlns:p14="http://schemas.microsoft.com/office/powerpoint/2010/main" val="8309588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Keri to speak</a:t>
            </a:r>
          </a:p>
        </p:txBody>
      </p:sp>
      <p:sp>
        <p:nvSpPr>
          <p:cNvPr id="4" name="Slide Number Placeholder 3"/>
          <p:cNvSpPr>
            <a:spLocks noGrp="1"/>
          </p:cNvSpPr>
          <p:nvPr>
            <p:ph type="sldNum" sz="quarter" idx="5"/>
          </p:nvPr>
        </p:nvSpPr>
        <p:spPr/>
        <p:txBody>
          <a:bodyPr/>
          <a:lstStyle/>
          <a:p>
            <a:fld id="{87384A02-D147-49A8-A06D-A5C08FF69055}" type="slidenum">
              <a:rPr lang="en-US" smtClean="0"/>
              <a:t>18</a:t>
            </a:fld>
            <a:endParaRPr lang="en-US"/>
          </a:p>
        </p:txBody>
      </p:sp>
    </p:spTree>
    <p:extLst>
      <p:ext uri="{BB962C8B-B14F-4D97-AF65-F5344CB8AC3E}">
        <p14:creationId xmlns:p14="http://schemas.microsoft.com/office/powerpoint/2010/main" val="34462738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7384A02-D147-49A8-A06D-A5C08FF69055}" type="slidenum">
              <a:rPr lang="en-US" smtClean="0"/>
              <a:t>19</a:t>
            </a:fld>
            <a:endParaRPr lang="en-US"/>
          </a:p>
        </p:txBody>
      </p:sp>
    </p:spTree>
    <p:extLst>
      <p:ext uri="{BB962C8B-B14F-4D97-AF65-F5344CB8AC3E}">
        <p14:creationId xmlns:p14="http://schemas.microsoft.com/office/powerpoint/2010/main" val="4032175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13 counties waived, tribal lands still to be determined if within a non waived county.</a:t>
            </a:r>
          </a:p>
          <a:p>
            <a:endParaRPr lang="en-US" dirty="0"/>
          </a:p>
          <a:p>
            <a:r>
              <a:rPr lang="en-US" dirty="0"/>
              <a:t>Overall goal living wage if at all possible, so ABAWDS even in waived counties will be referred.</a:t>
            </a:r>
          </a:p>
          <a:p>
            <a:endParaRPr lang="en-US" dirty="0"/>
          </a:p>
          <a:p>
            <a:r>
              <a:rPr lang="en-US" dirty="0"/>
              <a:t>Goal March 1,  will continue to share info as soon as I have it.</a:t>
            </a:r>
          </a:p>
        </p:txBody>
      </p:sp>
      <p:sp>
        <p:nvSpPr>
          <p:cNvPr id="4" name="Slide Number Placeholder 3"/>
          <p:cNvSpPr>
            <a:spLocks noGrp="1"/>
          </p:cNvSpPr>
          <p:nvPr>
            <p:ph type="sldNum" sz="quarter" idx="5"/>
          </p:nvPr>
        </p:nvSpPr>
        <p:spPr/>
        <p:txBody>
          <a:bodyPr/>
          <a:lstStyle/>
          <a:p>
            <a:fld id="{87384A02-D147-49A8-A06D-A5C08FF69055}" type="slidenum">
              <a:rPr lang="en-US" smtClean="0"/>
              <a:t>2</a:t>
            </a:fld>
            <a:endParaRPr lang="en-US"/>
          </a:p>
        </p:txBody>
      </p:sp>
    </p:spTree>
    <p:extLst>
      <p:ext uri="{BB962C8B-B14F-4D97-AF65-F5344CB8AC3E}">
        <p14:creationId xmlns:p14="http://schemas.microsoft.com/office/powerpoint/2010/main" val="20598143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7384A02-D147-49A8-A06D-A5C08FF69055}" type="slidenum">
              <a:rPr lang="en-US" smtClean="0"/>
              <a:t>20</a:t>
            </a:fld>
            <a:endParaRPr lang="en-US"/>
          </a:p>
        </p:txBody>
      </p:sp>
    </p:spTree>
    <p:extLst>
      <p:ext uri="{BB962C8B-B14F-4D97-AF65-F5344CB8AC3E}">
        <p14:creationId xmlns:p14="http://schemas.microsoft.com/office/powerpoint/2010/main" val="328346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Scheduling software </a:t>
            </a:r>
            <a:r>
              <a:rPr lang="en-US" dirty="0" err="1"/>
              <a:t>Trumba</a:t>
            </a:r>
            <a:r>
              <a:rPr lang="en-US" dirty="0"/>
              <a:t> still in the mix, will start referrals even if this part is not up and running.</a:t>
            </a:r>
          </a:p>
          <a:p>
            <a:r>
              <a:rPr lang="en-US" dirty="0"/>
              <a:t>Please keep Navigator spreadsheet updated for </a:t>
            </a:r>
            <a:r>
              <a:rPr lang="en-US" dirty="0" err="1"/>
              <a:t>Trumba</a:t>
            </a:r>
            <a:endParaRPr lang="en-US" dirty="0"/>
          </a:p>
          <a:p>
            <a:endParaRPr lang="en-US" dirty="0"/>
          </a:p>
          <a:p>
            <a:r>
              <a:rPr lang="en-US" dirty="0"/>
              <a:t>Life Skills within BFET program, and Strategies for Success through a WIOA provider do qualify.  We will talk more about WIOA providers in a little bit.</a:t>
            </a:r>
          </a:p>
          <a:p>
            <a:endParaRPr lang="en-US" dirty="0"/>
          </a:p>
          <a:p>
            <a:r>
              <a:rPr lang="en-US" dirty="0"/>
              <a:t>Workfare application process still being finished, however DSHS is looking for information about numbers of programs in your area that might be interested in becoming Workfare sites.  </a:t>
            </a:r>
          </a:p>
          <a:p>
            <a:endParaRPr lang="en-US" dirty="0"/>
          </a:p>
          <a:p>
            <a:r>
              <a:rPr lang="en-US" dirty="0"/>
              <a:t>Navigators have been requesting a list of ABAWD contacts at local CSO’s.  I have requested this list once it is available.</a:t>
            </a:r>
          </a:p>
        </p:txBody>
      </p:sp>
      <p:sp>
        <p:nvSpPr>
          <p:cNvPr id="4" name="Slide Number Placeholder 3"/>
          <p:cNvSpPr>
            <a:spLocks noGrp="1"/>
          </p:cNvSpPr>
          <p:nvPr>
            <p:ph type="sldNum" sz="quarter" idx="5"/>
          </p:nvPr>
        </p:nvSpPr>
        <p:spPr/>
        <p:txBody>
          <a:bodyPr/>
          <a:lstStyle/>
          <a:p>
            <a:fld id="{87384A02-D147-49A8-A06D-A5C08FF69055}" type="slidenum">
              <a:rPr lang="en-US" smtClean="0"/>
              <a:t>3</a:t>
            </a:fld>
            <a:endParaRPr lang="en-US"/>
          </a:p>
        </p:txBody>
      </p:sp>
    </p:spTree>
    <p:extLst>
      <p:ext uri="{BB962C8B-B14F-4D97-AF65-F5344CB8AC3E}">
        <p14:creationId xmlns:p14="http://schemas.microsoft.com/office/powerpoint/2010/main" val="1879849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Map of WDC. Each WDC is its own entity and determines the WIOA providers within their WDC.</a:t>
            </a:r>
          </a:p>
        </p:txBody>
      </p:sp>
      <p:sp>
        <p:nvSpPr>
          <p:cNvPr id="4" name="Slide Number Placeholder 3"/>
          <p:cNvSpPr>
            <a:spLocks noGrp="1"/>
          </p:cNvSpPr>
          <p:nvPr>
            <p:ph type="sldNum" sz="quarter" idx="5"/>
          </p:nvPr>
        </p:nvSpPr>
        <p:spPr/>
        <p:txBody>
          <a:bodyPr/>
          <a:lstStyle/>
          <a:p>
            <a:fld id="{87384A02-D147-49A8-A06D-A5C08FF69055}" type="slidenum">
              <a:rPr lang="en-US" smtClean="0"/>
              <a:t>4</a:t>
            </a:fld>
            <a:endParaRPr lang="en-US"/>
          </a:p>
        </p:txBody>
      </p:sp>
    </p:spTree>
    <p:extLst>
      <p:ext uri="{BB962C8B-B14F-4D97-AF65-F5344CB8AC3E}">
        <p14:creationId xmlns:p14="http://schemas.microsoft.com/office/powerpoint/2010/main" val="3322505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5</a:t>
            </a:fld>
            <a:endParaRPr lang="en-US"/>
          </a:p>
        </p:txBody>
      </p:sp>
    </p:spTree>
    <p:extLst>
      <p:ext uri="{BB962C8B-B14F-4D97-AF65-F5344CB8AC3E}">
        <p14:creationId xmlns:p14="http://schemas.microsoft.com/office/powerpoint/2010/main" val="2986274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what does it mean to have an ABAWD caseload? Navigators whom receive access to </a:t>
            </a:r>
            <a:r>
              <a:rPr lang="en-US" dirty="0" err="1"/>
              <a:t>eJAS</a:t>
            </a:r>
            <a:r>
              <a:rPr lang="en-US" dirty="0"/>
              <a:t> will be responsible for case note requirements while the participant is enrolled in the BFET program. 2) BFET requires specific case notes and these notes are audited monthly and must be within the 5% variance allowable. 3) Re-review </a:t>
            </a:r>
            <a:r>
              <a:rPr lang="en-US" dirty="0" err="1"/>
              <a:t>eJAS</a:t>
            </a:r>
            <a:r>
              <a:rPr lang="en-US" dirty="0"/>
              <a:t> case note requirement previously reviewed in BFET section for initial enrollment of an ABAWD in BFET 4) review the BFET note requirements.</a:t>
            </a:r>
          </a:p>
        </p:txBody>
      </p:sp>
      <p:sp>
        <p:nvSpPr>
          <p:cNvPr id="4" name="Slide Number Placeholder 3"/>
          <p:cNvSpPr>
            <a:spLocks noGrp="1"/>
          </p:cNvSpPr>
          <p:nvPr>
            <p:ph type="sldNum" sz="quarter" idx="5"/>
          </p:nvPr>
        </p:nvSpPr>
        <p:spPr/>
        <p:txBody>
          <a:bodyPr/>
          <a:lstStyle/>
          <a:p>
            <a:fld id="{87384A02-D147-49A8-A06D-A5C08FF69055}" type="slidenum">
              <a:rPr lang="en-US" smtClean="0"/>
              <a:t>6</a:t>
            </a:fld>
            <a:endParaRPr lang="en-US"/>
          </a:p>
        </p:txBody>
      </p:sp>
    </p:spTree>
    <p:extLst>
      <p:ext uri="{BB962C8B-B14F-4D97-AF65-F5344CB8AC3E}">
        <p14:creationId xmlns:p14="http://schemas.microsoft.com/office/powerpoint/2010/main" val="18411931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7</a:t>
            </a:fld>
            <a:endParaRPr lang="en-US"/>
          </a:p>
        </p:txBody>
      </p:sp>
    </p:spTree>
    <p:extLst>
      <p:ext uri="{BB962C8B-B14F-4D97-AF65-F5344CB8AC3E}">
        <p14:creationId xmlns:p14="http://schemas.microsoft.com/office/powerpoint/2010/main" val="39182914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7384A02-D147-49A8-A06D-A5C08FF69055}" type="slidenum">
              <a:rPr lang="en-US" smtClean="0"/>
              <a:t>8</a:t>
            </a:fld>
            <a:endParaRPr lang="en-US"/>
          </a:p>
        </p:txBody>
      </p:sp>
    </p:spTree>
    <p:extLst>
      <p:ext uri="{BB962C8B-B14F-4D97-AF65-F5344CB8AC3E}">
        <p14:creationId xmlns:p14="http://schemas.microsoft.com/office/powerpoint/2010/main" val="3243053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7384A02-D147-49A8-A06D-A5C08FF69055}" type="slidenum">
              <a:rPr lang="en-US" smtClean="0"/>
              <a:t>9</a:t>
            </a:fld>
            <a:endParaRPr lang="en-US"/>
          </a:p>
        </p:txBody>
      </p:sp>
    </p:spTree>
    <p:extLst>
      <p:ext uri="{BB962C8B-B14F-4D97-AF65-F5344CB8AC3E}">
        <p14:creationId xmlns:p14="http://schemas.microsoft.com/office/powerpoint/2010/main" val="41739837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2/11/2020</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2/11/2020</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74584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sp>
        <p:nvSpPr>
          <p:cNvPr id="10" name="TextBox 9">
            <a:extLst>
              <a:ext uri="{FF2B5EF4-FFF2-40B4-BE49-F238E27FC236}">
                <a16:creationId xmlns:a16="http://schemas.microsoft.com/office/drawing/2014/main" id="{AD9A014E-7345-4161-B6F8-70E7EA234759}"/>
              </a:ext>
            </a:extLst>
          </p:cNvPr>
          <p:cNvSpPr txBox="1"/>
          <p:nvPr userDrawn="1"/>
        </p:nvSpPr>
        <p:spPr>
          <a:xfrm>
            <a:off x="1454322" y="6445499"/>
            <a:ext cx="3784962" cy="207749"/>
          </a:xfrm>
          <a:prstGeom prst="rect">
            <a:avLst/>
          </a:prstGeom>
          <a:noFill/>
        </p:spPr>
        <p:txBody>
          <a:bodyPr wrap="square" rtlCol="0">
            <a:spAutoFit/>
          </a:bodyPr>
          <a:lstStyle/>
          <a:p>
            <a:r>
              <a:rPr lang="en-US" sz="750" b="0" i="1" u="sng" kern="1200" dirty="0">
                <a:solidFill>
                  <a:schemeClr val="tx1"/>
                </a:solidFill>
                <a:effectLst/>
                <a:latin typeface="+mn-lt"/>
                <a:ea typeface="+mn-ea"/>
                <a:cs typeface="+mn-cs"/>
              </a:rPr>
              <a:t>CC BY 4.0</a:t>
            </a:r>
            <a:r>
              <a:rPr lang="en-US" sz="750" b="0" i="1" u="none" kern="1200" dirty="0">
                <a:solidFill>
                  <a:schemeClr val="bg1">
                    <a:lumMod val="50000"/>
                  </a:schemeClr>
                </a:solidFill>
                <a:effectLst/>
                <a:latin typeface="+mn-lt"/>
                <a:ea typeface="+mn-ea"/>
                <a:cs typeface="+mn-cs"/>
              </a:rPr>
              <a:t>,</a:t>
            </a:r>
            <a:r>
              <a:rPr lang="en-US" sz="750" b="0" i="1" u="none" kern="1200" baseline="0" dirty="0">
                <a:solidFill>
                  <a:schemeClr val="bg1">
                    <a:lumMod val="50000"/>
                  </a:schemeClr>
                </a:solidFill>
                <a:effectLst/>
                <a:latin typeface="+mn-lt"/>
                <a:ea typeface="+mn-ea"/>
                <a:cs typeface="+mn-cs"/>
              </a:rPr>
              <a:t> except where otherwise noted.</a:t>
            </a:r>
            <a:endParaRPr lang="en-US" sz="750" b="0" i="1" dirty="0">
              <a:solidFill>
                <a:schemeClr val="bg1">
                  <a:lumMod val="50000"/>
                </a:schemeClr>
              </a:solidFill>
              <a:latin typeface="+mn-lt"/>
            </a:endParaRP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userDrawn="1"/>
        </p:nvGrpSpPr>
        <p:grpSpPr>
          <a:xfrm>
            <a:off x="973916" y="6435073"/>
            <a:ext cx="480406" cy="228600"/>
            <a:chOff x="973916" y="6435073"/>
            <a:chExt cx="480406" cy="228600"/>
          </a:xfrm>
        </p:grpSpPr>
        <p:pic>
          <p:nvPicPr>
            <p:cNvPr id="15" name="Picture 1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73916" y="6435073"/>
              <a:ext cx="228600" cy="228600"/>
            </a:xfrm>
            <a:prstGeom prst="rect">
              <a:avLst/>
            </a:prstGeom>
          </p:spPr>
        </p:pic>
        <p:pic>
          <p:nvPicPr>
            <p:cNvPr id="16" name="Picture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225722" y="6435073"/>
              <a:ext cx="228600" cy="228600"/>
            </a:xfrm>
            <a:prstGeom prst="rect">
              <a:avLst/>
            </a:prstGeom>
          </p:spPr>
        </p:pic>
      </p:grpSp>
    </p:spTree>
    <p:extLst>
      <p:ext uri="{BB962C8B-B14F-4D97-AF65-F5344CB8AC3E}">
        <p14:creationId xmlns:p14="http://schemas.microsoft.com/office/powerpoint/2010/main" val="1303808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2/11/2020</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80178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2/11/2020</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2/11/2020</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2/11/2020</a:t>
            </a:fld>
            <a:endParaRPr lang="en-US"/>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2/11/2020</a:t>
            </a:fld>
            <a:endParaRPr lang="en-US"/>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2/11/2020</a:t>
            </a:fld>
            <a:endParaRPr lang="en-US"/>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2/11/2020</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2/11/2020</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 id="214748367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dshs.wa.gov/esa-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kmedcalf@sbctc.edu" TargetMode="External"/><Relationship Id="rId2" Type="http://schemas.openxmlformats.org/officeDocument/2006/relationships/notesSlide" Target="../notesSlides/notesSlide20.xml"/><Relationship Id="rId1" Type="http://schemas.openxmlformats.org/officeDocument/2006/relationships/slideLayout" Target="../slideLayouts/slideLayout12.xml"/><Relationship Id="rId5" Type="http://schemas.openxmlformats.org/officeDocument/2006/relationships/hyperlink" Target="mailto:jdellinger@sbctc.edu" TargetMode="External"/><Relationship Id="rId4" Type="http://schemas.openxmlformats.org/officeDocument/2006/relationships/hyperlink" Target="mailto:djilik@sbctc.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washingtonworkforce.org/wdcdirectory.html"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file:///\\nas-oly-1\users$\kmedcalf\Forms\Olympic%20College%20ABAWD%20IEP.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dshs.wa.gov/sites/default/files/ESA/eaz-manual/Rules%20WSRs/SHS-4763.1Final.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a:t>Monthly update</a:t>
            </a:r>
          </a:p>
        </p:txBody>
      </p:sp>
      <p:sp>
        <p:nvSpPr>
          <p:cNvPr id="4" name="Title 3"/>
          <p:cNvSpPr>
            <a:spLocks noGrp="1"/>
          </p:cNvSpPr>
          <p:nvPr>
            <p:ph type="title"/>
          </p:nvPr>
        </p:nvSpPr>
        <p:spPr/>
        <p:txBody>
          <a:bodyPr/>
          <a:lstStyle/>
          <a:p>
            <a:r>
              <a:rPr lang="en-US" dirty="0"/>
              <a:t>ABAWD	</a:t>
            </a:r>
          </a:p>
        </p:txBody>
      </p:sp>
      <p:sp>
        <p:nvSpPr>
          <p:cNvPr id="6" name="Text Placeholder 5"/>
          <p:cNvSpPr>
            <a:spLocks noGrp="1"/>
          </p:cNvSpPr>
          <p:nvPr>
            <p:ph type="body" sz="quarter" idx="10"/>
          </p:nvPr>
        </p:nvSpPr>
        <p:spPr/>
        <p:txBody>
          <a:bodyPr/>
          <a:lstStyle/>
          <a:p>
            <a:r>
              <a:rPr lang="en-US" dirty="0"/>
              <a:t>February 10, 2020</a:t>
            </a:r>
          </a:p>
        </p:txBody>
      </p:sp>
    </p:spTree>
    <p:extLst>
      <p:ext uri="{BB962C8B-B14F-4D97-AF65-F5344CB8AC3E}">
        <p14:creationId xmlns:p14="http://schemas.microsoft.com/office/powerpoint/2010/main" val="3283783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512" y="1082179"/>
            <a:ext cx="8336975" cy="1102221"/>
          </a:xfrm>
        </p:spPr>
        <p:txBody>
          <a:bodyPr/>
          <a:lstStyle/>
          <a:p>
            <a:r>
              <a:rPr lang="en-US" dirty="0"/>
              <a:t>What is going on with the ESD Navigators?</a:t>
            </a:r>
            <a:br>
              <a:rPr lang="en-US" dirty="0"/>
            </a:br>
            <a:br>
              <a:rPr lang="en-US" dirty="0"/>
            </a:br>
            <a:br>
              <a:rPr lang="en-US" dirty="0"/>
            </a:br>
            <a:endParaRPr lang="en-US" dirty="0"/>
          </a:p>
        </p:txBody>
      </p:sp>
      <p:sp>
        <p:nvSpPr>
          <p:cNvPr id="3" name="Content Placeholder 2"/>
          <p:cNvSpPr>
            <a:spLocks noGrp="1"/>
          </p:cNvSpPr>
          <p:nvPr>
            <p:ph idx="1"/>
          </p:nvPr>
        </p:nvSpPr>
        <p:spPr>
          <a:xfrm>
            <a:off x="536860" y="2184400"/>
            <a:ext cx="8336975" cy="4537075"/>
          </a:xfrm>
        </p:spPr>
        <p:txBody>
          <a:bodyPr/>
          <a:lstStyle/>
          <a:p>
            <a:pPr lvl="0"/>
            <a:r>
              <a:rPr lang="en-US" dirty="0"/>
              <a:t>When are we starting and where will be?  </a:t>
            </a:r>
          </a:p>
          <a:p>
            <a:pPr lvl="0"/>
            <a:r>
              <a:rPr lang="en-US" dirty="0"/>
              <a:t>ESD Answer:</a:t>
            </a:r>
          </a:p>
          <a:p>
            <a:pPr lvl="1"/>
            <a:r>
              <a:rPr lang="en-US" dirty="0"/>
              <a:t>Potentially April 1</a:t>
            </a:r>
            <a:r>
              <a:rPr lang="en-US" baseline="30000" dirty="0"/>
              <a:t>st</a:t>
            </a:r>
            <a:r>
              <a:rPr lang="en-US" dirty="0"/>
              <a:t> but the contract hasn’t been executed yet. It definitely won’t be prior to 4/1 though.</a:t>
            </a:r>
          </a:p>
          <a:p>
            <a:pPr lvl="1"/>
            <a:r>
              <a:rPr lang="en-US" dirty="0"/>
              <a:t>Our ABAWD staffing resources will line up with offices serving counties required to participate. Exact locations in counties with multiple </a:t>
            </a:r>
            <a:r>
              <a:rPr lang="en-US" dirty="0" err="1"/>
              <a:t>WorkSource</a:t>
            </a:r>
            <a:r>
              <a:rPr lang="en-US" dirty="0"/>
              <a:t> sites has yet to be determined. We’re working through this with DSHS.</a:t>
            </a:r>
          </a:p>
          <a:p>
            <a:pPr lvl="1"/>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10</a:t>
            </a:fld>
            <a:endParaRPr lang="en-US" dirty="0"/>
          </a:p>
        </p:txBody>
      </p:sp>
    </p:spTree>
    <p:extLst>
      <p:ext uri="{BB962C8B-B14F-4D97-AF65-F5344CB8AC3E}">
        <p14:creationId xmlns:p14="http://schemas.microsoft.com/office/powerpoint/2010/main" val="29402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512" y="1082179"/>
            <a:ext cx="8336975" cy="1102221"/>
          </a:xfrm>
        </p:spPr>
        <p:txBody>
          <a:bodyPr/>
          <a:lstStyle/>
          <a:p>
            <a:r>
              <a:rPr lang="en-US" dirty="0"/>
              <a:t>What will ESD Navigators Do?</a:t>
            </a:r>
            <a:br>
              <a:rPr lang="en-US" dirty="0"/>
            </a:br>
            <a:br>
              <a:rPr lang="en-US" dirty="0"/>
            </a:br>
            <a:br>
              <a:rPr lang="en-US" dirty="0"/>
            </a:br>
            <a:endParaRPr lang="en-US" dirty="0"/>
          </a:p>
        </p:txBody>
      </p:sp>
      <p:sp>
        <p:nvSpPr>
          <p:cNvPr id="3" name="Content Placeholder 2"/>
          <p:cNvSpPr>
            <a:spLocks noGrp="1"/>
          </p:cNvSpPr>
          <p:nvPr>
            <p:ph idx="1"/>
          </p:nvPr>
        </p:nvSpPr>
        <p:spPr>
          <a:xfrm>
            <a:off x="536860" y="1676400"/>
            <a:ext cx="8336975" cy="5045075"/>
          </a:xfrm>
        </p:spPr>
        <p:txBody>
          <a:bodyPr/>
          <a:lstStyle/>
          <a:p>
            <a:r>
              <a:rPr lang="en-US" dirty="0"/>
              <a:t>ESD ABAWD Program elements will include:</a:t>
            </a:r>
          </a:p>
          <a:p>
            <a:pPr lvl="1"/>
            <a:r>
              <a:rPr lang="en-US" dirty="0"/>
              <a:t>Orientation to program services</a:t>
            </a:r>
          </a:p>
          <a:p>
            <a:pPr lvl="1"/>
            <a:r>
              <a:rPr lang="en-US" dirty="0"/>
              <a:t>Completion of Individual Employment Plan (IEP)</a:t>
            </a:r>
          </a:p>
          <a:p>
            <a:pPr lvl="1"/>
            <a:r>
              <a:rPr lang="en-US" dirty="0"/>
              <a:t>Explanation of monthly ABAWD participation and reporting requirements</a:t>
            </a:r>
          </a:p>
          <a:p>
            <a:pPr lvl="1"/>
            <a:r>
              <a:rPr lang="en-US" dirty="0"/>
              <a:t>Case management</a:t>
            </a:r>
          </a:p>
          <a:p>
            <a:pPr lvl="1"/>
            <a:r>
              <a:rPr lang="en-US" dirty="0"/>
              <a:t>Assistance registering in WorkSourceWA.com</a:t>
            </a:r>
          </a:p>
          <a:p>
            <a:pPr lvl="1"/>
            <a:r>
              <a:rPr lang="en-US" dirty="0"/>
              <a:t>Work Skills Assessments</a:t>
            </a:r>
          </a:p>
          <a:p>
            <a:pPr lvl="1"/>
            <a:r>
              <a:rPr lang="en-US" dirty="0"/>
              <a:t>Development of employment portfolio</a:t>
            </a:r>
          </a:p>
          <a:p>
            <a:pPr lvl="1"/>
            <a:r>
              <a:rPr lang="en-US" dirty="0"/>
              <a:t>Referrals to SFS, other workshops, services and resources</a:t>
            </a:r>
          </a:p>
          <a:p>
            <a:pPr lvl="1"/>
            <a:r>
              <a:rPr lang="en-US" dirty="0"/>
              <a:t>Participant Reimbursements (AKA support services)</a:t>
            </a:r>
          </a:p>
          <a:p>
            <a:pPr lvl="1"/>
            <a:r>
              <a:rPr lang="en-US" dirty="0"/>
              <a:t>Weekly check-in with Employment Specialist</a:t>
            </a:r>
          </a:p>
          <a:p>
            <a:pPr lvl="1"/>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11</a:t>
            </a:fld>
            <a:endParaRPr lang="en-US" dirty="0"/>
          </a:p>
        </p:txBody>
      </p:sp>
    </p:spTree>
    <p:extLst>
      <p:ext uri="{BB962C8B-B14F-4D97-AF65-F5344CB8AC3E}">
        <p14:creationId xmlns:p14="http://schemas.microsoft.com/office/powerpoint/2010/main" val="1654371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#1</a:t>
            </a:r>
            <a:br>
              <a:rPr lang="en-US" dirty="0"/>
            </a:br>
            <a:br>
              <a:rPr lang="en-US" dirty="0"/>
            </a:br>
            <a:br>
              <a:rPr lang="en-US" dirty="0"/>
            </a:br>
            <a:endParaRPr lang="en-US" dirty="0"/>
          </a:p>
        </p:txBody>
      </p:sp>
      <p:sp>
        <p:nvSpPr>
          <p:cNvPr id="3" name="Content Placeholder 2"/>
          <p:cNvSpPr>
            <a:spLocks noGrp="1"/>
          </p:cNvSpPr>
          <p:nvPr>
            <p:ph idx="1"/>
          </p:nvPr>
        </p:nvSpPr>
        <p:spPr>
          <a:xfrm>
            <a:off x="536860" y="2415155"/>
            <a:ext cx="8336975" cy="4306320"/>
          </a:xfrm>
        </p:spPr>
        <p:txBody>
          <a:bodyPr/>
          <a:lstStyle/>
          <a:p>
            <a:pPr lvl="0"/>
            <a:r>
              <a:rPr lang="en-US" dirty="0"/>
              <a:t>Will DSHS be able to assist with transportation to meet with their Navigators like a 24 hour bus pass from CSO to campus?</a:t>
            </a:r>
          </a:p>
          <a:p>
            <a:pPr lvl="1"/>
            <a:r>
              <a:rPr lang="en-US" dirty="0"/>
              <a:t>At this time, DSHS does not have support assistance to help a customer for transportation. We will however be working on this. We will keep you informed.  </a:t>
            </a:r>
          </a:p>
        </p:txBody>
      </p:sp>
      <p:sp>
        <p:nvSpPr>
          <p:cNvPr id="4" name="Slide Number Placeholder 3"/>
          <p:cNvSpPr>
            <a:spLocks noGrp="1"/>
          </p:cNvSpPr>
          <p:nvPr>
            <p:ph type="sldNum" sz="quarter" idx="12"/>
          </p:nvPr>
        </p:nvSpPr>
        <p:spPr/>
        <p:txBody>
          <a:bodyPr/>
          <a:lstStyle/>
          <a:p>
            <a:fld id="{DEE5BC03-7CE3-4FE3-BC0A-0ACCA8AC1F24}" type="slidenum">
              <a:rPr lang="en-US" smtClean="0"/>
              <a:pPr/>
              <a:t>12</a:t>
            </a:fld>
            <a:endParaRPr lang="en-US" dirty="0"/>
          </a:p>
        </p:txBody>
      </p:sp>
    </p:spTree>
    <p:extLst>
      <p:ext uri="{BB962C8B-B14F-4D97-AF65-F5344CB8AC3E}">
        <p14:creationId xmlns:p14="http://schemas.microsoft.com/office/powerpoint/2010/main" val="1444299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#2	</a:t>
            </a:r>
            <a:br>
              <a:rPr lang="en-US" dirty="0"/>
            </a:br>
            <a:br>
              <a:rPr lang="en-US" dirty="0"/>
            </a:br>
            <a:br>
              <a:rPr lang="en-US" dirty="0"/>
            </a:br>
            <a:endParaRPr lang="en-US" dirty="0"/>
          </a:p>
        </p:txBody>
      </p:sp>
      <p:sp>
        <p:nvSpPr>
          <p:cNvPr id="3" name="Content Placeholder 2"/>
          <p:cNvSpPr>
            <a:spLocks noGrp="1"/>
          </p:cNvSpPr>
          <p:nvPr>
            <p:ph idx="1"/>
          </p:nvPr>
        </p:nvSpPr>
        <p:spPr>
          <a:xfrm>
            <a:off x="536860" y="2415155"/>
            <a:ext cx="8336975" cy="4306320"/>
          </a:xfrm>
        </p:spPr>
        <p:txBody>
          <a:bodyPr/>
          <a:lstStyle/>
          <a:p>
            <a:pPr lvl="0"/>
            <a:r>
              <a:rPr lang="en-US" sz="2400" dirty="0"/>
              <a:t>Several areas are working on job/resource fairs.  Example South King county navigators are planning a fair on March 24 at the Kent library.  They are wondering if the job fair can count as a Job search activity for King County ABAWDS or what they would need to do to make it happen</a:t>
            </a:r>
            <a:r>
              <a:rPr lang="en-US" sz="2000" dirty="0"/>
              <a:t>.</a:t>
            </a:r>
          </a:p>
          <a:p>
            <a:pPr marL="0" lvl="0" indent="0">
              <a:buNone/>
            </a:pPr>
            <a:endParaRPr lang="en-US" sz="2000" dirty="0"/>
          </a:p>
          <a:p>
            <a:pPr lvl="1"/>
            <a:r>
              <a:rPr lang="en-US" sz="2000" dirty="0"/>
              <a:t>This is a great idea, however job search or resource fairs is not a stand-alone activity that counts toward participation. If the individual was in a program such as BFET or WIOA and it was a monitored part of their program- it can count. Of course, we want to encourage job fairs because an ABAWD who begins working, even half time with our minimum wage, will likely not be an ABAWD anymore! </a:t>
            </a:r>
          </a:p>
          <a:p>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13</a:t>
            </a:fld>
            <a:endParaRPr lang="en-US" dirty="0"/>
          </a:p>
        </p:txBody>
      </p:sp>
    </p:spTree>
    <p:extLst>
      <p:ext uri="{BB962C8B-B14F-4D97-AF65-F5344CB8AC3E}">
        <p14:creationId xmlns:p14="http://schemas.microsoft.com/office/powerpoint/2010/main" val="4099688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512" y="1082179"/>
            <a:ext cx="8336975" cy="721453"/>
          </a:xfrm>
        </p:spPr>
        <p:txBody>
          <a:bodyPr/>
          <a:lstStyle/>
          <a:p>
            <a:r>
              <a:rPr lang="en-US" dirty="0"/>
              <a:t>Question #3	</a:t>
            </a:r>
            <a:br>
              <a:rPr lang="en-US" dirty="0"/>
            </a:br>
            <a:br>
              <a:rPr lang="en-US" dirty="0"/>
            </a:br>
            <a:br>
              <a:rPr lang="en-US" dirty="0"/>
            </a:br>
            <a:endParaRPr lang="en-US" dirty="0"/>
          </a:p>
        </p:txBody>
      </p:sp>
      <p:sp>
        <p:nvSpPr>
          <p:cNvPr id="3" name="Content Placeholder 2"/>
          <p:cNvSpPr>
            <a:spLocks noGrp="1"/>
          </p:cNvSpPr>
          <p:nvPr>
            <p:ph idx="1"/>
          </p:nvPr>
        </p:nvSpPr>
        <p:spPr>
          <a:xfrm>
            <a:off x="536860" y="1644242"/>
            <a:ext cx="8336975" cy="5077233"/>
          </a:xfrm>
        </p:spPr>
        <p:txBody>
          <a:bodyPr/>
          <a:lstStyle/>
          <a:p>
            <a:pPr lvl="0"/>
            <a:r>
              <a:rPr lang="en-US" sz="2400" dirty="0"/>
              <a:t>Can a person under the age of 23 qualify for Basic Food Assistance if they are living with their parents but have to pay rent and buy their own food? If so, what is best way to make this happen.  The navigators seem to feel that is dependent on which DSHS person they get.  Sometimes these people are approved and sometimes not.  </a:t>
            </a:r>
          </a:p>
          <a:p>
            <a:pPr lvl="1"/>
            <a:r>
              <a:rPr lang="en-US" sz="2000" dirty="0"/>
              <a:t>WAC 388-408-0035 requires that an individual residing in the home of their parent(s) and under the age of 22, regardless if they are responsible for their own food, must be in the assistance unit with their parents and any minor siblings, half siblings. There is one exception to this rule, which is where the confusion can happen.  If that person between 18 and 22 lives at the same address as their parents, but they have a separate living, cooking and sanitation facilities, they could be considered separate. They may be required to provide further verification of this living arrangement. </a:t>
            </a:r>
          </a:p>
          <a:p>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14</a:t>
            </a:fld>
            <a:endParaRPr lang="en-US" dirty="0"/>
          </a:p>
        </p:txBody>
      </p:sp>
    </p:spTree>
    <p:extLst>
      <p:ext uri="{BB962C8B-B14F-4D97-AF65-F5344CB8AC3E}">
        <p14:creationId xmlns:p14="http://schemas.microsoft.com/office/powerpoint/2010/main" val="153455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512" y="1082179"/>
            <a:ext cx="8336975" cy="721453"/>
          </a:xfrm>
        </p:spPr>
        <p:txBody>
          <a:bodyPr/>
          <a:lstStyle/>
          <a:p>
            <a:r>
              <a:rPr lang="en-US" dirty="0"/>
              <a:t>Question #4</a:t>
            </a:r>
            <a:br>
              <a:rPr lang="en-US" dirty="0"/>
            </a:br>
            <a:br>
              <a:rPr lang="en-US" dirty="0"/>
            </a:br>
            <a:br>
              <a:rPr lang="en-US" dirty="0"/>
            </a:br>
            <a:endParaRPr lang="en-US" dirty="0"/>
          </a:p>
        </p:txBody>
      </p:sp>
      <p:sp>
        <p:nvSpPr>
          <p:cNvPr id="3" name="Content Placeholder 2"/>
          <p:cNvSpPr>
            <a:spLocks noGrp="1"/>
          </p:cNvSpPr>
          <p:nvPr>
            <p:ph idx="1"/>
          </p:nvPr>
        </p:nvSpPr>
        <p:spPr>
          <a:xfrm>
            <a:off x="536860" y="1644242"/>
            <a:ext cx="8336975" cy="5077233"/>
          </a:xfrm>
        </p:spPr>
        <p:txBody>
          <a:bodyPr/>
          <a:lstStyle/>
          <a:p>
            <a:r>
              <a:rPr lang="en-US" dirty="0"/>
              <a:t>We heard that everything done at </a:t>
            </a:r>
            <a:r>
              <a:rPr lang="en-US" b="1" dirty="0" err="1"/>
              <a:t>WorkSource</a:t>
            </a:r>
            <a:r>
              <a:rPr lang="en-US" dirty="0"/>
              <a:t> is supposed to count towards hours. How are they going to be tracked and signed off? When I visited one of our locations their Supervisor had no way of really tracking them and was not on board to having her people sign off on ABAWD hours. I'm curious to how the </a:t>
            </a:r>
            <a:r>
              <a:rPr lang="en-US" b="1" dirty="0" err="1"/>
              <a:t>WorkSource</a:t>
            </a:r>
            <a:r>
              <a:rPr lang="en-US" dirty="0"/>
              <a:t> piece is going to work for us.</a:t>
            </a:r>
          </a:p>
          <a:p>
            <a:pPr marL="0" indent="0">
              <a:buNone/>
            </a:pPr>
            <a:r>
              <a:rPr lang="en-US" dirty="0"/>
              <a:t>ESD Answer:</a:t>
            </a:r>
          </a:p>
          <a:p>
            <a:pPr lvl="1"/>
            <a:r>
              <a:rPr lang="en-US" dirty="0"/>
              <a:t>Process – We’re still working on those details. We haven’t provided any training to the field so neither staff nor supervisors could answer questions from your Navigators yet. We anticipate rolling out training in Mid-March/early April.</a:t>
            </a:r>
          </a:p>
        </p:txBody>
      </p:sp>
      <p:sp>
        <p:nvSpPr>
          <p:cNvPr id="4" name="Slide Number Placeholder 3"/>
          <p:cNvSpPr>
            <a:spLocks noGrp="1"/>
          </p:cNvSpPr>
          <p:nvPr>
            <p:ph type="sldNum" sz="quarter" idx="12"/>
          </p:nvPr>
        </p:nvSpPr>
        <p:spPr/>
        <p:txBody>
          <a:bodyPr/>
          <a:lstStyle/>
          <a:p>
            <a:fld id="{DEE5BC03-7CE3-4FE3-BC0A-0ACCA8AC1F24}" type="slidenum">
              <a:rPr lang="en-US" smtClean="0"/>
              <a:pPr/>
              <a:t>15</a:t>
            </a:fld>
            <a:endParaRPr lang="en-US" dirty="0"/>
          </a:p>
        </p:txBody>
      </p:sp>
    </p:spTree>
    <p:extLst>
      <p:ext uri="{BB962C8B-B14F-4D97-AF65-F5344CB8AC3E}">
        <p14:creationId xmlns:p14="http://schemas.microsoft.com/office/powerpoint/2010/main" val="1631577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512" y="1082179"/>
            <a:ext cx="8336975" cy="721453"/>
          </a:xfrm>
        </p:spPr>
        <p:txBody>
          <a:bodyPr/>
          <a:lstStyle/>
          <a:p>
            <a:r>
              <a:rPr lang="en-US" dirty="0"/>
              <a:t>Question #6	</a:t>
            </a:r>
            <a:br>
              <a:rPr lang="en-US" dirty="0"/>
            </a:br>
            <a:br>
              <a:rPr lang="en-US" dirty="0"/>
            </a:br>
            <a:br>
              <a:rPr lang="en-US" dirty="0"/>
            </a:br>
            <a:endParaRPr lang="en-US" dirty="0"/>
          </a:p>
        </p:txBody>
      </p:sp>
      <p:sp>
        <p:nvSpPr>
          <p:cNvPr id="3" name="Content Placeholder 2"/>
          <p:cNvSpPr>
            <a:spLocks noGrp="1"/>
          </p:cNvSpPr>
          <p:nvPr>
            <p:ph idx="1"/>
          </p:nvPr>
        </p:nvSpPr>
        <p:spPr>
          <a:xfrm>
            <a:off x="536860" y="1644242"/>
            <a:ext cx="8336975" cy="5077233"/>
          </a:xfrm>
        </p:spPr>
        <p:txBody>
          <a:bodyPr/>
          <a:lstStyle/>
          <a:p>
            <a:r>
              <a:rPr lang="en-US" sz="2400" dirty="0"/>
              <a:t>We have been telling you that ABAWDS only have the 3 months of eligibility within a 36 month period.  However…..</a:t>
            </a:r>
          </a:p>
          <a:p>
            <a:pPr lvl="1"/>
            <a:endParaRPr lang="en-US" sz="2000" dirty="0"/>
          </a:p>
          <a:p>
            <a:pPr lvl="1"/>
            <a:r>
              <a:rPr lang="en-US" sz="2000" dirty="0"/>
              <a:t>ABAWDs can receive a second set of non-qualifying months after their initial three if they requalify. This is a one-time occurrence. After the second set, the client has to participate and prove they are participating monthly in order to remain eligible. It is a nuance our staff are familiar with. The most important thing for ABAWD Navigators to know is how to engage clients in activities that help them to requalify and stay engaged so they do not get to the point of exhausting these months. </a:t>
            </a:r>
          </a:p>
          <a:p>
            <a:pPr marL="0" indent="0">
              <a:buNone/>
            </a:pP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16</a:t>
            </a:fld>
            <a:endParaRPr lang="en-US" dirty="0"/>
          </a:p>
        </p:txBody>
      </p:sp>
    </p:spTree>
    <p:extLst>
      <p:ext uri="{BB962C8B-B14F-4D97-AF65-F5344CB8AC3E}">
        <p14:creationId xmlns:p14="http://schemas.microsoft.com/office/powerpoint/2010/main" val="3476913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FF21 ABAWD Grant Timeline	</a:t>
            </a:r>
            <a:br>
              <a:rPr lang="en-US" dirty="0"/>
            </a:br>
            <a:br>
              <a:rPr lang="en-US" dirty="0"/>
            </a:br>
            <a:br>
              <a:rPr lang="en-US" dirty="0"/>
            </a:br>
            <a:endParaRPr lang="en-US" dirty="0"/>
          </a:p>
        </p:txBody>
      </p:sp>
      <p:sp>
        <p:nvSpPr>
          <p:cNvPr id="3" name="Content Placeholder 2"/>
          <p:cNvSpPr>
            <a:spLocks noGrp="1"/>
          </p:cNvSpPr>
          <p:nvPr>
            <p:ph idx="1"/>
          </p:nvPr>
        </p:nvSpPr>
        <p:spPr>
          <a:xfrm>
            <a:off x="536860" y="2415155"/>
            <a:ext cx="8336975" cy="4306320"/>
          </a:xfrm>
        </p:spPr>
        <p:txBody>
          <a:bodyPr/>
          <a:lstStyle/>
          <a:p>
            <a:r>
              <a:rPr lang="en-US" dirty="0"/>
              <a:t>Release Date 5/21/2020</a:t>
            </a:r>
          </a:p>
          <a:p>
            <a:r>
              <a:rPr lang="en-US" dirty="0"/>
              <a:t>Due Date 6/18/2020</a:t>
            </a:r>
          </a:p>
          <a:p>
            <a:endParaRPr lang="en-US" dirty="0"/>
          </a:p>
          <a:p>
            <a:r>
              <a:rPr lang="en-US" dirty="0"/>
              <a:t>Grant will begin 10/01/2020</a:t>
            </a:r>
          </a:p>
          <a:p>
            <a:pPr marL="0" indent="0">
              <a:buNone/>
            </a:pP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17</a:t>
            </a:fld>
            <a:endParaRPr lang="en-US" dirty="0"/>
          </a:p>
        </p:txBody>
      </p:sp>
    </p:spTree>
    <p:extLst>
      <p:ext uri="{BB962C8B-B14F-4D97-AF65-F5344CB8AC3E}">
        <p14:creationId xmlns:p14="http://schemas.microsoft.com/office/powerpoint/2010/main" val="3048206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090570"/>
            <a:ext cx="8336975" cy="595618"/>
          </a:xfrm>
        </p:spPr>
        <p:txBody>
          <a:bodyPr/>
          <a:lstStyle/>
          <a:p>
            <a:r>
              <a:rPr lang="en-US" sz="2800" dirty="0"/>
              <a:t>Southern King County Announcement</a:t>
            </a:r>
            <a:r>
              <a:rPr lang="en-US" dirty="0"/>
              <a:t>	</a:t>
            </a:r>
            <a:br>
              <a:rPr lang="en-US" dirty="0"/>
            </a:br>
            <a:br>
              <a:rPr lang="en-US" dirty="0"/>
            </a:br>
            <a:br>
              <a:rPr lang="en-US" dirty="0"/>
            </a:br>
            <a:endParaRPr lang="en-US" dirty="0"/>
          </a:p>
        </p:txBody>
      </p:sp>
      <p:pic>
        <p:nvPicPr>
          <p:cNvPr id="5" name="Content Placeholder 4" descr="This is a flyer for the Southern King County Career Fair on March 24th from 10:00 AM to 12:30 PM  at Kent Regional Library.">
            <a:extLst>
              <a:ext uri="{FF2B5EF4-FFF2-40B4-BE49-F238E27FC236}">
                <a16:creationId xmlns:a16="http://schemas.microsoft.com/office/drawing/2014/main" id="{5037D38E-717C-4A33-972D-3F948B7E94F7}"/>
              </a:ext>
            </a:extLst>
          </p:cNvPr>
          <p:cNvPicPr>
            <a:picLocks noGrp="1" noChangeAspect="1"/>
          </p:cNvPicPr>
          <p:nvPr>
            <p:ph idx="1"/>
          </p:nvPr>
        </p:nvPicPr>
        <p:blipFill>
          <a:blip r:embed="rId3"/>
          <a:stretch>
            <a:fillRect/>
          </a:stretch>
        </p:blipFill>
        <p:spPr>
          <a:xfrm>
            <a:off x="2890297" y="1685925"/>
            <a:ext cx="3630105" cy="5035550"/>
          </a:xfrm>
          <a:prstGeom prst="rect">
            <a:avLst/>
          </a:prstGeom>
        </p:spPr>
      </p:pic>
      <p:sp>
        <p:nvSpPr>
          <p:cNvPr id="4" name="Slide Number Placeholder 3"/>
          <p:cNvSpPr>
            <a:spLocks noGrp="1"/>
          </p:cNvSpPr>
          <p:nvPr>
            <p:ph type="sldNum" sz="quarter" idx="12"/>
          </p:nvPr>
        </p:nvSpPr>
        <p:spPr/>
        <p:txBody>
          <a:bodyPr/>
          <a:lstStyle/>
          <a:p>
            <a:fld id="{DEE5BC03-7CE3-4FE3-BC0A-0ACCA8AC1F24}" type="slidenum">
              <a:rPr lang="en-US" smtClean="0"/>
              <a:pPr/>
              <a:t>18</a:t>
            </a:fld>
            <a:endParaRPr lang="en-US" dirty="0"/>
          </a:p>
        </p:txBody>
      </p:sp>
    </p:spTree>
    <p:extLst>
      <p:ext uri="{BB962C8B-B14F-4D97-AF65-F5344CB8AC3E}">
        <p14:creationId xmlns:p14="http://schemas.microsoft.com/office/powerpoint/2010/main" val="42031533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if time </a:t>
            </a:r>
            <a:br>
              <a:rPr lang="en-US" dirty="0"/>
            </a:br>
            <a:br>
              <a:rPr lang="en-US" dirty="0"/>
            </a:br>
            <a:br>
              <a:rPr lang="en-US" dirty="0"/>
            </a:br>
            <a:endParaRPr lang="en-US" dirty="0"/>
          </a:p>
        </p:txBody>
      </p:sp>
      <p:sp>
        <p:nvSpPr>
          <p:cNvPr id="3" name="Content Placeholder 2"/>
          <p:cNvSpPr>
            <a:spLocks noGrp="1"/>
          </p:cNvSpPr>
          <p:nvPr>
            <p:ph idx="1"/>
          </p:nvPr>
        </p:nvSpPr>
        <p:spPr>
          <a:xfrm>
            <a:off x="536860" y="2415155"/>
            <a:ext cx="8336975" cy="4306320"/>
          </a:xfrm>
        </p:spPr>
        <p:txBody>
          <a:bodyPr/>
          <a:lstStyle/>
          <a:p>
            <a:pPr marL="0" indent="0">
              <a:buNone/>
            </a:pP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19</a:t>
            </a:fld>
            <a:endParaRPr lang="en-US" dirty="0"/>
          </a:p>
        </p:txBody>
      </p:sp>
    </p:spTree>
    <p:extLst>
      <p:ext uri="{BB962C8B-B14F-4D97-AF65-F5344CB8AC3E}">
        <p14:creationId xmlns:p14="http://schemas.microsoft.com/office/powerpoint/2010/main" val="4029567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ABAWD updates	</a:t>
            </a:r>
            <a:br>
              <a:rPr lang="en-US" dirty="0"/>
            </a:br>
            <a:br>
              <a:rPr lang="en-US" dirty="0"/>
            </a:br>
            <a:endParaRPr lang="en-US" dirty="0"/>
          </a:p>
        </p:txBody>
      </p:sp>
      <p:sp>
        <p:nvSpPr>
          <p:cNvPr id="3" name="Content Placeholder 2"/>
          <p:cNvSpPr>
            <a:spLocks noGrp="1"/>
          </p:cNvSpPr>
          <p:nvPr>
            <p:ph idx="1"/>
          </p:nvPr>
        </p:nvSpPr>
        <p:spPr>
          <a:xfrm>
            <a:off x="536860" y="2415155"/>
            <a:ext cx="8336975" cy="4306320"/>
          </a:xfrm>
        </p:spPr>
        <p:txBody>
          <a:bodyPr/>
          <a:lstStyle/>
          <a:p>
            <a:r>
              <a:rPr lang="en-US" dirty="0"/>
              <a:t>Waivers list published.</a:t>
            </a:r>
          </a:p>
          <a:p>
            <a:pPr lvl="1"/>
            <a:r>
              <a:rPr lang="en-US" dirty="0">
                <a:hlinkClick r:id="rId3"/>
              </a:rPr>
              <a:t>https://www.dshs.wa.gov/esa-1</a:t>
            </a:r>
            <a:endParaRPr lang="en-US" dirty="0"/>
          </a:p>
          <a:p>
            <a:r>
              <a:rPr lang="en-US" dirty="0"/>
              <a:t>What this means:</a:t>
            </a:r>
          </a:p>
          <a:p>
            <a:pPr lvl="1"/>
            <a:r>
              <a:rPr lang="en-US" dirty="0"/>
              <a:t>3 colleges in completely waived areas.</a:t>
            </a:r>
          </a:p>
          <a:p>
            <a:pPr lvl="1"/>
            <a:r>
              <a:rPr lang="en-US" dirty="0"/>
              <a:t>All others either all counties served not waived or a combo of waived and not waived counties. </a:t>
            </a:r>
          </a:p>
          <a:p>
            <a:pPr lvl="1"/>
            <a:r>
              <a:rPr lang="en-US" dirty="0"/>
              <a:t>ABAWDS will still be referred even though in waived counties.</a:t>
            </a:r>
          </a:p>
          <a:p>
            <a:pPr marL="457200" lvl="1" indent="0">
              <a:buNone/>
            </a:pPr>
            <a:r>
              <a:rPr lang="en-US" dirty="0"/>
              <a:t>DSHS moving to complete all processes for referrals to start March 1.</a:t>
            </a:r>
          </a:p>
        </p:txBody>
      </p:sp>
      <p:sp>
        <p:nvSpPr>
          <p:cNvPr id="4" name="Slide Number Placeholder 3"/>
          <p:cNvSpPr>
            <a:spLocks noGrp="1"/>
          </p:cNvSpPr>
          <p:nvPr>
            <p:ph type="sldNum" sz="quarter" idx="12"/>
          </p:nvPr>
        </p:nvSpPr>
        <p:spPr/>
        <p:txBody>
          <a:bodyPr/>
          <a:lstStyle/>
          <a:p>
            <a:fld id="{DEE5BC03-7CE3-4FE3-BC0A-0ACCA8AC1F24}" type="slidenum">
              <a:rPr lang="en-US" smtClean="0"/>
              <a:pPr/>
              <a:t>2</a:t>
            </a:fld>
            <a:endParaRPr lang="en-US" dirty="0"/>
          </a:p>
        </p:txBody>
      </p:sp>
    </p:spTree>
    <p:extLst>
      <p:ext uri="{BB962C8B-B14F-4D97-AF65-F5344CB8AC3E}">
        <p14:creationId xmlns:p14="http://schemas.microsoft.com/office/powerpoint/2010/main" val="61151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76958"/>
            <a:ext cx="7886700" cy="1056517"/>
          </a:xfrm>
        </p:spPr>
        <p:txBody>
          <a:bodyPr/>
          <a:lstStyle/>
          <a:p>
            <a:r>
              <a:rPr lang="en-US" dirty="0"/>
              <a:t>Thank you	</a:t>
            </a:r>
          </a:p>
        </p:txBody>
      </p:sp>
      <p:sp>
        <p:nvSpPr>
          <p:cNvPr id="3" name="Text Placeholder 2"/>
          <p:cNvSpPr>
            <a:spLocks noGrp="1"/>
          </p:cNvSpPr>
          <p:nvPr>
            <p:ph type="body" sz="quarter" idx="10"/>
          </p:nvPr>
        </p:nvSpPr>
        <p:spPr>
          <a:xfrm>
            <a:off x="628650" y="2810312"/>
            <a:ext cx="7886700" cy="2883910"/>
          </a:xfrm>
        </p:spPr>
        <p:txBody>
          <a:bodyPr/>
          <a:lstStyle/>
          <a:p>
            <a:r>
              <a:rPr lang="en-US" dirty="0"/>
              <a:t>Kathi Medcalf: </a:t>
            </a:r>
            <a:r>
              <a:rPr lang="en-US" dirty="0">
                <a:hlinkClick r:id="rId3"/>
              </a:rPr>
              <a:t>kmedcalf@sbctc.edu</a:t>
            </a:r>
            <a:endParaRPr lang="en-US" dirty="0"/>
          </a:p>
          <a:p>
            <a:r>
              <a:rPr lang="en-US" dirty="0"/>
              <a:t>Dylan Jilek: </a:t>
            </a:r>
            <a:r>
              <a:rPr lang="en-US" dirty="0">
                <a:hlinkClick r:id="rId4"/>
              </a:rPr>
              <a:t>djilik@sbctc.edu</a:t>
            </a:r>
            <a:endParaRPr lang="en-US" dirty="0"/>
          </a:p>
          <a:p>
            <a:r>
              <a:rPr lang="en-US" dirty="0"/>
              <a:t>Jennifer Dellinger: </a:t>
            </a:r>
            <a:r>
              <a:rPr lang="en-US" dirty="0">
                <a:hlinkClick r:id="rId5"/>
              </a:rPr>
              <a:t>jdellinger@sbctc.edu</a:t>
            </a:r>
            <a:endParaRPr lang="en-US" dirty="0"/>
          </a:p>
          <a:p>
            <a:pPr lvl="1"/>
            <a:r>
              <a:rPr lang="en-US" dirty="0"/>
              <a:t>	</a:t>
            </a:r>
          </a:p>
        </p:txBody>
      </p:sp>
    </p:spTree>
    <p:extLst>
      <p:ext uri="{BB962C8B-B14F-4D97-AF65-F5344CB8AC3E}">
        <p14:creationId xmlns:p14="http://schemas.microsoft.com/office/powerpoint/2010/main" val="4188286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224238"/>
            <a:ext cx="8336975" cy="612119"/>
          </a:xfrm>
        </p:spPr>
        <p:txBody>
          <a:bodyPr/>
          <a:lstStyle/>
          <a:p>
            <a:r>
              <a:rPr lang="en-US" dirty="0"/>
              <a:t>More updates</a:t>
            </a:r>
            <a:br>
              <a:rPr lang="en-US" dirty="0"/>
            </a:br>
            <a:br>
              <a:rPr lang="en-US" dirty="0"/>
            </a:br>
            <a:endParaRPr lang="en-US" dirty="0"/>
          </a:p>
        </p:txBody>
      </p:sp>
      <p:sp>
        <p:nvSpPr>
          <p:cNvPr id="3" name="Content Placeholder 2"/>
          <p:cNvSpPr>
            <a:spLocks noGrp="1"/>
          </p:cNvSpPr>
          <p:nvPr>
            <p:ph idx="1"/>
          </p:nvPr>
        </p:nvSpPr>
        <p:spPr>
          <a:xfrm>
            <a:off x="536860" y="1836357"/>
            <a:ext cx="8336975" cy="4885118"/>
          </a:xfrm>
        </p:spPr>
        <p:txBody>
          <a:bodyPr/>
          <a:lstStyle/>
          <a:p>
            <a:r>
              <a:rPr lang="en-US" sz="2400" dirty="0" err="1"/>
              <a:t>Trumba</a:t>
            </a:r>
            <a:r>
              <a:rPr lang="en-US" sz="2400" dirty="0"/>
              <a:t> still being negotiated.</a:t>
            </a:r>
          </a:p>
          <a:p>
            <a:r>
              <a:rPr lang="en-US" sz="2400" dirty="0"/>
              <a:t>Keep spreadsheet updated on Google Drive.</a:t>
            </a:r>
          </a:p>
          <a:p>
            <a:r>
              <a:rPr lang="en-US" sz="2400" dirty="0"/>
              <a:t>Life Skills, Strategies for Success, count.</a:t>
            </a:r>
          </a:p>
          <a:p>
            <a:r>
              <a:rPr lang="en-US" sz="2400" dirty="0"/>
              <a:t>Still waiting on start date for Workfare applications;</a:t>
            </a:r>
          </a:p>
          <a:p>
            <a:pPr lvl="1"/>
            <a:r>
              <a:rPr lang="en-US" sz="2000" dirty="0"/>
              <a:t>Send Kathi numbers of programs and counties they are in, if you know of any that want to apply, DSHS looking for data.</a:t>
            </a:r>
          </a:p>
          <a:p>
            <a:r>
              <a:rPr lang="en-US" sz="2400" dirty="0"/>
              <a:t>Volunteer/Workfare should be last resort, and or in case of volunteer work in combination to make 20 hours </a:t>
            </a:r>
            <a:r>
              <a:rPr lang="en-US" sz="2400" dirty="0" err="1"/>
              <a:t>wk</a:t>
            </a:r>
            <a:r>
              <a:rPr lang="en-US" sz="2400" dirty="0"/>
              <a:t>/80 month requirement.</a:t>
            </a:r>
          </a:p>
          <a:p>
            <a:r>
              <a:rPr lang="en-US" sz="2400" dirty="0"/>
              <a:t>Have asked for list of ABAWD contacts at local CSO’s.</a:t>
            </a:r>
          </a:p>
          <a:p>
            <a:pPr marL="0" indent="0">
              <a:buNone/>
            </a:pPr>
            <a:r>
              <a:rPr lang="en-US" sz="2400" dirty="0"/>
              <a:t> </a:t>
            </a:r>
          </a:p>
          <a:p>
            <a:endParaRPr lang="en-US" sz="2400"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3</a:t>
            </a:fld>
            <a:endParaRPr lang="en-US" dirty="0"/>
          </a:p>
        </p:txBody>
      </p:sp>
    </p:spTree>
    <p:extLst>
      <p:ext uri="{BB962C8B-B14F-4D97-AF65-F5344CB8AC3E}">
        <p14:creationId xmlns:p14="http://schemas.microsoft.com/office/powerpoint/2010/main" val="3109332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WIOA Activities</a:t>
            </a:r>
            <a:br>
              <a:rPr lang="en-US" dirty="0"/>
            </a:br>
            <a:br>
              <a:rPr lang="en-US" dirty="0"/>
            </a:br>
            <a:endParaRPr lang="en-US" dirty="0"/>
          </a:p>
        </p:txBody>
      </p:sp>
      <p:sp>
        <p:nvSpPr>
          <p:cNvPr id="5" name="Text Placeholder 4">
            <a:extLst>
              <a:ext uri="{FF2B5EF4-FFF2-40B4-BE49-F238E27FC236}">
                <a16:creationId xmlns:a16="http://schemas.microsoft.com/office/drawing/2014/main" id="{60835611-AE93-478A-A107-4E2D1F25203E}"/>
              </a:ext>
            </a:extLst>
          </p:cNvPr>
          <p:cNvSpPr>
            <a:spLocks noGrp="1"/>
          </p:cNvSpPr>
          <p:nvPr>
            <p:ph type="body" idx="1"/>
          </p:nvPr>
        </p:nvSpPr>
        <p:spPr/>
        <p:txBody>
          <a:bodyPr/>
          <a:lstStyle/>
          <a:p>
            <a:r>
              <a:rPr lang="en-US" dirty="0"/>
              <a:t>Workforce Development Councils </a:t>
            </a:r>
          </a:p>
        </p:txBody>
      </p:sp>
      <p:sp>
        <p:nvSpPr>
          <p:cNvPr id="3" name="Content Placeholder 2"/>
          <p:cNvSpPr>
            <a:spLocks noGrp="1"/>
          </p:cNvSpPr>
          <p:nvPr>
            <p:ph sz="half" idx="2"/>
          </p:nvPr>
        </p:nvSpPr>
        <p:spPr/>
        <p:txBody>
          <a:bodyPr/>
          <a:lstStyle/>
          <a:p>
            <a:pPr lvl="1"/>
            <a:r>
              <a:rPr lang="en-US" dirty="0">
                <a:hlinkClick r:id="rId3"/>
              </a:rPr>
              <a:t>http://www.washingtonworkforce.org/wdcdirectory.html</a:t>
            </a:r>
            <a:endParaRPr lang="en-US" dirty="0"/>
          </a:p>
        </p:txBody>
      </p:sp>
      <p:sp>
        <p:nvSpPr>
          <p:cNvPr id="6" name="Text Placeholder 5">
            <a:extLst>
              <a:ext uri="{FF2B5EF4-FFF2-40B4-BE49-F238E27FC236}">
                <a16:creationId xmlns:a16="http://schemas.microsoft.com/office/drawing/2014/main" id="{890DC07C-61C6-4B6E-9D38-061E664DED2C}"/>
              </a:ext>
            </a:extLst>
          </p:cNvPr>
          <p:cNvSpPr>
            <a:spLocks noGrp="1"/>
          </p:cNvSpPr>
          <p:nvPr>
            <p:ph type="body" sz="quarter" idx="3"/>
          </p:nvPr>
        </p:nvSpPr>
        <p:spPr/>
        <p:txBody>
          <a:bodyPr/>
          <a:lstStyle/>
          <a:p>
            <a:endParaRPr lang="en-US"/>
          </a:p>
        </p:txBody>
      </p:sp>
      <p:pic>
        <p:nvPicPr>
          <p:cNvPr id="8" name="Content Placeholder 7" descr="Picture of Washington with Workforce Development Councils mapped.">
            <a:extLst>
              <a:ext uri="{FF2B5EF4-FFF2-40B4-BE49-F238E27FC236}">
                <a16:creationId xmlns:a16="http://schemas.microsoft.com/office/drawing/2014/main" id="{5C81E1FD-C163-43C7-8138-9B3C6F505E77}"/>
              </a:ext>
            </a:extLst>
          </p:cNvPr>
          <p:cNvPicPr>
            <a:picLocks noGrp="1" noChangeAspect="1"/>
          </p:cNvPicPr>
          <p:nvPr>
            <p:ph sz="quarter" idx="4"/>
          </p:nvPr>
        </p:nvPicPr>
        <p:blipFill>
          <a:blip r:embed="rId4"/>
          <a:stretch>
            <a:fillRect/>
          </a:stretch>
        </p:blipFill>
        <p:spPr>
          <a:xfrm>
            <a:off x="4509656" y="2222165"/>
            <a:ext cx="4380842" cy="3876631"/>
          </a:xfrm>
          <a:prstGeom prst="rect">
            <a:avLst/>
          </a:prstGeom>
        </p:spPr>
      </p:pic>
      <p:sp>
        <p:nvSpPr>
          <p:cNvPr id="4" name="Slide Number Placeholder 3"/>
          <p:cNvSpPr>
            <a:spLocks noGrp="1"/>
          </p:cNvSpPr>
          <p:nvPr>
            <p:ph type="sldNum" sz="quarter" idx="12"/>
          </p:nvPr>
        </p:nvSpPr>
        <p:spPr/>
        <p:txBody>
          <a:bodyPr/>
          <a:lstStyle/>
          <a:p>
            <a:fld id="{DEE5BC03-7CE3-4FE3-BC0A-0ACCA8AC1F24}" type="slidenum">
              <a:rPr lang="en-US" smtClean="0"/>
              <a:pPr/>
              <a:t>4</a:t>
            </a:fld>
            <a:endParaRPr lang="en-US" dirty="0"/>
          </a:p>
        </p:txBody>
      </p:sp>
    </p:spTree>
    <p:extLst>
      <p:ext uri="{BB962C8B-B14F-4D97-AF65-F5344CB8AC3E}">
        <p14:creationId xmlns:p14="http://schemas.microsoft.com/office/powerpoint/2010/main" val="3171676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WIOA Activities continued</a:t>
            </a:r>
            <a:br>
              <a:rPr lang="en-US" dirty="0"/>
            </a:br>
            <a:br>
              <a:rPr lang="en-US" dirty="0"/>
            </a:br>
            <a:endParaRPr lang="en-US" dirty="0"/>
          </a:p>
        </p:txBody>
      </p:sp>
      <p:sp>
        <p:nvSpPr>
          <p:cNvPr id="3" name="Content Placeholder 2"/>
          <p:cNvSpPr>
            <a:spLocks noGrp="1"/>
          </p:cNvSpPr>
          <p:nvPr>
            <p:ph idx="1"/>
          </p:nvPr>
        </p:nvSpPr>
        <p:spPr/>
        <p:txBody>
          <a:bodyPr/>
          <a:lstStyle/>
          <a:p>
            <a:r>
              <a:rPr lang="en-US" dirty="0"/>
              <a:t>WIOA Activities</a:t>
            </a:r>
          </a:p>
          <a:p>
            <a:pPr lvl="1"/>
            <a:r>
              <a:rPr lang="en-US" dirty="0"/>
              <a:t>Contact local WDC to find out which programs in your WDC are WIOA funded.</a:t>
            </a:r>
          </a:p>
          <a:p>
            <a:pPr lvl="1"/>
            <a:r>
              <a:rPr lang="en-US" dirty="0"/>
              <a:t>Not all clients who are referred to a program will be able to be enrolled because each region and WIOA program site has their own capacities and program goals.</a:t>
            </a:r>
          </a:p>
          <a:p>
            <a:pPr lvl="1"/>
            <a:r>
              <a:rPr lang="en-US" dirty="0"/>
              <a:t> ABAWD Navigators should speak with their individual WIOA providers to learn about the specific programs, target populations, and capacities in their area.</a:t>
            </a:r>
            <a:br>
              <a:rPr lang="en-US" dirty="0"/>
            </a:b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5</a:t>
            </a:fld>
            <a:endParaRPr lang="en-US" dirty="0"/>
          </a:p>
        </p:txBody>
      </p:sp>
    </p:spTree>
    <p:extLst>
      <p:ext uri="{BB962C8B-B14F-4D97-AF65-F5344CB8AC3E}">
        <p14:creationId xmlns:p14="http://schemas.microsoft.com/office/powerpoint/2010/main" val="3321982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AbAWD</a:t>
            </a:r>
            <a:r>
              <a:rPr lang="en-US" dirty="0"/>
              <a:t> in BFET	</a:t>
            </a:r>
            <a:br>
              <a:rPr lang="en-US" dirty="0"/>
            </a:br>
            <a:br>
              <a:rPr lang="en-US" dirty="0"/>
            </a:br>
            <a:br>
              <a:rPr lang="en-US" dirty="0"/>
            </a:br>
            <a:endParaRPr lang="en-US" dirty="0"/>
          </a:p>
        </p:txBody>
      </p:sp>
      <p:sp>
        <p:nvSpPr>
          <p:cNvPr id="3" name="Content Placeholder 2"/>
          <p:cNvSpPr>
            <a:spLocks noGrp="1"/>
          </p:cNvSpPr>
          <p:nvPr>
            <p:ph idx="1"/>
          </p:nvPr>
        </p:nvSpPr>
        <p:spPr>
          <a:xfrm>
            <a:off x="536860" y="2415155"/>
            <a:ext cx="8336975" cy="4306320"/>
          </a:xfrm>
        </p:spPr>
        <p:txBody>
          <a:bodyPr/>
          <a:lstStyle/>
          <a:p>
            <a:r>
              <a:rPr lang="en-US" dirty="0" err="1"/>
              <a:t>eJas</a:t>
            </a:r>
            <a:r>
              <a:rPr lang="en-US" dirty="0"/>
              <a:t> Caseload for ABAWDS</a:t>
            </a:r>
          </a:p>
          <a:p>
            <a:r>
              <a:rPr lang="en-US" dirty="0"/>
              <a:t>ABAWDS once enrolled in BFET are no longer ABAWDS</a:t>
            </a:r>
          </a:p>
          <a:p>
            <a:r>
              <a:rPr lang="en-US" dirty="0"/>
              <a:t>Important case notes and component requirements, quarterly break</a:t>
            </a:r>
          </a:p>
          <a:p>
            <a:r>
              <a:rPr lang="en-US" dirty="0"/>
              <a:t>Need to track ABAWDS that become BFET locally</a:t>
            </a:r>
          </a:p>
          <a:p>
            <a:endParaRPr lang="en-US" dirty="0"/>
          </a:p>
          <a:p>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6</a:t>
            </a:fld>
            <a:endParaRPr lang="en-US" dirty="0"/>
          </a:p>
        </p:txBody>
      </p:sp>
    </p:spTree>
    <p:extLst>
      <p:ext uri="{BB962C8B-B14F-4D97-AF65-F5344CB8AC3E}">
        <p14:creationId xmlns:p14="http://schemas.microsoft.com/office/powerpoint/2010/main" val="195540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58A2C-A89C-46FB-AD71-8EDCB0AD6A9C}"/>
              </a:ext>
            </a:extLst>
          </p:cNvPr>
          <p:cNvSpPr>
            <a:spLocks noGrp="1"/>
          </p:cNvSpPr>
          <p:nvPr>
            <p:ph type="title"/>
          </p:nvPr>
        </p:nvSpPr>
        <p:spPr/>
        <p:txBody>
          <a:bodyPr/>
          <a:lstStyle/>
          <a:p>
            <a:r>
              <a:rPr lang="en-US" dirty="0"/>
              <a:t>IEP’s		</a:t>
            </a:r>
          </a:p>
        </p:txBody>
      </p:sp>
      <p:sp>
        <p:nvSpPr>
          <p:cNvPr id="3" name="Content Placeholder 2">
            <a:extLst>
              <a:ext uri="{FF2B5EF4-FFF2-40B4-BE49-F238E27FC236}">
                <a16:creationId xmlns:a16="http://schemas.microsoft.com/office/drawing/2014/main" id="{BB82AB89-04A2-4354-96C1-48337EE49358}"/>
              </a:ext>
            </a:extLst>
          </p:cNvPr>
          <p:cNvSpPr>
            <a:spLocks noGrp="1"/>
          </p:cNvSpPr>
          <p:nvPr>
            <p:ph idx="1"/>
          </p:nvPr>
        </p:nvSpPr>
        <p:spPr/>
        <p:txBody>
          <a:bodyPr/>
          <a:lstStyle/>
          <a:p>
            <a:r>
              <a:rPr lang="en-US" dirty="0"/>
              <a:t>Can the IEP be used for BFET and the ABAWDS</a:t>
            </a:r>
          </a:p>
          <a:p>
            <a:pPr lvl="1"/>
            <a:r>
              <a:rPr lang="en-US" dirty="0"/>
              <a:t>Yes, maybe….</a:t>
            </a:r>
          </a:p>
          <a:p>
            <a:pPr lvl="1"/>
            <a:r>
              <a:rPr lang="en-US" dirty="0"/>
              <a:t>Needs to be approved by Jennifer, and if approved can be uploaded to OGMS as an alternative form for BFET</a:t>
            </a:r>
          </a:p>
          <a:p>
            <a:pPr lvl="1"/>
            <a:r>
              <a:rPr lang="en-US">
                <a:hlinkClick r:id="rId3" action="ppaction://hlinkfile"/>
              </a:rPr>
              <a:t>M:\Forms\Olympic College ABAWD IEP.pdf</a:t>
            </a:r>
            <a:endParaRPr lang="en-US" dirty="0"/>
          </a:p>
          <a:p>
            <a:pPr lvl="1"/>
            <a:endParaRPr lang="en-US" dirty="0"/>
          </a:p>
        </p:txBody>
      </p:sp>
      <p:sp>
        <p:nvSpPr>
          <p:cNvPr id="4" name="Slide Number Placeholder 3">
            <a:extLst>
              <a:ext uri="{FF2B5EF4-FFF2-40B4-BE49-F238E27FC236}">
                <a16:creationId xmlns:a16="http://schemas.microsoft.com/office/drawing/2014/main" id="{FCCA5782-62A0-492C-8C7C-763D8142325E}"/>
              </a:ext>
            </a:extLst>
          </p:cNvPr>
          <p:cNvSpPr>
            <a:spLocks noGrp="1"/>
          </p:cNvSpPr>
          <p:nvPr>
            <p:ph type="sldNum" sz="quarter" idx="12"/>
          </p:nvPr>
        </p:nvSpPr>
        <p:spPr/>
        <p:txBody>
          <a:bodyPr/>
          <a:lstStyle/>
          <a:p>
            <a:fld id="{DEE5BC03-7CE3-4FE3-BC0A-0ACCA8AC1F24}" type="slidenum">
              <a:rPr lang="en-US" smtClean="0"/>
              <a:pPr/>
              <a:t>7</a:t>
            </a:fld>
            <a:endParaRPr lang="en-US" dirty="0"/>
          </a:p>
        </p:txBody>
      </p:sp>
    </p:spTree>
    <p:extLst>
      <p:ext uri="{BB962C8B-B14F-4D97-AF65-F5344CB8AC3E}">
        <p14:creationId xmlns:p14="http://schemas.microsoft.com/office/powerpoint/2010/main" val="567487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 Study	</a:t>
            </a:r>
            <a:br>
              <a:rPr lang="en-US" dirty="0"/>
            </a:br>
            <a:br>
              <a:rPr lang="en-US" dirty="0"/>
            </a:br>
            <a:br>
              <a:rPr lang="en-US" dirty="0"/>
            </a:br>
            <a:endParaRPr lang="en-US" dirty="0"/>
          </a:p>
        </p:txBody>
      </p:sp>
      <p:sp>
        <p:nvSpPr>
          <p:cNvPr id="3" name="Content Placeholder 2"/>
          <p:cNvSpPr>
            <a:spLocks noGrp="1"/>
          </p:cNvSpPr>
          <p:nvPr>
            <p:ph idx="1"/>
          </p:nvPr>
        </p:nvSpPr>
        <p:spPr>
          <a:xfrm>
            <a:off x="536860" y="2415155"/>
            <a:ext cx="8336975" cy="4306320"/>
          </a:xfrm>
        </p:spPr>
        <p:txBody>
          <a:bodyPr/>
          <a:lstStyle/>
          <a:p>
            <a:r>
              <a:rPr lang="en-US" dirty="0"/>
              <a:t>If a client is enrolled in school half time or more, they are a student and therefore exempt from ABAWD status (this is for non-BFET programs). However, the student must also meet Student Status work requirement rules which are under WAC 388-482-000.</a:t>
            </a:r>
            <a:r>
              <a:rPr lang="en-US" dirty="0">
                <a:hlinkClick r:id="rId3"/>
              </a:rPr>
              <a:t> </a:t>
            </a:r>
            <a:r>
              <a:rPr lang="en-US" u="sng" dirty="0">
                <a:hlinkClick r:id="rId3"/>
              </a:rPr>
              <a:t>https://apps.leg.wa.gov/WAC/default.aspx?cite=388-482-0005  </a:t>
            </a:r>
            <a:r>
              <a:rPr lang="en-US" dirty="0"/>
              <a:t> </a:t>
            </a:r>
            <a:r>
              <a:rPr lang="en-US" i="1" dirty="0"/>
              <a:t>How does being a student of higher education affect my eligibility for the Washington Basic Food Program?</a:t>
            </a: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8</a:t>
            </a:fld>
            <a:endParaRPr lang="en-US" dirty="0"/>
          </a:p>
        </p:txBody>
      </p:sp>
    </p:spTree>
    <p:extLst>
      <p:ext uri="{BB962C8B-B14F-4D97-AF65-F5344CB8AC3E}">
        <p14:creationId xmlns:p14="http://schemas.microsoft.com/office/powerpoint/2010/main" val="2381829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 Study Continued</a:t>
            </a:r>
            <a:br>
              <a:rPr lang="en-US" dirty="0"/>
            </a:br>
            <a:r>
              <a:rPr lang="en-US" dirty="0"/>
              <a:t>	</a:t>
            </a:r>
            <a:br>
              <a:rPr lang="en-US" dirty="0"/>
            </a:br>
            <a:br>
              <a:rPr lang="en-US" dirty="0"/>
            </a:br>
            <a:br>
              <a:rPr lang="en-US" dirty="0"/>
            </a:br>
            <a:endParaRPr lang="en-US" dirty="0"/>
          </a:p>
        </p:txBody>
      </p:sp>
      <p:sp>
        <p:nvSpPr>
          <p:cNvPr id="3" name="Content Placeholder 2"/>
          <p:cNvSpPr>
            <a:spLocks noGrp="1"/>
          </p:cNvSpPr>
          <p:nvPr>
            <p:ph idx="1"/>
          </p:nvPr>
        </p:nvSpPr>
        <p:spPr>
          <a:xfrm>
            <a:off x="536860" y="2415155"/>
            <a:ext cx="8336975" cy="4306320"/>
          </a:xfrm>
        </p:spPr>
        <p:txBody>
          <a:bodyPr/>
          <a:lstStyle/>
          <a:p>
            <a:r>
              <a:rPr lang="en-US" dirty="0"/>
              <a:t>What do we do if an ABAWD doesn’t want a BFET program but wants to go to school in another program?</a:t>
            </a:r>
          </a:p>
          <a:p>
            <a:pPr lvl="1"/>
            <a:r>
              <a:rPr lang="en-US" dirty="0"/>
              <a:t>If the ABAWD qualifies for work study they should be referred to DSHS to try and get classified as a student; again see WAC 388-482-0005.  As usual,  you can not determine if the ABAWD will qualify for student status, that is done by DSHS.  </a:t>
            </a:r>
          </a:p>
          <a:p>
            <a:pPr lvl="1"/>
            <a:r>
              <a:rPr lang="en-US" dirty="0"/>
              <a:t>If the ABAWD does not qualify for work study or Student Status then they would stay an ABAWD and need to meet the activity requirements to keep their Basic Food Assistance.</a:t>
            </a:r>
          </a:p>
        </p:txBody>
      </p:sp>
      <p:sp>
        <p:nvSpPr>
          <p:cNvPr id="4" name="Slide Number Placeholder 3"/>
          <p:cNvSpPr>
            <a:spLocks noGrp="1"/>
          </p:cNvSpPr>
          <p:nvPr>
            <p:ph type="sldNum" sz="quarter" idx="12"/>
          </p:nvPr>
        </p:nvSpPr>
        <p:spPr/>
        <p:txBody>
          <a:bodyPr/>
          <a:lstStyle/>
          <a:p>
            <a:fld id="{DEE5BC03-7CE3-4FE3-BC0A-0ACCA8AC1F24}" type="slidenum">
              <a:rPr lang="en-US" smtClean="0"/>
              <a:pPr/>
              <a:t>9</a:t>
            </a:fld>
            <a:endParaRPr lang="en-US" dirty="0"/>
          </a:p>
        </p:txBody>
      </p:sp>
    </p:spTree>
    <p:extLst>
      <p:ext uri="{BB962C8B-B14F-4D97-AF65-F5344CB8AC3E}">
        <p14:creationId xmlns:p14="http://schemas.microsoft.com/office/powerpoint/2010/main" val="2605505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ECA933C-E61D-4F0A-B8CC-7399F5DE585F}" vid="{FB695196-C725-406F-B47F-C1D50E497C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301EAAAF5A9A14C98C32A8D7B77B290" ma:contentTypeVersion="4" ma:contentTypeDescription="Create a new document." ma:contentTypeScope="" ma:versionID="e364fc523c39ff84877964d62bb0c69e">
  <xsd:schema xmlns:xsd="http://www.w3.org/2001/XMLSchema" xmlns:xs="http://www.w3.org/2001/XMLSchema" xmlns:p="http://schemas.microsoft.com/office/2006/metadata/properties" xmlns:ns1="http://schemas.microsoft.com/sharepoint/v3" xmlns:ns2="686bc730-dfb5-4557-ac43-64e2aeb71117" xmlns:ns3="dbb9891f-5342-44b3-9004-2472729e727f" xmlns:ns4="http://schemas.microsoft.com/sharepoint/v4" targetNamespace="http://schemas.microsoft.com/office/2006/metadata/properties" ma:root="true" ma:fieldsID="b59568911a8627c463a330b5927c98aa" ns1:_="" ns2:_="" ns3:_="" ns4:_="">
    <xsd:import namespace="http://schemas.microsoft.com/sharepoint/v3"/>
    <xsd:import namespace="686bc730-dfb5-4557-ac43-64e2aeb71117"/>
    <xsd:import namespace="dbb9891f-5342-44b3-9004-2472729e727f"/>
    <xsd:import namespace="http://schemas.microsoft.com/sharepoint/v4"/>
    <xsd:element name="properties">
      <xsd:complexType>
        <xsd:sequence>
          <xsd:element name="documentManagement">
            <xsd:complexType>
              <xsd:all>
                <xsd:element ref="ns2:Menu_x0020_Group" minOccurs="0"/>
                <xsd:element ref="ns2:Category" minOccurs="0"/>
                <xsd:element ref="ns2:Content_x0020_Owner" minOccurs="0"/>
                <xsd:element ref="ns1:PublishingStartDate" minOccurs="0"/>
                <xsd:element ref="ns1:PublishingExpirationDate" minOccurs="0"/>
                <xsd:element ref="ns3:_dlc_DocId" minOccurs="0"/>
                <xsd:element ref="ns3:_dlc_DocIdUrl" minOccurs="0"/>
                <xsd:element ref="ns3:_dlc_DocIdPersistId"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internalName="PublishingStartDate">
      <xsd:simpleType>
        <xsd:restriction base="dms:Unknown"/>
      </xsd:simpleType>
    </xsd:element>
    <xsd:element name="PublishingExpirationDate" ma:index="12"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86bc730-dfb5-4557-ac43-64e2aeb71117" elementFormDefault="qualified">
    <xsd:import namespace="http://schemas.microsoft.com/office/2006/documentManagement/types"/>
    <xsd:import namespace="http://schemas.microsoft.com/office/infopath/2007/PartnerControls"/>
    <xsd:element name="Menu_x0020_Group" ma:index="2" nillable="true" ma:displayName="Menu Group" ma:default="Publications &amp; Printing" ma:format="Dropdown" ma:internalName="Menu_x0020_Group" ma:readOnly="false">
      <xsd:simpleType>
        <xsd:restriction base="dms:Choice">
          <xsd:enumeration value="Publications &amp; Printing"/>
        </xsd:restriction>
      </xsd:simpleType>
    </xsd:element>
    <xsd:element name="Category" ma:index="3" nillable="true" ma:displayName="Category" ma:format="Dropdown" ma:internalName="Category">
      <xsd:simpleType>
        <xsd:restriction base="dms:Choice">
          <xsd:enumeration value="Agency Issue Briefs"/>
          <xsd:enumeration value="Business Cards"/>
          <xsd:enumeration value="Name Badges"/>
          <xsd:enumeration value="Logos"/>
          <xsd:enumeration value="SBCTC Templates"/>
          <xsd:enumeration value="Style Guide"/>
        </xsd:restriction>
      </xsd:simpleType>
    </xsd:element>
    <xsd:element name="Content_x0020_Owner" ma:index="10" nillable="true" ma:displayName="Content Owner" ma:list="UserInfo" ma:SharePointGroup="0" ma:internalName="Content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bb9891f-5342-44b3-9004-2472729e727f"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6"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ontent_x0020_Owner xmlns="686bc730-dfb5-4557-ac43-64e2aeb71117">
      <UserInfo>
        <DisplayName>Katie Rose</DisplayName>
        <AccountId>178</AccountId>
        <AccountType/>
      </UserInfo>
    </Content_x0020_Owner>
    <IconOverlay xmlns="http://schemas.microsoft.com/sharepoint/v4" xsi:nil="true"/>
    <Menu_x0020_Group xmlns="686bc730-dfb5-4557-ac43-64e2aeb71117">Publications &amp; Printing</Menu_x0020_Group>
    <PublishingExpirationDate xmlns="http://schemas.microsoft.com/sharepoint/v3" xsi:nil="true"/>
    <PublishingStartDate xmlns="http://schemas.microsoft.com/sharepoint/v3" xsi:nil="true"/>
    <Category xmlns="686bc730-dfb5-4557-ac43-64e2aeb71117">SBCTC Templates</Category>
    <_dlc_DocId xmlns="dbb9891f-5342-44b3-9004-2472729e727f">Z7X6SQ3F62JH-64-83</_dlc_DocId>
    <_dlc_DocIdUrl xmlns="dbb9891f-5342-44b3-9004-2472729e727f">
      <Url>https://portal.sbctc.edu/sites/Intranet/publications/_layouts/15/DocIdRedir.aspx?ID=Z7X6SQ3F62JH-64-83</Url>
      <Description>Z7X6SQ3F62JH-64-83</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A2CBE7F3-6C8E-4884-AE60-6E265DF3B2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86bc730-dfb5-4557-ac43-64e2aeb71117"/>
    <ds:schemaRef ds:uri="dbb9891f-5342-44b3-9004-2472729e727f"/>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5C388AF-9EF2-40E4-AC4E-C9E502C2E4DC}">
  <ds:schemaRefs>
    <ds:schemaRef ds:uri="http://purl.org/dc/terms/"/>
    <ds:schemaRef ds:uri="686bc730-dfb5-4557-ac43-64e2aeb71117"/>
    <ds:schemaRef ds:uri="http://schemas.microsoft.com/sharepoint/v3"/>
    <ds:schemaRef ds:uri="http://schemas.microsoft.com/office/infopath/2007/PartnerControls"/>
    <ds:schemaRef ds:uri="http://schemas.openxmlformats.org/package/2006/metadata/core-properties"/>
    <ds:schemaRef ds:uri="http://schemas.microsoft.com/sharepoint/v4"/>
    <ds:schemaRef ds:uri="http://purl.org/dc/dcmitype/"/>
    <ds:schemaRef ds:uri="http://www.w3.org/XML/1998/namespace"/>
    <ds:schemaRef ds:uri="http://schemas.microsoft.com/office/2006/documentManagement/types"/>
    <ds:schemaRef ds:uri="dbb9891f-5342-44b3-9004-2472729e727f"/>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ADB5638D-D5BF-4859-98A2-1C19EAA93CE0}">
  <ds:schemaRefs>
    <ds:schemaRef ds:uri="http://schemas.microsoft.com/sharepoint/v3/contenttype/forms"/>
  </ds:schemaRefs>
</ds:datastoreItem>
</file>

<file path=customXml/itemProps4.xml><?xml version="1.0" encoding="utf-8"?>
<ds:datastoreItem xmlns:ds="http://schemas.openxmlformats.org/officeDocument/2006/customXml" ds:itemID="{8E6BD69C-81C3-4639-BE6E-784238F3C8A0}">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1464</TotalTime>
  <Words>1408</Words>
  <Application>Microsoft Office PowerPoint</Application>
  <PresentationFormat>On-screen Show (4:3)</PresentationFormat>
  <Paragraphs>147</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Franklin Gothic Book</vt:lpstr>
      <vt:lpstr>Franklin Gothic Medium</vt:lpstr>
      <vt:lpstr>Office Theme</vt:lpstr>
      <vt:lpstr>ABAWD </vt:lpstr>
      <vt:lpstr>ABAWD updates   </vt:lpstr>
      <vt:lpstr>More updates  </vt:lpstr>
      <vt:lpstr>WIOA Activities  </vt:lpstr>
      <vt:lpstr>WIOA Activities continued  </vt:lpstr>
      <vt:lpstr>AbAWD in BFET    </vt:lpstr>
      <vt:lpstr>IEP’s  </vt:lpstr>
      <vt:lpstr>Work Study    </vt:lpstr>
      <vt:lpstr>Work Study Continued     </vt:lpstr>
      <vt:lpstr>What is going on with the ESD Navigators?   </vt:lpstr>
      <vt:lpstr>What will ESD Navigators Do?   </vt:lpstr>
      <vt:lpstr>Question #1   </vt:lpstr>
      <vt:lpstr>Question #2    </vt:lpstr>
      <vt:lpstr>Question #3    </vt:lpstr>
      <vt:lpstr>Question #4   </vt:lpstr>
      <vt:lpstr>Question #6    </vt:lpstr>
      <vt:lpstr>FF21 ABAWD Grant Timeline    </vt:lpstr>
      <vt:lpstr>Southern King County Announcement    </vt:lpstr>
      <vt:lpstr>Questions if time    </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SBCTC PowerPoint template--standard version</dc:title>
  <dc:creator>Katie Rose</dc:creator>
  <cp:lastModifiedBy>Kathi Medcalf</cp:lastModifiedBy>
  <cp:revision>32</cp:revision>
  <dcterms:created xsi:type="dcterms:W3CDTF">2019-07-26T22:41:21Z</dcterms:created>
  <dcterms:modified xsi:type="dcterms:W3CDTF">2020-02-11T17:08:40Z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bc372a88-358c-4bb6-8d38-dd951ccab0b4</vt:lpwstr>
  </property>
</Properties>
</file>