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62" r:id="rId4"/>
    <p:sldId id="259" r:id="rId5"/>
    <p:sldId id="263" r:id="rId6"/>
    <p:sldId id="267" r:id="rId7"/>
    <p:sldId id="265" r:id="rId8"/>
    <p:sldId id="266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F4CE12"/>
    <a:srgbClr val="3E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1129" autoAdjust="0"/>
  </p:normalViewPr>
  <p:slideViewPr>
    <p:cSldViewPr snapToGrid="0">
      <p:cViewPr varScale="1">
        <p:scale>
          <a:sx n="48" d="100"/>
          <a:sy n="48" d="100"/>
        </p:scale>
        <p:origin x="1172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1170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130165-E282-4CD9-987F-A0F67C43F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FF1A83-B77D-4AFE-9302-AA92BA51D4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51AF3-3E03-4A97-8F24-1D31BE3A32E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77D66-57CB-4370-884E-6250DFF384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2BC89-04D2-4FE7-891A-C3EB620AA6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0E975-D0B2-446E-BE7F-E2174F53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229A4-73FA-46F8-96EF-0E58ACA3703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A1B9-4E40-4E1E-8AB6-365CE8BAC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consent form</a:t>
            </a:r>
            <a:r>
              <a:rPr lang="en-US" baseline="0" dirty="0"/>
              <a:t> is an authorization of release of information on behalf of the client to enable agencies to talk with and share confidential client information in order to best service the client.</a:t>
            </a:r>
          </a:p>
          <a:p>
            <a:endParaRPr lang="en-US" baseline="0" dirty="0"/>
          </a:p>
          <a:p>
            <a:r>
              <a:rPr lang="en-US" baseline="0" dirty="0"/>
              <a:t>(Read Slide)</a:t>
            </a:r>
          </a:p>
          <a:p>
            <a:endParaRPr lang="en-US" baseline="0" dirty="0"/>
          </a:p>
          <a:p>
            <a:r>
              <a:rPr lang="en-US" baseline="0" dirty="0"/>
              <a:t>Family Education and Privacy Act (FERPA)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 applies to all schools that receive funds under an applicable program of the U.S. Department of Education.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Just like FERPA, the DSHS Consent form applies to all Department of Social Health Services agencies and CSO. This enables DSHS to disclose information about the client to the providers a client works with. </a:t>
            </a:r>
          </a:p>
          <a:p>
            <a:endParaRPr lang="en-US" baseline="0" dirty="0"/>
          </a:p>
          <a:p>
            <a:r>
              <a:rPr lang="en-US" baseline="0" dirty="0"/>
              <a:t>FERPA protects educational records and not Department of Social Health and Service records.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section on the consent form 1) Client Identification</a:t>
            </a:r>
            <a:r>
              <a:rPr lang="en-US" baseline="0" dirty="0"/>
              <a:t> and 2) Consent</a:t>
            </a:r>
          </a:p>
          <a:p>
            <a:endParaRPr lang="en-US" baseline="0" dirty="0"/>
          </a:p>
          <a:p>
            <a:r>
              <a:rPr lang="en-US" baseline="0" dirty="0"/>
              <a:t>You must complete all sections of the form. </a:t>
            </a:r>
          </a:p>
          <a:p>
            <a:endParaRPr lang="en-US" baseline="0" dirty="0"/>
          </a:p>
          <a:p>
            <a:r>
              <a:rPr lang="en-US" baseline="0" dirty="0"/>
              <a:t>(Read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28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two partnership levels that describe the investment you would make to help applicants.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6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To protect the confidentiality of client information, Assisting Agencies will be required to enter in to a Data Share Agreement and sign Non-Disclosure forms.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6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 to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posters, tear-away pads, flyers, brochures, and the “How Do I” two-sided flyer. </a:t>
            </a:r>
            <a:r>
              <a:rPr lang="en-US" dirty="0"/>
              <a:t>Items are free and come in a variety of languages.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 Triangle Patter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38797" y="3929983"/>
            <a:ext cx="7289497" cy="754602"/>
          </a:xfrm>
        </p:spPr>
        <p:txBody>
          <a:bodyPr/>
          <a:lstStyle>
            <a:lvl1pPr>
              <a:defRPr sz="4800" b="0">
                <a:solidFill>
                  <a:srgbClr val="003764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48019" y="4684586"/>
            <a:ext cx="7280275" cy="432360"/>
          </a:xfrm>
          <a:prstGeom prst="rect">
            <a:avLst/>
          </a:prstGeom>
        </p:spPr>
        <p:txBody>
          <a:bodyPr/>
          <a:lstStyle>
            <a:lvl1pPr>
              <a:defRPr sz="2400" i="1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Sub-head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48018" y="5704114"/>
            <a:ext cx="5463667" cy="881847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Date, Year </a:t>
            </a:r>
          </a:p>
        </p:txBody>
      </p:sp>
    </p:spTree>
    <p:extLst>
      <p:ext uri="{BB962C8B-B14F-4D97-AF65-F5344CB8AC3E}">
        <p14:creationId xmlns:p14="http://schemas.microsoft.com/office/powerpoint/2010/main" val="58425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92FB4-D9B6-46D9-A190-13677DEF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481790"/>
            <a:ext cx="8220075" cy="488950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1488" y="2098675"/>
            <a:ext cx="8220075" cy="459263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1pPr>
            <a:lvl2pPr marL="742950" indent="-285750">
              <a:buClr>
                <a:srgbClr val="3E576B"/>
              </a:buClr>
              <a:buFont typeface="Arial" panose="020B0604020202020204" pitchFamily="34" charset="0"/>
              <a:buChar char="•"/>
              <a:defRPr sz="20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3pPr>
            <a:lvl4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4pPr>
            <a:lvl5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38" y="55093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0E18F-94BC-464A-A0B8-3708355F7C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1636295"/>
            <a:ext cx="8100160" cy="669102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TWO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79426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4798738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123088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2BE4E8-B0E0-4949-9BFD-53963D179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583" y="1645920"/>
            <a:ext cx="7806581" cy="683812"/>
          </a:xfrm>
        </p:spPr>
        <p:txBody>
          <a:bodyPr/>
          <a:lstStyle>
            <a:lvl1pPr>
              <a:defRPr lang="en-US" sz="3600" b="0" kern="1200" baseline="0" dirty="0">
                <a:solidFill>
                  <a:srgbClr val="003764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4E097C-8828-4E2B-A38E-B4495EA758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583" y="2555874"/>
            <a:ext cx="7806581" cy="3664925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Always include a Final Slide in order to include the Creative Commons footer language in the presentation. </a:t>
            </a:r>
            <a:br>
              <a:rPr lang="en-US" sz="2400" dirty="0">
                <a:solidFill>
                  <a:srgbClr val="003764"/>
                </a:solidFill>
              </a:rPr>
            </a:b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400" dirty="0">
                <a:solidFill>
                  <a:srgbClr val="003764"/>
                </a:solidFill>
              </a:rPr>
              <a:t>Ideas for using the slide:</a:t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Provide contact information for follow-up.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Pose a concluding question.	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A simple “Thank you” or “Questions?” provides a non-distracting visual for closing discussion.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8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0" r:id="rId3"/>
    <p:sldLayoutId id="214748366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03764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connection.org/Support/tutorials/wa_connection_community_partners_tutorial/story_html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tonline.myprintdesk.net/DSF/storefront.aspx?6xni2of2cF1OAY5jHVvlUrUsqozrCjF3xgL/DdBBf+Sre9e470j4aC4X2e2Mt+M86U53aNUPRVsvJ5QGZJ22/RHw9YLbEIQEQ810RrYpyj80DBtNr9GAIsa+5XN3OYI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d.blake@des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BDE7-AD49-409A-8DD0-96AB942A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41" y="3929983"/>
            <a:ext cx="7641153" cy="844148"/>
          </a:xfrm>
        </p:spPr>
        <p:txBody>
          <a:bodyPr/>
          <a:lstStyle/>
          <a:p>
            <a:r>
              <a:rPr lang="en-US" dirty="0"/>
              <a:t>DSHS Consent Form Review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BE91A-E077-4153-A107-BFDE7ABBF7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142" y="5704114"/>
            <a:ext cx="5824544" cy="881847"/>
          </a:xfrm>
        </p:spPr>
        <p:txBody>
          <a:bodyPr/>
          <a:lstStyle/>
          <a:p>
            <a:r>
              <a:rPr lang="en-US" dirty="0"/>
              <a:t>Jennifer Dellinger, Program Administrator, Workforce Ed</a:t>
            </a:r>
            <a:br>
              <a:rPr lang="en-US" dirty="0"/>
            </a:br>
            <a:r>
              <a:rPr lang="en-US" dirty="0"/>
              <a:t>ABAWD Meeting </a:t>
            </a:r>
            <a:br>
              <a:rPr lang="en-US" dirty="0"/>
            </a:br>
            <a:r>
              <a:rPr lang="en-US" dirty="0"/>
              <a:t>November 15, 2019</a:t>
            </a:r>
          </a:p>
        </p:txBody>
      </p:sp>
      <p:pic>
        <p:nvPicPr>
          <p:cNvPr id="7" name="Picture 6" descr="Community and Technical Colleges. Washington State Board.">
            <a:extLst>
              <a:ext uri="{FF2B5EF4-FFF2-40B4-BE49-F238E27FC236}">
                <a16:creationId xmlns:a16="http://schemas.microsoft.com/office/drawing/2014/main" id="{A3F0E66B-5B02-4E7A-8465-4B17F3C62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35" y="5464622"/>
            <a:ext cx="3196405" cy="137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2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4EF5-952C-4DE6-A0E8-9EF24D3F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474" y="3086793"/>
            <a:ext cx="7806581" cy="683812"/>
          </a:xfrm>
        </p:spPr>
        <p:txBody>
          <a:bodyPr/>
          <a:lstStyle/>
          <a:p>
            <a:pPr algn="ctr"/>
            <a:r>
              <a:rPr lang="en-US" dirty="0"/>
              <a:t>Questions?? </a:t>
            </a:r>
          </a:p>
        </p:txBody>
      </p:sp>
      <p:pic>
        <p:nvPicPr>
          <p:cNvPr id="4" name="Picture 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83" y="6398460"/>
            <a:ext cx="835224" cy="2987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869823" y="6424714"/>
            <a:ext cx="5046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64989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Purpose of Consent: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Protects both client and service provider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Helps us to know upfront who the client is working with already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Enables providers to share confidential information</a:t>
            </a:r>
          </a:p>
          <a:p>
            <a:endParaRPr lang="en-US" dirty="0"/>
          </a:p>
          <a:p>
            <a:pPr marL="1028700" lvl="1" indent="-342900"/>
            <a:endParaRPr lang="en-US" dirty="0"/>
          </a:p>
          <a:p>
            <a:pPr marL="1028700" lvl="1" indent="-3429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02727" y="2555875"/>
            <a:ext cx="4211781" cy="4114800"/>
          </a:xfrm>
        </p:spPr>
        <p:txBody>
          <a:bodyPr/>
          <a:lstStyle/>
          <a:p>
            <a:r>
              <a:rPr lang="en-US" b="1" dirty="0"/>
              <a:t>When To Use A Consent Form: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Intake/Assessment/Orientation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health information is shared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working with other agencies for referrals/co-enrollment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8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Must Be Completed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Client Identification: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Date of Birth</a:t>
            </a:r>
          </a:p>
          <a:p>
            <a:pPr lvl="1"/>
            <a:r>
              <a:rPr lang="en-US" dirty="0"/>
              <a:t>Identification Number</a:t>
            </a:r>
          </a:p>
          <a:p>
            <a:pPr lvl="1"/>
            <a:r>
              <a:rPr lang="en-US" dirty="0"/>
              <a:t>Address and Telephone</a:t>
            </a:r>
          </a:p>
          <a:p>
            <a:r>
              <a:rPr lang="en-US" b="1" dirty="0"/>
              <a:t>Consent:</a:t>
            </a:r>
          </a:p>
          <a:p>
            <a:pPr lvl="1"/>
            <a:r>
              <a:rPr lang="en-US" sz="1800" b="1" dirty="0"/>
              <a:t>Agencies/Providers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600" dirty="0"/>
              <a:t>Check the box(</a:t>
            </a:r>
            <a:r>
              <a:rPr lang="en-US" sz="1600" dirty="0" err="1"/>
              <a:t>es</a:t>
            </a:r>
            <a:r>
              <a:rPr lang="en-US" sz="1600" dirty="0"/>
              <a:t>) that apply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600" dirty="0"/>
              <a:t>Insert agency/provider name (if specific person, name of person) and address </a:t>
            </a:r>
          </a:p>
          <a:p>
            <a:pPr marL="1771650" lvl="3" indent="-171450"/>
            <a:r>
              <a:rPr lang="en-US" sz="1200" dirty="0"/>
              <a:t>Agency (YOU) providing services must be listed here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433455" y="2555875"/>
            <a:ext cx="4146131" cy="4114800"/>
          </a:xfrm>
        </p:spPr>
        <p:txBody>
          <a:bodyPr/>
          <a:lstStyle/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800" b="1" dirty="0"/>
              <a:t>Information Included</a:t>
            </a:r>
          </a:p>
          <a:p>
            <a:pPr marL="857250" lvl="3" indent="222250"/>
            <a:r>
              <a:rPr lang="en-US" sz="1600" dirty="0"/>
              <a:t>Client must check all information they authorize to share – including special records (mental health, STD, and chemical dependency)</a:t>
            </a:r>
          </a:p>
          <a:p>
            <a:pPr marL="857250" lvl="3" indent="-400050"/>
            <a:r>
              <a:rPr lang="en-US" sz="1800" b="1" dirty="0"/>
              <a:t>Duration</a:t>
            </a:r>
          </a:p>
          <a:p>
            <a:pPr marL="1200150" lvl="4" indent="-285750"/>
            <a:r>
              <a:rPr lang="en-US" sz="1600" dirty="0"/>
              <a:t>Time the consent is vailed for</a:t>
            </a:r>
          </a:p>
          <a:p>
            <a:pPr marL="857250" lvl="3" indent="-400050"/>
            <a:r>
              <a:rPr lang="en-US" sz="1800" b="1" dirty="0"/>
              <a:t>Signatures</a:t>
            </a:r>
          </a:p>
          <a:p>
            <a:pPr marL="1314450" lvl="4" indent="-400050"/>
            <a:r>
              <a:rPr lang="en-US" sz="1600" dirty="0"/>
              <a:t>Client signature and date</a:t>
            </a:r>
          </a:p>
          <a:p>
            <a:pPr marL="1314450" lvl="4" indent="-400050"/>
            <a:r>
              <a:rPr lang="en-US" sz="1600" dirty="0"/>
              <a:t>Provider signature, date and telephone number</a:t>
            </a:r>
          </a:p>
          <a:p>
            <a:pPr marL="857250" lvl="3" indent="222250"/>
            <a:endParaRPr lang="en-US" sz="16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5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4EF5-952C-4DE6-A0E8-9EF24D3F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474" y="3086793"/>
            <a:ext cx="7806581" cy="683812"/>
          </a:xfrm>
        </p:spPr>
        <p:txBody>
          <a:bodyPr/>
          <a:lstStyle/>
          <a:p>
            <a:pPr algn="ctr"/>
            <a:r>
              <a:rPr lang="en-US" dirty="0"/>
              <a:t>Questions?? </a:t>
            </a:r>
          </a:p>
        </p:txBody>
      </p:sp>
      <p:pic>
        <p:nvPicPr>
          <p:cNvPr id="4" name="Picture 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83" y="6398460"/>
            <a:ext cx="835224" cy="2987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869823" y="6424714"/>
            <a:ext cx="5046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34601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 Connection Review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48018" y="5704114"/>
            <a:ext cx="6117800" cy="881847"/>
          </a:xfrm>
        </p:spPr>
        <p:txBody>
          <a:bodyPr/>
          <a:lstStyle/>
          <a:p>
            <a:r>
              <a:rPr lang="en-US" dirty="0"/>
              <a:t>Jennifer Dellinger, Program Administrator, Workforce Ed</a:t>
            </a:r>
            <a:br>
              <a:rPr lang="en-US" dirty="0"/>
            </a:br>
            <a:r>
              <a:rPr lang="en-US" dirty="0"/>
              <a:t>ABAWD Meeting </a:t>
            </a:r>
            <a:br>
              <a:rPr lang="en-US" dirty="0"/>
            </a:br>
            <a:r>
              <a:rPr lang="en-US" dirty="0"/>
              <a:t>November 15,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3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WA Connection?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8" y="2493817"/>
            <a:ext cx="8220075" cy="41974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Portal to simplify and streamline access to a broad array of state, federal and local services and benefits.</a:t>
            </a:r>
          </a:p>
          <a:p>
            <a:pPr marL="0" indent="0">
              <a:buNone/>
            </a:pPr>
            <a:r>
              <a:rPr lang="en-US" dirty="0"/>
              <a:t>Washington Connection is able to do a prescreening to see what programs or services an individual may be qualified to receive from various State, Federal, or Local sources.</a:t>
            </a:r>
          </a:p>
          <a:p>
            <a:pPr marL="0" indent="0">
              <a:buNone/>
            </a:pPr>
            <a:r>
              <a:rPr lang="en-US" dirty="0"/>
              <a:t>In addition to prescreening, clients receiving services can complete an online renewal (or Eligibility Review) for current benefits that are due to expire soon, report changes, and upload required verification documents.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9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79426" y="2555875"/>
            <a:ext cx="8100160" cy="4114800"/>
          </a:xfrm>
        </p:spPr>
        <p:txBody>
          <a:bodyPr/>
          <a:lstStyle/>
          <a:p>
            <a:r>
              <a:rPr lang="en-US" sz="2400" b="1" dirty="0"/>
              <a:t>Service Level 1:</a:t>
            </a:r>
          </a:p>
          <a:p>
            <a:r>
              <a:rPr lang="en-US" sz="2400" dirty="0"/>
              <a:t>Host Organization </a:t>
            </a:r>
            <a:r>
              <a:rPr lang="en-US" sz="2400" i="1" dirty="0"/>
              <a:t>(assist with one or more of the following functions)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Display posters and printed marketing materials about </a:t>
            </a:r>
            <a:r>
              <a:rPr lang="en-US" sz="2400" i="1" dirty="0"/>
              <a:t>Washington Connection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applicants with access to a computer with an icon to </a:t>
            </a:r>
            <a:r>
              <a:rPr lang="en-US" sz="2400" i="1" dirty="0"/>
              <a:t>Washington Connection</a:t>
            </a:r>
            <a:r>
              <a:rPr lang="en-US" sz="2400" dirty="0"/>
              <a:t> on the desktop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applicants with assistance in answering questions about accessing Washington Connection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6731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Levels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Service Level 2:</a:t>
            </a:r>
          </a:p>
          <a:p>
            <a:pPr marL="0" indent="0">
              <a:buNone/>
            </a:pPr>
            <a:r>
              <a:rPr lang="en-US" sz="2000" dirty="0"/>
              <a:t>Assisting Agency </a:t>
            </a:r>
            <a:r>
              <a:rPr lang="en-US" sz="2000" i="1" dirty="0"/>
              <a:t>(assist with one or more of the following functions)</a:t>
            </a:r>
            <a:endParaRPr lang="en-US" sz="2000" dirty="0"/>
          </a:p>
          <a:p>
            <a:r>
              <a:rPr lang="en-US" sz="2000" dirty="0"/>
              <a:t>Display posters and printed marketing materials about </a:t>
            </a:r>
            <a:r>
              <a:rPr lang="en-US" sz="2000" i="1" dirty="0"/>
              <a:t>Washington Connection</a:t>
            </a:r>
            <a:endParaRPr lang="en-US" sz="2000" dirty="0"/>
          </a:p>
          <a:p>
            <a:r>
              <a:rPr lang="en-US" sz="2000" dirty="0"/>
              <a:t>Provide applicants with assistance in completing and submitting the online application </a:t>
            </a:r>
          </a:p>
          <a:p>
            <a:pPr marL="0" indent="0">
              <a:buNone/>
            </a:pPr>
            <a:r>
              <a:rPr lang="en-US" sz="2000" dirty="0"/>
              <a:t>In addition to choosing a service level, your organization will select the type of access you are able to provide:</a:t>
            </a:r>
          </a:p>
          <a:p>
            <a:r>
              <a:rPr lang="en-US" sz="2000" dirty="0"/>
              <a:t>Limited Access  - Your address will </a:t>
            </a:r>
            <a:r>
              <a:rPr lang="en-US" sz="2000" b="1" dirty="0"/>
              <a:t>not</a:t>
            </a:r>
            <a:r>
              <a:rPr lang="en-US" sz="2000" dirty="0"/>
              <a:t> be published.  (Provide access to </a:t>
            </a:r>
            <a:r>
              <a:rPr lang="en-US" sz="2000" i="1" dirty="0"/>
              <a:t>Washington Connection</a:t>
            </a:r>
            <a:r>
              <a:rPr lang="en-US" sz="2000" dirty="0"/>
              <a:t> to your customers only.)</a:t>
            </a:r>
          </a:p>
          <a:p>
            <a:r>
              <a:rPr lang="en-US" sz="2000" dirty="0"/>
              <a:t>Public Access -  Your address </a:t>
            </a:r>
            <a:r>
              <a:rPr lang="en-US" sz="2000" b="1" dirty="0"/>
              <a:t>will</a:t>
            </a:r>
            <a:r>
              <a:rPr lang="en-US" sz="2000" dirty="0"/>
              <a:t> be published. (Provide access to </a:t>
            </a:r>
            <a:r>
              <a:rPr lang="en-US" sz="2000" i="1" dirty="0"/>
              <a:t>Washington Connection</a:t>
            </a:r>
            <a:r>
              <a:rPr lang="en-US" sz="2000" dirty="0"/>
              <a:t> to the general public.)</a:t>
            </a:r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https://www.washingtonconnection.org/Support/tutorials/wa_connection_community_partners_tutorial/story_html5.html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424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Order Information Materials: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Go to </a:t>
            </a:r>
            <a:r>
              <a:rPr lang="en-US" u="sng" dirty="0">
                <a:hlinkClick r:id="rId3"/>
              </a:rPr>
              <a:t>DES </a:t>
            </a:r>
            <a:r>
              <a:rPr lang="en-US" u="sng" dirty="0" err="1">
                <a:hlinkClick r:id="rId3"/>
              </a:rPr>
              <a:t>MyPrint</a:t>
            </a:r>
            <a:r>
              <a:rPr lang="en-US" u="sng" dirty="0">
                <a:hlinkClick r:id="rId3"/>
              </a:rPr>
              <a:t> website</a:t>
            </a:r>
            <a:r>
              <a:rPr lang="en-US" dirty="0"/>
              <a:t>, and register to create an account or login to your existing account.</a:t>
            </a:r>
          </a:p>
          <a:p>
            <a:pPr lvl="0"/>
            <a:r>
              <a:rPr lang="en-US" dirty="0"/>
              <a:t>Click on DSHS icon under “Fulfillment (By Agency)”</a:t>
            </a:r>
          </a:p>
          <a:p>
            <a:pPr lvl="0"/>
            <a:r>
              <a:rPr lang="en-US" dirty="0"/>
              <a:t>Search under “All Inclusive (Agency Wide)” icon</a:t>
            </a:r>
          </a:p>
          <a:p>
            <a:pPr lvl="0"/>
            <a:r>
              <a:rPr lang="en-US" dirty="0"/>
              <a:t>Select and order publications including flyers, brochures, tri-fold cards, posters, and tear-away pads (to be attached to the poster),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order questions contact:</a:t>
            </a:r>
          </a:p>
          <a:p>
            <a:pPr marL="0" indent="0">
              <a:buNone/>
            </a:pPr>
            <a:r>
              <a:rPr lang="en-US" dirty="0"/>
              <a:t>Chad Blake </a:t>
            </a:r>
          </a:p>
          <a:p>
            <a:pPr marL="0" indent="0">
              <a:buNone/>
            </a:pPr>
            <a:r>
              <a:rPr lang="en-US" dirty="0"/>
              <a:t>360-664-4365 / </a:t>
            </a:r>
            <a:r>
              <a:rPr lang="en-US" u="sng" dirty="0">
                <a:hlinkClick r:id="rId4"/>
              </a:rPr>
              <a:t>chad.blake@des.wa.gov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revised fonts.potx" id="{7B7D261F-EFBE-4018-B5DA-4CADA05E2FC6}" vid="{2FAE3A0C-2E16-4D76-8126-20C659D87E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sbctc-powerpoint-template</Template>
  <TotalTime>199</TotalTime>
  <Words>641</Words>
  <Application>Microsoft Office PowerPoint</Application>
  <PresentationFormat>On-screen Show (4:3)</PresentationFormat>
  <Paragraphs>91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Source Sans Pro</vt:lpstr>
      <vt:lpstr>Source Sans Pro Light</vt:lpstr>
      <vt:lpstr>Office Theme</vt:lpstr>
      <vt:lpstr>DSHS Consent Form Review</vt:lpstr>
      <vt:lpstr>Overview</vt:lpstr>
      <vt:lpstr>What Must Be Completed </vt:lpstr>
      <vt:lpstr>Questions?? </vt:lpstr>
      <vt:lpstr>WA Connection Review</vt:lpstr>
      <vt:lpstr>What Is WA Connection?</vt:lpstr>
      <vt:lpstr>Service Levels</vt:lpstr>
      <vt:lpstr>Service Levels Continued</vt:lpstr>
      <vt:lpstr>How To Order Information Materials:</vt:lpstr>
      <vt:lpstr>Questions??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DSHS Consent Form Review</dc:title>
  <dc:subject/>
  <dc:creator>Jennifer Dellinger</dc:creator>
  <cp:lastModifiedBy>Dylan Jilek</cp:lastModifiedBy>
  <cp:revision>19</cp:revision>
  <dcterms:created xsi:type="dcterms:W3CDTF">2019-11-15T15:49:12Z</dcterms:created>
  <dcterms:modified xsi:type="dcterms:W3CDTF">2019-11-15T19:40:27Z</dcterms:modified>
  <cp:category>Publications, Presentations</cp:category>
</cp:coreProperties>
</file>