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5"/>
  </p:notesMasterIdLst>
  <p:handoutMasterIdLst>
    <p:handoutMasterId r:id="rId26"/>
  </p:handoutMasterIdLst>
  <p:sldIdLst>
    <p:sldId id="259" r:id="rId6"/>
    <p:sldId id="262" r:id="rId7"/>
    <p:sldId id="270" r:id="rId8"/>
    <p:sldId id="271" r:id="rId9"/>
    <p:sldId id="272" r:id="rId10"/>
    <p:sldId id="266" r:id="rId11"/>
    <p:sldId id="263" r:id="rId12"/>
    <p:sldId id="264" r:id="rId13"/>
    <p:sldId id="265" r:id="rId14"/>
    <p:sldId id="273" r:id="rId15"/>
    <p:sldId id="274" r:id="rId16"/>
    <p:sldId id="275" r:id="rId17"/>
    <p:sldId id="277" r:id="rId18"/>
    <p:sldId id="279" r:id="rId19"/>
    <p:sldId id="280" r:id="rId20"/>
    <p:sldId id="278" r:id="rId21"/>
    <p:sldId id="281" r:id="rId22"/>
    <p:sldId id="276" r:id="rId23"/>
    <p:sldId id="26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11/15/2019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11/15/2019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11/15/2019</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11/15/2019</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11/15/2019</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11/15/2019</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11/15/2019</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11/15/2019</a:t>
            </a:fld>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11/15/2019</a:t>
            </a:fld>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11/15/2019</a:t>
            </a:fld>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11/15/2019</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11/15/2019</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djilek@sbctc.edu" TargetMode="External"/><Relationship Id="rId2" Type="http://schemas.openxmlformats.org/officeDocument/2006/relationships/hyperlink" Target="mailto:kmedcalf@sbctc.edu" TargetMode="External"/><Relationship Id="rId1" Type="http://schemas.openxmlformats.org/officeDocument/2006/relationships/slideLayout" Target="../slideLayouts/slideLayout12.xml"/><Relationship Id="rId4" Type="http://schemas.openxmlformats.org/officeDocument/2006/relationships/hyperlink" Target="mailto:jporter@sbct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November Mid-Month </a:t>
            </a:r>
          </a:p>
        </p:txBody>
      </p:sp>
      <p:sp>
        <p:nvSpPr>
          <p:cNvPr id="4" name="Title 3"/>
          <p:cNvSpPr>
            <a:spLocks noGrp="1"/>
          </p:cNvSpPr>
          <p:nvPr>
            <p:ph type="title"/>
          </p:nvPr>
        </p:nvSpPr>
        <p:spPr/>
        <p:txBody>
          <a:bodyPr/>
          <a:lstStyle/>
          <a:p>
            <a:r>
              <a:rPr lang="en-US" dirty="0"/>
              <a:t>ABAWD Navigators	</a:t>
            </a:r>
          </a:p>
        </p:txBody>
      </p:sp>
      <p:sp>
        <p:nvSpPr>
          <p:cNvPr id="6" name="Text Placeholder 5"/>
          <p:cNvSpPr>
            <a:spLocks noGrp="1"/>
          </p:cNvSpPr>
          <p:nvPr>
            <p:ph type="body" sz="quarter" idx="10"/>
          </p:nvPr>
        </p:nvSpPr>
        <p:spPr/>
        <p:txBody>
          <a:bodyPr/>
          <a:lstStyle/>
          <a:p>
            <a:r>
              <a:rPr lang="en-US" dirty="0"/>
              <a:t>Kathi Medcalf, Jennifer Dellinger, Dylan Jilek, Jessica Porter</a:t>
            </a:r>
          </a:p>
          <a:p>
            <a:r>
              <a:rPr lang="en-US" dirty="0"/>
              <a:t>11-15-19</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628-B3B7-4047-8570-B8E6196BA7A8}"/>
              </a:ext>
            </a:extLst>
          </p:cNvPr>
          <p:cNvSpPr>
            <a:spLocks noGrp="1"/>
          </p:cNvSpPr>
          <p:nvPr>
            <p:ph type="title"/>
          </p:nvPr>
        </p:nvSpPr>
        <p:spPr/>
        <p:txBody>
          <a:bodyPr/>
          <a:lstStyle/>
          <a:p>
            <a:r>
              <a:rPr lang="en-US" dirty="0"/>
              <a:t>Questions on ABAWD Manual, </a:t>
            </a:r>
            <a:r>
              <a:rPr lang="en-US" dirty="0" err="1"/>
              <a:t>pt</a:t>
            </a:r>
            <a:r>
              <a:rPr lang="en-US" dirty="0"/>
              <a:t> 3</a:t>
            </a:r>
          </a:p>
        </p:txBody>
      </p:sp>
      <p:sp>
        <p:nvSpPr>
          <p:cNvPr id="4" name="Content Placeholder 3">
            <a:extLst>
              <a:ext uri="{FF2B5EF4-FFF2-40B4-BE49-F238E27FC236}">
                <a16:creationId xmlns:a16="http://schemas.microsoft.com/office/drawing/2014/main" id="{FBD80CAA-5E24-4DBF-BAB1-6FE0EB1268DF}"/>
              </a:ext>
            </a:extLst>
          </p:cNvPr>
          <p:cNvSpPr>
            <a:spLocks noGrp="1"/>
          </p:cNvSpPr>
          <p:nvPr>
            <p:ph idx="1"/>
          </p:nvPr>
        </p:nvSpPr>
        <p:spPr/>
        <p:txBody>
          <a:bodyPr/>
          <a:lstStyle/>
          <a:p>
            <a:r>
              <a:rPr lang="en-US" dirty="0"/>
              <a:t>Page 31: </a:t>
            </a:r>
          </a:p>
          <a:p>
            <a:pPr lvl="1"/>
            <a:r>
              <a:rPr lang="en-US" i="1" dirty="0"/>
              <a:t>On page 31 in the Section on Initial Individual Employment Plan, it says “Do not send a copy of the ABAWD to</a:t>
            </a:r>
            <a:r>
              <a:rPr lang="en-US" dirty="0"/>
              <a:t> deliver to the activity provider.” I understand that this is because we should be emailing the IEP directly to the activity provider using a SAW account, but just wanted to clarify that ABAWDs </a:t>
            </a:r>
            <a:r>
              <a:rPr lang="en-US" i="1" dirty="0"/>
              <a:t>can</a:t>
            </a:r>
            <a:r>
              <a:rPr lang="en-US" dirty="0"/>
              <a:t> be given a copy of the IEP if they want to have it, just that they’re not expected/responsible to deliver it to the activity provider.</a:t>
            </a:r>
          </a:p>
          <a:p>
            <a:pPr lvl="2"/>
            <a:r>
              <a:rPr lang="en-US" dirty="0"/>
              <a:t>Correct, can be given copy if that works in your service area for the provider.</a:t>
            </a:r>
          </a:p>
          <a:p>
            <a:pPr lvl="1"/>
            <a:endParaRPr lang="en-US" dirty="0"/>
          </a:p>
        </p:txBody>
      </p:sp>
      <p:sp>
        <p:nvSpPr>
          <p:cNvPr id="3" name="Slide Number Placeholder 2">
            <a:extLst>
              <a:ext uri="{FF2B5EF4-FFF2-40B4-BE49-F238E27FC236}">
                <a16:creationId xmlns:a16="http://schemas.microsoft.com/office/drawing/2014/main" id="{3165CBBE-2F0E-4AB6-A201-B5EFD07D94B9}"/>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110490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628-B3B7-4047-8570-B8E6196BA7A8}"/>
              </a:ext>
            </a:extLst>
          </p:cNvPr>
          <p:cNvSpPr>
            <a:spLocks noGrp="1"/>
          </p:cNvSpPr>
          <p:nvPr>
            <p:ph type="title"/>
          </p:nvPr>
        </p:nvSpPr>
        <p:spPr/>
        <p:txBody>
          <a:bodyPr/>
          <a:lstStyle/>
          <a:p>
            <a:r>
              <a:rPr lang="en-US" dirty="0"/>
              <a:t>Questions on ABAWD Manual, </a:t>
            </a:r>
            <a:r>
              <a:rPr lang="en-US" dirty="0" err="1"/>
              <a:t>pt</a:t>
            </a:r>
            <a:r>
              <a:rPr lang="en-US" dirty="0"/>
              <a:t> 4</a:t>
            </a:r>
          </a:p>
        </p:txBody>
      </p:sp>
      <p:sp>
        <p:nvSpPr>
          <p:cNvPr id="4" name="Content Placeholder 3">
            <a:extLst>
              <a:ext uri="{FF2B5EF4-FFF2-40B4-BE49-F238E27FC236}">
                <a16:creationId xmlns:a16="http://schemas.microsoft.com/office/drawing/2014/main" id="{FBD80CAA-5E24-4DBF-BAB1-6FE0EB1268DF}"/>
              </a:ext>
            </a:extLst>
          </p:cNvPr>
          <p:cNvSpPr>
            <a:spLocks noGrp="1"/>
          </p:cNvSpPr>
          <p:nvPr>
            <p:ph idx="1"/>
          </p:nvPr>
        </p:nvSpPr>
        <p:spPr>
          <a:xfrm>
            <a:off x="536860" y="2415155"/>
            <a:ext cx="8336975" cy="4228926"/>
          </a:xfrm>
        </p:spPr>
        <p:txBody>
          <a:bodyPr/>
          <a:lstStyle/>
          <a:p>
            <a:r>
              <a:rPr lang="en-US" dirty="0"/>
              <a:t>Page 31: </a:t>
            </a:r>
          </a:p>
          <a:p>
            <a:pPr lvl="1"/>
            <a:r>
              <a:rPr lang="en-US" sz="2000" dirty="0"/>
              <a:t>In the Section on Initial Individual Employment Plan, there is a statement that the IEP does not need to be signed. I just want to verify this is true.</a:t>
            </a:r>
          </a:p>
          <a:p>
            <a:pPr lvl="2"/>
            <a:r>
              <a:rPr lang="en-US" dirty="0"/>
              <a:t>Yes, this is true.  </a:t>
            </a:r>
          </a:p>
          <a:p>
            <a:pPr lvl="1"/>
            <a:r>
              <a:rPr lang="en-US" sz="2000" dirty="0"/>
              <a:t>With the piece on helping ABAWDs with their mid-certification and annual review paperwork for Basic Food, how does that process work? Will DSHS communicate to clients about Navigators being a resource for completing that paperwork or is that just something Navigators convey during the ABAWD Orientation and hope that the client remembers it, months down the road? </a:t>
            </a:r>
          </a:p>
          <a:p>
            <a:pPr lvl="2"/>
            <a:r>
              <a:rPr lang="en-US" dirty="0"/>
              <a:t>You can let them know, remind them at check in, and send an email in 6 months to remind them. Whatever you think would work.</a:t>
            </a:r>
          </a:p>
          <a:p>
            <a:endParaRPr lang="en-US" dirty="0"/>
          </a:p>
        </p:txBody>
      </p:sp>
      <p:sp>
        <p:nvSpPr>
          <p:cNvPr id="3" name="Slide Number Placeholder 2">
            <a:extLst>
              <a:ext uri="{FF2B5EF4-FFF2-40B4-BE49-F238E27FC236}">
                <a16:creationId xmlns:a16="http://schemas.microsoft.com/office/drawing/2014/main" id="{3165CBBE-2F0E-4AB6-A201-B5EFD07D94B9}"/>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1341414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628-B3B7-4047-8570-B8E6196BA7A8}"/>
              </a:ext>
            </a:extLst>
          </p:cNvPr>
          <p:cNvSpPr>
            <a:spLocks noGrp="1"/>
          </p:cNvSpPr>
          <p:nvPr>
            <p:ph type="title"/>
          </p:nvPr>
        </p:nvSpPr>
        <p:spPr/>
        <p:txBody>
          <a:bodyPr/>
          <a:lstStyle/>
          <a:p>
            <a:r>
              <a:rPr lang="en-US" dirty="0"/>
              <a:t>Questions on ABAWD Manual, </a:t>
            </a:r>
            <a:r>
              <a:rPr lang="en-US" dirty="0" err="1"/>
              <a:t>pt</a:t>
            </a:r>
            <a:r>
              <a:rPr lang="en-US" dirty="0"/>
              <a:t> 5</a:t>
            </a:r>
          </a:p>
        </p:txBody>
      </p:sp>
      <p:sp>
        <p:nvSpPr>
          <p:cNvPr id="4" name="Content Placeholder 3">
            <a:extLst>
              <a:ext uri="{FF2B5EF4-FFF2-40B4-BE49-F238E27FC236}">
                <a16:creationId xmlns:a16="http://schemas.microsoft.com/office/drawing/2014/main" id="{FBD80CAA-5E24-4DBF-BAB1-6FE0EB1268DF}"/>
              </a:ext>
            </a:extLst>
          </p:cNvPr>
          <p:cNvSpPr>
            <a:spLocks noGrp="1"/>
          </p:cNvSpPr>
          <p:nvPr>
            <p:ph idx="1"/>
          </p:nvPr>
        </p:nvSpPr>
        <p:spPr>
          <a:xfrm>
            <a:off x="536860" y="2114026"/>
            <a:ext cx="8336975" cy="4607449"/>
          </a:xfrm>
        </p:spPr>
        <p:txBody>
          <a:bodyPr/>
          <a:lstStyle/>
          <a:p>
            <a:r>
              <a:rPr lang="en-US" dirty="0"/>
              <a:t>Page 32:</a:t>
            </a:r>
          </a:p>
          <a:p>
            <a:pPr lvl="1"/>
            <a:r>
              <a:rPr lang="en-US" dirty="0"/>
              <a:t>The section on Check-Ins talks about what to do during follow-ups with ABAWDs based on whether they are engaged or are not engaged etc. and how to record that in the tracking spreadsheet. What do we put on the tracking sheet for the check-in section if we did an orientation with an ABAWD but were unable to contact them for a check in? (I have had this experience as a case manager before, even after multiple attempts, so I assume this will happen to at least one of us at some point.)</a:t>
            </a:r>
          </a:p>
          <a:p>
            <a:pPr lvl="2"/>
            <a:r>
              <a:rPr lang="en-US" dirty="0"/>
              <a:t>We will add a choice of unable to contact, and in the note section, indicate how many times and how you tried to contact ex: 2 phone calls and an email message over a 2 week period.</a:t>
            </a:r>
          </a:p>
          <a:p>
            <a:pPr lvl="1"/>
            <a:endParaRPr lang="en-US" dirty="0"/>
          </a:p>
        </p:txBody>
      </p:sp>
      <p:sp>
        <p:nvSpPr>
          <p:cNvPr id="3" name="Slide Number Placeholder 2">
            <a:extLst>
              <a:ext uri="{FF2B5EF4-FFF2-40B4-BE49-F238E27FC236}">
                <a16:creationId xmlns:a16="http://schemas.microsoft.com/office/drawing/2014/main" id="{3165CBBE-2F0E-4AB6-A201-B5EFD07D94B9}"/>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049312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0FC7-DA70-4F00-AA62-6320DA6A1CBF}"/>
              </a:ext>
            </a:extLst>
          </p:cNvPr>
          <p:cNvSpPr>
            <a:spLocks noGrp="1"/>
          </p:cNvSpPr>
          <p:nvPr>
            <p:ph type="title"/>
          </p:nvPr>
        </p:nvSpPr>
        <p:spPr/>
        <p:txBody>
          <a:bodyPr/>
          <a:lstStyle/>
          <a:p>
            <a:r>
              <a:rPr lang="en-US" dirty="0"/>
              <a:t>Questions on ABAWD Manual, </a:t>
            </a:r>
            <a:r>
              <a:rPr lang="en-US" dirty="0" err="1"/>
              <a:t>pt</a:t>
            </a:r>
            <a:r>
              <a:rPr lang="en-US" dirty="0"/>
              <a:t> 6</a:t>
            </a:r>
          </a:p>
        </p:txBody>
      </p:sp>
      <p:sp>
        <p:nvSpPr>
          <p:cNvPr id="3" name="Content Placeholder 2">
            <a:extLst>
              <a:ext uri="{FF2B5EF4-FFF2-40B4-BE49-F238E27FC236}">
                <a16:creationId xmlns:a16="http://schemas.microsoft.com/office/drawing/2014/main" id="{3BCDF1DB-2217-47ED-9290-5E67330900E8}"/>
              </a:ext>
            </a:extLst>
          </p:cNvPr>
          <p:cNvSpPr>
            <a:spLocks noGrp="1"/>
          </p:cNvSpPr>
          <p:nvPr>
            <p:ph idx="1"/>
          </p:nvPr>
        </p:nvSpPr>
        <p:spPr>
          <a:xfrm>
            <a:off x="536860" y="2130804"/>
            <a:ext cx="8336975" cy="4353122"/>
          </a:xfrm>
        </p:spPr>
        <p:txBody>
          <a:bodyPr/>
          <a:lstStyle/>
          <a:p>
            <a:r>
              <a:rPr lang="en-US" dirty="0"/>
              <a:t>Page 32:</a:t>
            </a:r>
          </a:p>
          <a:p>
            <a:pPr marL="800100" lvl="1" indent="-342900">
              <a:spcBef>
                <a:spcPts val="0"/>
              </a:spcBef>
              <a:buFont typeface="Symbol" panose="05050102010706020507" pitchFamily="18" charset="2"/>
              <a:buChar char=""/>
            </a:pPr>
            <a:r>
              <a:rPr lang="en-US" sz="2000" dirty="0">
                <a:latin typeface="Calibri" panose="020F0502020204030204" pitchFamily="34" charset="0"/>
                <a:ea typeface="Times New Roman" panose="02020603050405020304" pitchFamily="18" charset="0"/>
              </a:rPr>
              <a:t>Can we get some context for why Navigators can only make one official work activity referral at a time? For clients who have a wide variety of needs or barriers to address in order to be successful in pursuing employment, it seems that taking a more holistic approach by co-enrolling them in multiple programs may end up being the most beneficial for clients. By only making one referral at a time, we run the risk of a client using up one of their countable months of benefits if activity providers cannot offer enough hours to meet the monthly requirement or if the referral ends up not being a good fit. </a:t>
            </a:r>
          </a:p>
          <a:p>
            <a:pPr marL="1257300" lvl="2" indent="-342900">
              <a:spcBef>
                <a:spcPts val="0"/>
              </a:spcBef>
              <a:buFont typeface="Symbol" panose="05050102010706020507" pitchFamily="18" charset="2"/>
              <a:buChar char=""/>
            </a:pPr>
            <a:r>
              <a:rPr lang="en-US" dirty="0"/>
              <a:t> If an activity is for certain not going to meet full participation then you should make more than one referral. </a:t>
            </a:r>
          </a:p>
          <a:p>
            <a:pPr marL="1257300" lvl="2" indent="-342900">
              <a:spcBef>
                <a:spcPts val="0"/>
              </a:spcBef>
              <a:buFont typeface="Symbol" panose="05050102010706020507" pitchFamily="18" charset="2"/>
              <a:buChar char=""/>
            </a:pPr>
            <a:endParaRPr lang="en-US" sz="1600" dirty="0">
              <a:latin typeface="Calibri" panose="020F0502020204030204" pitchFamily="34" charset="0"/>
              <a:ea typeface="Times New Roman" panose="02020603050405020304" pitchFamily="18" charset="0"/>
            </a:endParaRPr>
          </a:p>
          <a:p>
            <a:pPr lvl="1"/>
            <a:endParaRPr lang="en-US" dirty="0"/>
          </a:p>
        </p:txBody>
      </p:sp>
      <p:sp>
        <p:nvSpPr>
          <p:cNvPr id="4" name="Slide Number Placeholder 3">
            <a:extLst>
              <a:ext uri="{FF2B5EF4-FFF2-40B4-BE49-F238E27FC236}">
                <a16:creationId xmlns:a16="http://schemas.microsoft.com/office/drawing/2014/main" id="{A9B0C6BC-E52A-489E-8522-27CCEBE4C073}"/>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349121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0FC7-DA70-4F00-AA62-6320DA6A1CBF}"/>
              </a:ext>
            </a:extLst>
          </p:cNvPr>
          <p:cNvSpPr>
            <a:spLocks noGrp="1"/>
          </p:cNvSpPr>
          <p:nvPr>
            <p:ph type="title"/>
          </p:nvPr>
        </p:nvSpPr>
        <p:spPr/>
        <p:txBody>
          <a:bodyPr/>
          <a:lstStyle/>
          <a:p>
            <a:r>
              <a:rPr lang="en-US" dirty="0"/>
              <a:t>Questions on ABAWD Manual, </a:t>
            </a:r>
            <a:r>
              <a:rPr lang="en-US" dirty="0" err="1"/>
              <a:t>pt</a:t>
            </a:r>
            <a:r>
              <a:rPr lang="en-US" dirty="0"/>
              <a:t> 7</a:t>
            </a:r>
          </a:p>
        </p:txBody>
      </p:sp>
      <p:sp>
        <p:nvSpPr>
          <p:cNvPr id="3" name="Content Placeholder 2">
            <a:extLst>
              <a:ext uri="{FF2B5EF4-FFF2-40B4-BE49-F238E27FC236}">
                <a16:creationId xmlns:a16="http://schemas.microsoft.com/office/drawing/2014/main" id="{3BCDF1DB-2217-47ED-9290-5E67330900E8}"/>
              </a:ext>
            </a:extLst>
          </p:cNvPr>
          <p:cNvSpPr>
            <a:spLocks noGrp="1"/>
          </p:cNvSpPr>
          <p:nvPr>
            <p:ph idx="1"/>
          </p:nvPr>
        </p:nvSpPr>
        <p:spPr>
          <a:xfrm>
            <a:off x="536860" y="2130804"/>
            <a:ext cx="8336975" cy="4353122"/>
          </a:xfrm>
        </p:spPr>
        <p:txBody>
          <a:bodyPr/>
          <a:lstStyle/>
          <a:p>
            <a:pPr lvl="0"/>
            <a:r>
              <a:rPr lang="en-US" sz="2400" dirty="0"/>
              <a:t>Can you further explain that long-term homeless does not give an ABAWD an exemption? On the DSHS form 11-034B: What you need to know to keep your benefits, it lists </a:t>
            </a:r>
            <a:r>
              <a:rPr lang="en-US" sz="2400" b="1" dirty="0"/>
              <a:t>Barriers to Participation</a:t>
            </a:r>
            <a:r>
              <a:rPr lang="en-US" sz="2400" dirty="0"/>
              <a:t>, and the list includes “Live in a condition that prevents employment, such as long-term homelessness.”  However, in the ABAWD manual under Exemption Review Requests, it states, “Keep in mind homelessness is not an exemption and not cause for a return referral.” </a:t>
            </a:r>
          </a:p>
          <a:p>
            <a:pPr lvl="1"/>
            <a:r>
              <a:rPr lang="en-US" dirty="0"/>
              <a:t>The rules have changed which is one of the reasons it is  taking so long for DSHS to get everything ready as forms are being redone.</a:t>
            </a:r>
          </a:p>
          <a:p>
            <a:pPr lvl="1"/>
            <a:endParaRPr lang="en-US" dirty="0"/>
          </a:p>
        </p:txBody>
      </p:sp>
      <p:sp>
        <p:nvSpPr>
          <p:cNvPr id="4" name="Slide Number Placeholder 3">
            <a:extLst>
              <a:ext uri="{FF2B5EF4-FFF2-40B4-BE49-F238E27FC236}">
                <a16:creationId xmlns:a16="http://schemas.microsoft.com/office/drawing/2014/main" id="{A9B0C6BC-E52A-489E-8522-27CCEBE4C073}"/>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3612005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0FC7-DA70-4F00-AA62-6320DA6A1CBF}"/>
              </a:ext>
            </a:extLst>
          </p:cNvPr>
          <p:cNvSpPr>
            <a:spLocks noGrp="1"/>
          </p:cNvSpPr>
          <p:nvPr>
            <p:ph type="title"/>
          </p:nvPr>
        </p:nvSpPr>
        <p:spPr/>
        <p:txBody>
          <a:bodyPr/>
          <a:lstStyle/>
          <a:p>
            <a:r>
              <a:rPr lang="en-US" dirty="0"/>
              <a:t>Questions on ABAWD Manual, </a:t>
            </a:r>
            <a:r>
              <a:rPr lang="en-US" dirty="0" err="1"/>
              <a:t>pt</a:t>
            </a:r>
            <a:r>
              <a:rPr lang="en-US" dirty="0"/>
              <a:t> 8</a:t>
            </a:r>
          </a:p>
        </p:txBody>
      </p:sp>
      <p:sp>
        <p:nvSpPr>
          <p:cNvPr id="3" name="Content Placeholder 2">
            <a:extLst>
              <a:ext uri="{FF2B5EF4-FFF2-40B4-BE49-F238E27FC236}">
                <a16:creationId xmlns:a16="http://schemas.microsoft.com/office/drawing/2014/main" id="{3BCDF1DB-2217-47ED-9290-5E67330900E8}"/>
              </a:ext>
            </a:extLst>
          </p:cNvPr>
          <p:cNvSpPr>
            <a:spLocks noGrp="1"/>
          </p:cNvSpPr>
          <p:nvPr>
            <p:ph idx="1"/>
          </p:nvPr>
        </p:nvSpPr>
        <p:spPr>
          <a:xfrm>
            <a:off x="536860" y="2130804"/>
            <a:ext cx="8336975" cy="4353122"/>
          </a:xfrm>
        </p:spPr>
        <p:txBody>
          <a:bodyPr/>
          <a:lstStyle/>
          <a:p>
            <a:pPr lvl="0"/>
            <a:r>
              <a:rPr lang="en-US" dirty="0"/>
              <a:t>Will ABAWD individuals in BFET have to complete and activity form? I thought that’s why their program status is in </a:t>
            </a:r>
            <a:r>
              <a:rPr lang="en-US" dirty="0" err="1"/>
              <a:t>Ejas</a:t>
            </a:r>
            <a:r>
              <a:rPr lang="en-US" dirty="0"/>
              <a:t>. </a:t>
            </a:r>
          </a:p>
          <a:p>
            <a:pPr lvl="1"/>
            <a:r>
              <a:rPr lang="en-US" dirty="0"/>
              <a:t>They will have to fill out the form according to our guidance right now.  If that changes I will let you know.</a:t>
            </a:r>
          </a:p>
          <a:p>
            <a:pPr marL="0" indent="0">
              <a:spcBef>
                <a:spcPts val="0"/>
              </a:spcBef>
              <a:buNone/>
            </a:pPr>
            <a:endParaRPr lang="en-US" sz="2400" dirty="0">
              <a:latin typeface="Calibri" panose="020F0502020204030204" pitchFamily="34" charset="0"/>
              <a:ea typeface="Times New Roman" panose="02020603050405020304" pitchFamily="18" charset="0"/>
            </a:endParaRPr>
          </a:p>
          <a:p>
            <a:pPr lvl="1"/>
            <a:endParaRPr lang="en-US" dirty="0"/>
          </a:p>
        </p:txBody>
      </p:sp>
      <p:sp>
        <p:nvSpPr>
          <p:cNvPr id="4" name="Slide Number Placeholder 3">
            <a:extLst>
              <a:ext uri="{FF2B5EF4-FFF2-40B4-BE49-F238E27FC236}">
                <a16:creationId xmlns:a16="http://schemas.microsoft.com/office/drawing/2014/main" id="{A9B0C6BC-E52A-489E-8522-27CCEBE4C073}"/>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841540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67792-64DE-43F7-9C1C-0D8E1D4112ED}"/>
              </a:ext>
            </a:extLst>
          </p:cNvPr>
          <p:cNvSpPr>
            <a:spLocks noGrp="1"/>
          </p:cNvSpPr>
          <p:nvPr>
            <p:ph type="title"/>
          </p:nvPr>
        </p:nvSpPr>
        <p:spPr/>
        <p:txBody>
          <a:bodyPr/>
          <a:lstStyle/>
          <a:p>
            <a:r>
              <a:rPr lang="en-US" dirty="0"/>
              <a:t>Referral form Questions, </a:t>
            </a:r>
            <a:r>
              <a:rPr lang="en-US" dirty="0" err="1"/>
              <a:t>pt</a:t>
            </a:r>
            <a:r>
              <a:rPr lang="en-US" dirty="0"/>
              <a:t> 1</a:t>
            </a:r>
          </a:p>
        </p:txBody>
      </p:sp>
      <p:sp>
        <p:nvSpPr>
          <p:cNvPr id="4" name="Content Placeholder 3">
            <a:extLst>
              <a:ext uri="{FF2B5EF4-FFF2-40B4-BE49-F238E27FC236}">
                <a16:creationId xmlns:a16="http://schemas.microsoft.com/office/drawing/2014/main" id="{C80F52A6-EAAA-4E84-A5CB-6229598F6DED}"/>
              </a:ext>
            </a:extLst>
          </p:cNvPr>
          <p:cNvSpPr>
            <a:spLocks noGrp="1"/>
          </p:cNvSpPr>
          <p:nvPr>
            <p:ph idx="1"/>
          </p:nvPr>
        </p:nvSpPr>
        <p:spPr>
          <a:xfrm>
            <a:off x="536860" y="2347006"/>
            <a:ext cx="8336975" cy="4271907"/>
          </a:xfrm>
        </p:spPr>
        <p:txBody>
          <a:bodyPr/>
          <a:lstStyle/>
          <a:p>
            <a:r>
              <a:rPr lang="en-US" sz="2400" dirty="0"/>
              <a:t>I just want to be sure that I am understanding the referral form correctly; I thought we were waiting for a universal form, but it appears we will each be making our own? </a:t>
            </a:r>
          </a:p>
          <a:p>
            <a:pPr lvl="1"/>
            <a:r>
              <a:rPr lang="en-US" dirty="0"/>
              <a:t> </a:t>
            </a:r>
            <a:r>
              <a:rPr lang="en-US" sz="1800" dirty="0"/>
              <a:t>We are trying to be as flexible as possible about forms because everybody’s area seems to have different rules for engagement with their community partners.  For example, one county has an online referral process, another ABAWDS are referred to pre-established orientation sessions so the feeling was we could not have a universal form.  So the team decided to determine the minimum requirements similar to the IEP and then created two forms to share, and added some thoughts on additions to forms you could have after the minimum.  You are welcome to take one of the forms sent and add your own information and use it. So the Referral Form Summary is to help you make your own if you want. This is all from the committee and I met with them to make final determinations.</a:t>
            </a:r>
          </a:p>
          <a:p>
            <a:pPr lvl="1"/>
            <a:endParaRPr lang="en-US" dirty="0"/>
          </a:p>
          <a:p>
            <a:endParaRPr lang="en-US" dirty="0"/>
          </a:p>
        </p:txBody>
      </p:sp>
      <p:sp>
        <p:nvSpPr>
          <p:cNvPr id="3" name="Slide Number Placeholder 2">
            <a:extLst>
              <a:ext uri="{FF2B5EF4-FFF2-40B4-BE49-F238E27FC236}">
                <a16:creationId xmlns:a16="http://schemas.microsoft.com/office/drawing/2014/main" id="{70629059-EF7B-4C9E-A358-81375A6946CB}"/>
              </a:ext>
            </a:extLst>
          </p:cNvPr>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1273750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67792-64DE-43F7-9C1C-0D8E1D4112ED}"/>
              </a:ext>
            </a:extLst>
          </p:cNvPr>
          <p:cNvSpPr>
            <a:spLocks noGrp="1"/>
          </p:cNvSpPr>
          <p:nvPr>
            <p:ph type="title"/>
          </p:nvPr>
        </p:nvSpPr>
        <p:spPr/>
        <p:txBody>
          <a:bodyPr/>
          <a:lstStyle/>
          <a:p>
            <a:r>
              <a:rPr lang="en-US" dirty="0"/>
              <a:t>Referral form Questions, </a:t>
            </a:r>
            <a:r>
              <a:rPr lang="en-US" dirty="0" err="1"/>
              <a:t>pt</a:t>
            </a:r>
            <a:r>
              <a:rPr lang="en-US" dirty="0"/>
              <a:t> 2</a:t>
            </a:r>
          </a:p>
        </p:txBody>
      </p:sp>
      <p:sp>
        <p:nvSpPr>
          <p:cNvPr id="4" name="Content Placeholder 3">
            <a:extLst>
              <a:ext uri="{FF2B5EF4-FFF2-40B4-BE49-F238E27FC236}">
                <a16:creationId xmlns:a16="http://schemas.microsoft.com/office/drawing/2014/main" id="{C80F52A6-EAAA-4E84-A5CB-6229598F6DED}"/>
              </a:ext>
            </a:extLst>
          </p:cNvPr>
          <p:cNvSpPr>
            <a:spLocks noGrp="1"/>
          </p:cNvSpPr>
          <p:nvPr>
            <p:ph idx="1"/>
          </p:nvPr>
        </p:nvSpPr>
        <p:spPr>
          <a:xfrm>
            <a:off x="536860" y="2347006"/>
            <a:ext cx="8336975" cy="4271907"/>
          </a:xfrm>
        </p:spPr>
        <p:txBody>
          <a:bodyPr/>
          <a:lstStyle/>
          <a:p>
            <a:r>
              <a:rPr lang="en-US" sz="2400" dirty="0"/>
              <a:t>I’m a little confused as to whether this form is to go to the activity provider or just be for the use of the ABAWD participant; the Comment Summary suggests that it is for the participant only, but under the last bullet point of the page it discusses putting community referrals on the back (or, I assume, on a second page) for the sake of privacy from the activity provider. </a:t>
            </a:r>
          </a:p>
          <a:p>
            <a:pPr lvl="1"/>
            <a:r>
              <a:rPr lang="en-US" sz="2000" dirty="0"/>
              <a:t>The form is mainly for the ABAWD, but it can be sent to the provider if you feel it would help beyond the IEP that must go to the provider.  That is up to you.  This is why there was some thought about doing the document as a back to back form so if you did send it to provider you would only send the front side.</a:t>
            </a:r>
          </a:p>
          <a:p>
            <a:pPr marL="457200" lvl="1" indent="0">
              <a:buNone/>
            </a:pPr>
            <a:endParaRPr lang="en-US" dirty="0"/>
          </a:p>
        </p:txBody>
      </p:sp>
      <p:sp>
        <p:nvSpPr>
          <p:cNvPr id="3" name="Slide Number Placeholder 2">
            <a:extLst>
              <a:ext uri="{FF2B5EF4-FFF2-40B4-BE49-F238E27FC236}">
                <a16:creationId xmlns:a16="http://schemas.microsoft.com/office/drawing/2014/main" id="{70629059-EF7B-4C9E-A358-81375A6946CB}"/>
              </a:ext>
            </a:extLst>
          </p:cNvPr>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450890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A941B-BA96-4CE7-9B23-F135261C0DFC}"/>
              </a:ext>
            </a:extLst>
          </p:cNvPr>
          <p:cNvSpPr>
            <a:spLocks noGrp="1"/>
          </p:cNvSpPr>
          <p:nvPr>
            <p:ph type="title"/>
          </p:nvPr>
        </p:nvSpPr>
        <p:spPr/>
        <p:txBody>
          <a:bodyPr/>
          <a:lstStyle/>
          <a:p>
            <a:r>
              <a:rPr lang="en-US" dirty="0"/>
              <a:t>Additional Questions	</a:t>
            </a:r>
          </a:p>
        </p:txBody>
      </p:sp>
      <p:sp>
        <p:nvSpPr>
          <p:cNvPr id="3" name="Content Placeholder 2">
            <a:extLst>
              <a:ext uri="{FF2B5EF4-FFF2-40B4-BE49-F238E27FC236}">
                <a16:creationId xmlns:a16="http://schemas.microsoft.com/office/drawing/2014/main" id="{ADD8AEE8-0CDF-4392-97C2-4F41A1E3AC56}"/>
              </a:ext>
            </a:extLst>
          </p:cNvPr>
          <p:cNvSpPr>
            <a:spLocks noGrp="1"/>
          </p:cNvSpPr>
          <p:nvPr>
            <p:ph idx="1"/>
          </p:nvPr>
        </p:nvSpPr>
        <p:spPr/>
        <p:txBody>
          <a:bodyPr/>
          <a:lstStyle/>
          <a:p>
            <a:r>
              <a:rPr lang="en-US" dirty="0"/>
              <a:t>There are still some outstanding questions with DSHS and ESD.</a:t>
            </a:r>
          </a:p>
          <a:p>
            <a:r>
              <a:rPr lang="en-US" dirty="0"/>
              <a:t>Questions from the group?</a:t>
            </a:r>
          </a:p>
        </p:txBody>
      </p:sp>
      <p:sp>
        <p:nvSpPr>
          <p:cNvPr id="4" name="Slide Number Placeholder 3">
            <a:extLst>
              <a:ext uri="{FF2B5EF4-FFF2-40B4-BE49-F238E27FC236}">
                <a16:creationId xmlns:a16="http://schemas.microsoft.com/office/drawing/2014/main" id="{3B2BD5A4-671C-4698-9A99-96B3D907CC4E}"/>
              </a:ext>
            </a:extLst>
          </p:cNvPr>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1354221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a:xfrm>
            <a:off x="268448" y="2265367"/>
            <a:ext cx="8246902" cy="3428855"/>
          </a:xfrm>
        </p:spPr>
        <p:txBody>
          <a:bodyPr/>
          <a:lstStyle/>
          <a:p>
            <a:pPr marL="0" indent="0">
              <a:buNone/>
            </a:pPr>
            <a:r>
              <a:rPr lang="en-US" dirty="0"/>
              <a:t>Contact Information:</a:t>
            </a:r>
          </a:p>
          <a:p>
            <a:pPr marL="0" indent="0">
              <a:buNone/>
            </a:pPr>
            <a:r>
              <a:rPr lang="en-US" dirty="0"/>
              <a:t>Kathi Medcalf: </a:t>
            </a:r>
            <a:r>
              <a:rPr lang="en-US" dirty="0">
                <a:hlinkClick r:id="rId2"/>
              </a:rPr>
              <a:t>kmedcalf@sbctc.edu</a:t>
            </a:r>
            <a:r>
              <a:rPr lang="en-US" dirty="0"/>
              <a:t>, 360-704-1838</a:t>
            </a:r>
          </a:p>
          <a:p>
            <a:pPr marL="0" indent="0">
              <a:buNone/>
            </a:pPr>
            <a:r>
              <a:rPr lang="en-US" dirty="0"/>
              <a:t>Dylan Jilek:	</a:t>
            </a:r>
            <a:r>
              <a:rPr lang="en-US" dirty="0">
                <a:hlinkClick r:id="rId3"/>
              </a:rPr>
              <a:t>djilek@sbctc.edu</a:t>
            </a:r>
            <a:r>
              <a:rPr lang="en-US" dirty="0"/>
              <a:t>, 360-704-1021</a:t>
            </a:r>
          </a:p>
          <a:p>
            <a:pPr marL="0" indent="0">
              <a:buNone/>
            </a:pPr>
            <a:r>
              <a:rPr lang="en-US" dirty="0"/>
              <a:t>Jessica Porter: </a:t>
            </a:r>
            <a:r>
              <a:rPr lang="en-US" dirty="0">
                <a:hlinkClick r:id="rId4"/>
              </a:rPr>
              <a:t>jporter@sbctc.edu</a:t>
            </a:r>
            <a:r>
              <a:rPr lang="en-US" dirty="0"/>
              <a:t>, 360-704-3902</a:t>
            </a:r>
          </a:p>
          <a:p>
            <a:pPr lvl="1"/>
            <a:endParaRPr lang="en-US" dirty="0"/>
          </a:p>
        </p:txBody>
      </p:sp>
    </p:spTree>
    <p:extLst>
      <p:ext uri="{BB962C8B-B14F-4D97-AF65-F5344CB8AC3E}">
        <p14:creationId xmlns:p14="http://schemas.microsoft.com/office/powerpoint/2010/main" val="418828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p:txBody>
          <a:bodyPr/>
          <a:lstStyle/>
          <a:p>
            <a:pPr lvl="0"/>
            <a:r>
              <a:rPr lang="en-US" dirty="0"/>
              <a:t>Welcome and general updates</a:t>
            </a:r>
          </a:p>
          <a:p>
            <a:pPr lvl="0"/>
            <a:r>
              <a:rPr lang="en-US" dirty="0"/>
              <a:t>Manual and other questions</a:t>
            </a:r>
          </a:p>
          <a:p>
            <a:pPr lvl="0"/>
            <a:r>
              <a:rPr lang="en-US" dirty="0"/>
              <a:t>Training on DSHS consent form and WA Connection</a:t>
            </a:r>
          </a:p>
          <a:p>
            <a:pPr lvl="0"/>
            <a:r>
              <a:rPr lang="en-US" dirty="0"/>
              <a:t>Closing comments and questions</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6115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0BEE-93BB-4089-95C5-A9355A83630A}"/>
              </a:ext>
            </a:extLst>
          </p:cNvPr>
          <p:cNvSpPr>
            <a:spLocks noGrp="1"/>
          </p:cNvSpPr>
          <p:nvPr>
            <p:ph type="title"/>
          </p:nvPr>
        </p:nvSpPr>
        <p:spPr/>
        <p:txBody>
          <a:bodyPr/>
          <a:lstStyle/>
          <a:p>
            <a:r>
              <a:rPr lang="en-US" dirty="0"/>
              <a:t>DSHS Questions </a:t>
            </a:r>
          </a:p>
        </p:txBody>
      </p:sp>
      <p:sp>
        <p:nvSpPr>
          <p:cNvPr id="3" name="Content Placeholder 2">
            <a:extLst>
              <a:ext uri="{FF2B5EF4-FFF2-40B4-BE49-F238E27FC236}">
                <a16:creationId xmlns:a16="http://schemas.microsoft.com/office/drawing/2014/main" id="{BCB4DC4E-2BFA-4CD6-AA53-C6273601EFC1}"/>
              </a:ext>
            </a:extLst>
          </p:cNvPr>
          <p:cNvSpPr>
            <a:spLocks noGrp="1"/>
          </p:cNvSpPr>
          <p:nvPr>
            <p:ph idx="1"/>
          </p:nvPr>
        </p:nvSpPr>
        <p:spPr/>
        <p:txBody>
          <a:bodyPr/>
          <a:lstStyle/>
          <a:p>
            <a:pPr lvl="0"/>
            <a:r>
              <a:rPr lang="en-US" sz="2400" dirty="0"/>
              <a:t>Are you ready for potential workfare sites to start applying?  Do you have a process for this I can locate to share? </a:t>
            </a:r>
          </a:p>
          <a:p>
            <a:pPr lvl="1"/>
            <a:r>
              <a:rPr lang="en-US" sz="2000" dirty="0"/>
              <a:t>We will not be developing new sites in non-waived areas outside King County at this time. We are awaiting FNS to determine if what counties may still have waivers.</a:t>
            </a:r>
          </a:p>
          <a:p>
            <a:pPr lvl="0"/>
            <a:r>
              <a:rPr lang="en-US" sz="2400" dirty="0"/>
              <a:t>If a navigator finds a reason that was not discovered prior to orientation and they feel an ABAWD should be referred to DVR what is that process? </a:t>
            </a:r>
          </a:p>
          <a:p>
            <a:pPr lvl="1"/>
            <a:r>
              <a:rPr lang="en-US" dirty="0"/>
              <a:t>This process is still being worked on in procedures and once vetted will be shared. </a:t>
            </a:r>
          </a:p>
          <a:p>
            <a:endParaRPr lang="en-US" dirty="0"/>
          </a:p>
        </p:txBody>
      </p:sp>
      <p:sp>
        <p:nvSpPr>
          <p:cNvPr id="4" name="Slide Number Placeholder 3">
            <a:extLst>
              <a:ext uri="{FF2B5EF4-FFF2-40B4-BE49-F238E27FC236}">
                <a16:creationId xmlns:a16="http://schemas.microsoft.com/office/drawing/2014/main" id="{81676E21-5748-4114-B078-B044CA28E46C}"/>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62026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0BEE-93BB-4089-95C5-A9355A83630A}"/>
              </a:ext>
            </a:extLst>
          </p:cNvPr>
          <p:cNvSpPr>
            <a:spLocks noGrp="1"/>
          </p:cNvSpPr>
          <p:nvPr>
            <p:ph type="title"/>
          </p:nvPr>
        </p:nvSpPr>
        <p:spPr/>
        <p:txBody>
          <a:bodyPr/>
          <a:lstStyle/>
          <a:p>
            <a:r>
              <a:rPr lang="en-US" dirty="0"/>
              <a:t>DSHS Questions, </a:t>
            </a:r>
            <a:r>
              <a:rPr lang="en-US" dirty="0" err="1"/>
              <a:t>pt</a:t>
            </a:r>
            <a:r>
              <a:rPr lang="en-US" dirty="0"/>
              <a:t> 1 </a:t>
            </a:r>
          </a:p>
        </p:txBody>
      </p:sp>
      <p:sp>
        <p:nvSpPr>
          <p:cNvPr id="3" name="Content Placeholder 2">
            <a:extLst>
              <a:ext uri="{FF2B5EF4-FFF2-40B4-BE49-F238E27FC236}">
                <a16:creationId xmlns:a16="http://schemas.microsoft.com/office/drawing/2014/main" id="{BCB4DC4E-2BFA-4CD6-AA53-C6273601EFC1}"/>
              </a:ext>
            </a:extLst>
          </p:cNvPr>
          <p:cNvSpPr>
            <a:spLocks noGrp="1"/>
          </p:cNvSpPr>
          <p:nvPr>
            <p:ph idx="1"/>
          </p:nvPr>
        </p:nvSpPr>
        <p:spPr/>
        <p:txBody>
          <a:bodyPr/>
          <a:lstStyle/>
          <a:p>
            <a:pPr lvl="0"/>
            <a:r>
              <a:rPr lang="en-US" dirty="0"/>
              <a:t>I have had a couple of questions about the Activity Reporting form: Will it need to be postmarked by the 10</a:t>
            </a:r>
            <a:r>
              <a:rPr lang="en-US" baseline="30000" dirty="0"/>
              <a:t>th</a:t>
            </a:r>
            <a:r>
              <a:rPr lang="en-US" dirty="0"/>
              <a:t>, or arrive by the 10</a:t>
            </a:r>
            <a:r>
              <a:rPr lang="en-US" baseline="30000" dirty="0"/>
              <a:t>th</a:t>
            </a:r>
            <a:r>
              <a:rPr lang="en-US" dirty="0"/>
              <a:t>?  </a:t>
            </a:r>
          </a:p>
          <a:p>
            <a:pPr lvl="1"/>
            <a:r>
              <a:rPr lang="en-US" dirty="0"/>
              <a:t>The report would need to arrive by the 10</a:t>
            </a:r>
            <a:r>
              <a:rPr lang="en-US" baseline="30000" dirty="0"/>
              <a:t>th</a:t>
            </a:r>
            <a:r>
              <a:rPr lang="en-US" dirty="0"/>
              <a:t>. If the report is faxed it will be indexed in our systems to be worked by staff in the same manner mailed items are processed. </a:t>
            </a:r>
          </a:p>
          <a:p>
            <a:endParaRPr lang="en-US" dirty="0"/>
          </a:p>
        </p:txBody>
      </p:sp>
      <p:sp>
        <p:nvSpPr>
          <p:cNvPr id="4" name="Slide Number Placeholder 3">
            <a:extLst>
              <a:ext uri="{FF2B5EF4-FFF2-40B4-BE49-F238E27FC236}">
                <a16:creationId xmlns:a16="http://schemas.microsoft.com/office/drawing/2014/main" id="{81676E21-5748-4114-B078-B044CA28E46C}"/>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96746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0BEE-93BB-4089-95C5-A9355A83630A}"/>
              </a:ext>
            </a:extLst>
          </p:cNvPr>
          <p:cNvSpPr>
            <a:spLocks noGrp="1"/>
          </p:cNvSpPr>
          <p:nvPr>
            <p:ph type="title"/>
          </p:nvPr>
        </p:nvSpPr>
        <p:spPr/>
        <p:txBody>
          <a:bodyPr/>
          <a:lstStyle/>
          <a:p>
            <a:r>
              <a:rPr lang="en-US" dirty="0"/>
              <a:t>DSHS Questions, </a:t>
            </a:r>
            <a:r>
              <a:rPr lang="en-US" dirty="0" err="1"/>
              <a:t>pt</a:t>
            </a:r>
            <a:r>
              <a:rPr lang="en-US" dirty="0"/>
              <a:t> 2</a:t>
            </a:r>
          </a:p>
        </p:txBody>
      </p:sp>
      <p:sp>
        <p:nvSpPr>
          <p:cNvPr id="3" name="Content Placeholder 2">
            <a:extLst>
              <a:ext uri="{FF2B5EF4-FFF2-40B4-BE49-F238E27FC236}">
                <a16:creationId xmlns:a16="http://schemas.microsoft.com/office/drawing/2014/main" id="{BCB4DC4E-2BFA-4CD6-AA53-C6273601EFC1}"/>
              </a:ext>
            </a:extLst>
          </p:cNvPr>
          <p:cNvSpPr>
            <a:spLocks noGrp="1"/>
          </p:cNvSpPr>
          <p:nvPr>
            <p:ph idx="1"/>
          </p:nvPr>
        </p:nvSpPr>
        <p:spPr>
          <a:xfrm>
            <a:off x="536860" y="2097248"/>
            <a:ext cx="8336975" cy="4386678"/>
          </a:xfrm>
        </p:spPr>
        <p:txBody>
          <a:bodyPr/>
          <a:lstStyle/>
          <a:p>
            <a:pPr lvl="0"/>
            <a:r>
              <a:rPr lang="en-US" sz="2000" dirty="0"/>
              <a:t>On page 15 of the manual it says “ If clients are unable to meet hourly requirement in BFET they may still participate in Workfare to meet participation. More Details are in the Combining Work and/or Training to meet requirements below.”       </a:t>
            </a:r>
          </a:p>
          <a:p>
            <a:r>
              <a:rPr lang="en-US" sz="2000" dirty="0"/>
              <a:t> </a:t>
            </a:r>
            <a:r>
              <a:rPr lang="en-US" sz="1800" dirty="0"/>
              <a:t>We know that this is a confusing topic and the manual is being updated to help clarify the requirements.  Simply stated if the client is not getting sufficient hours in BFET, they can utilize Workfare to meet the program requirements. We cannot combine Workfare with any other activities. However to ensure the client is meeting their work requirements they can work with an ABAWD Specialist to determine  the correct hours in Workfare, refer them to an approved site and monitor their compliance in these workfare hours, while still in an approved BFET program. </a:t>
            </a:r>
            <a:r>
              <a:rPr lang="en-US" sz="1400" dirty="0">
                <a:solidFill>
                  <a:srgbClr val="FF0000"/>
                </a:solidFill>
              </a:rPr>
              <a:t>It is not ABAWD Navigator nor the BFET provider’s job to determine required hours and if the activity the ABAWD is referred to meets those required hours. Referral is the ABAWD Navigator’s job, BFET program eligibility is the BFET provider’s job, and meeting the required 20 hours per week/80 hours per month is the ABAWD and DSHS’s job. </a:t>
            </a:r>
          </a:p>
          <a:p>
            <a:pPr marL="0" indent="0">
              <a:buNone/>
            </a:pPr>
            <a:r>
              <a:rPr lang="en-US" sz="2000" dirty="0"/>
              <a:t>Other Document DSHS Q &amp; A</a:t>
            </a:r>
          </a:p>
          <a:p>
            <a:endParaRPr lang="en-US" dirty="0"/>
          </a:p>
        </p:txBody>
      </p:sp>
      <p:sp>
        <p:nvSpPr>
          <p:cNvPr id="4" name="Slide Number Placeholder 3">
            <a:extLst>
              <a:ext uri="{FF2B5EF4-FFF2-40B4-BE49-F238E27FC236}">
                <a16:creationId xmlns:a16="http://schemas.microsoft.com/office/drawing/2014/main" id="{81676E21-5748-4114-B078-B044CA28E46C}"/>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0712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628-B3B7-4047-8570-B8E6196BA7A8}"/>
              </a:ext>
            </a:extLst>
          </p:cNvPr>
          <p:cNvSpPr>
            <a:spLocks noGrp="1"/>
          </p:cNvSpPr>
          <p:nvPr>
            <p:ph type="title"/>
          </p:nvPr>
        </p:nvSpPr>
        <p:spPr/>
        <p:txBody>
          <a:bodyPr/>
          <a:lstStyle/>
          <a:p>
            <a:r>
              <a:rPr lang="en-US" dirty="0"/>
              <a:t>Comments on ABAWD Manual</a:t>
            </a:r>
          </a:p>
        </p:txBody>
      </p:sp>
      <p:sp>
        <p:nvSpPr>
          <p:cNvPr id="4" name="Content Placeholder 3">
            <a:extLst>
              <a:ext uri="{FF2B5EF4-FFF2-40B4-BE49-F238E27FC236}">
                <a16:creationId xmlns:a16="http://schemas.microsoft.com/office/drawing/2014/main" id="{FBD80CAA-5E24-4DBF-BAB1-6FE0EB1268DF}"/>
              </a:ext>
            </a:extLst>
          </p:cNvPr>
          <p:cNvSpPr>
            <a:spLocks noGrp="1"/>
          </p:cNvSpPr>
          <p:nvPr>
            <p:ph idx="1"/>
          </p:nvPr>
        </p:nvSpPr>
        <p:spPr>
          <a:xfrm>
            <a:off x="536860" y="2206305"/>
            <a:ext cx="8336975" cy="4515170"/>
          </a:xfrm>
        </p:spPr>
        <p:txBody>
          <a:bodyPr/>
          <a:lstStyle/>
          <a:p>
            <a:r>
              <a:rPr lang="en-US" dirty="0"/>
              <a:t>Manual will be updated when DSHS completes their updating.  </a:t>
            </a:r>
          </a:p>
          <a:p>
            <a:r>
              <a:rPr lang="en-US" dirty="0"/>
              <a:t>We know RISE doesn’t exist anymore, but until it is out of DSHS material it needs to stay in ours as we are quoting WAC’s.  </a:t>
            </a:r>
          </a:p>
          <a:p>
            <a:r>
              <a:rPr lang="en-US" dirty="0"/>
              <a:t>There are other places like this. The first 21 pages of the manual are from WAC’s and DSHS official material. </a:t>
            </a:r>
          </a:p>
          <a:p>
            <a:r>
              <a:rPr lang="en-US" dirty="0"/>
              <a:t>Workfare sites for places other than King County will not be approved until after the new year.</a:t>
            </a:r>
          </a:p>
        </p:txBody>
      </p:sp>
      <p:sp>
        <p:nvSpPr>
          <p:cNvPr id="3" name="Slide Number Placeholder 2">
            <a:extLst>
              <a:ext uri="{FF2B5EF4-FFF2-40B4-BE49-F238E27FC236}">
                <a16:creationId xmlns:a16="http://schemas.microsoft.com/office/drawing/2014/main" id="{3165CBBE-2F0E-4AB6-A201-B5EFD07D94B9}"/>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325824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628-B3B7-4047-8570-B8E6196BA7A8}"/>
              </a:ext>
            </a:extLst>
          </p:cNvPr>
          <p:cNvSpPr>
            <a:spLocks noGrp="1"/>
          </p:cNvSpPr>
          <p:nvPr>
            <p:ph type="title"/>
          </p:nvPr>
        </p:nvSpPr>
        <p:spPr/>
        <p:txBody>
          <a:bodyPr/>
          <a:lstStyle/>
          <a:p>
            <a:r>
              <a:rPr lang="en-US" dirty="0"/>
              <a:t>Questions on ABAWD Manual</a:t>
            </a:r>
          </a:p>
        </p:txBody>
      </p:sp>
      <p:sp>
        <p:nvSpPr>
          <p:cNvPr id="4" name="Content Placeholder 3">
            <a:extLst>
              <a:ext uri="{FF2B5EF4-FFF2-40B4-BE49-F238E27FC236}">
                <a16:creationId xmlns:a16="http://schemas.microsoft.com/office/drawing/2014/main" id="{FBD80CAA-5E24-4DBF-BAB1-6FE0EB1268DF}"/>
              </a:ext>
            </a:extLst>
          </p:cNvPr>
          <p:cNvSpPr>
            <a:spLocks noGrp="1"/>
          </p:cNvSpPr>
          <p:nvPr>
            <p:ph idx="1"/>
          </p:nvPr>
        </p:nvSpPr>
        <p:spPr>
          <a:xfrm>
            <a:off x="536860" y="2415154"/>
            <a:ext cx="8336975" cy="4220537"/>
          </a:xfrm>
        </p:spPr>
        <p:txBody>
          <a:bodyPr/>
          <a:lstStyle/>
          <a:p>
            <a:r>
              <a:rPr lang="en-US" dirty="0"/>
              <a:t>Page 11: </a:t>
            </a:r>
          </a:p>
          <a:p>
            <a:pPr lvl="1"/>
            <a:r>
              <a:rPr lang="en-US" sz="2000" dirty="0"/>
              <a:t>How long can a person be in applying/appeal stage for UI? </a:t>
            </a:r>
            <a:r>
              <a:rPr lang="en-US" sz="2000" dirty="0">
                <a:solidFill>
                  <a:srgbClr val="FF0000"/>
                </a:solidFill>
              </a:rPr>
              <a:t>Checking on this</a:t>
            </a:r>
          </a:p>
          <a:p>
            <a:pPr lvl="1"/>
            <a:r>
              <a:rPr lang="en-US" sz="2000" dirty="0"/>
              <a:t>If a student is in a transfer program their schooling does not count for their work requirement.  If they are receiving Work Study, that counts as work. If not they must meet the work requirement some other way.</a:t>
            </a:r>
          </a:p>
          <a:p>
            <a:pPr lvl="1"/>
            <a:r>
              <a:rPr lang="en-US" sz="2000" dirty="0"/>
              <a:t>#10-13 refer back to DSHS for determination of exemption.</a:t>
            </a:r>
          </a:p>
          <a:p>
            <a:pPr lvl="1"/>
            <a:r>
              <a:rPr lang="en-US" sz="2000" dirty="0"/>
              <a:t>Under WAC 388-444-0035, it states that a person can be exempt from ABAWD minimum work requirements if they work at least 30 hours weekly (number eleven on the list of possible exemptions). Is this a straight forward exemption, or are there additional stipulations I am not seeing?</a:t>
            </a:r>
          </a:p>
          <a:p>
            <a:pPr lvl="2"/>
            <a:r>
              <a:rPr lang="en-US" sz="1600" dirty="0"/>
              <a:t>Yes, easy should be able to call in and get exempt.</a:t>
            </a:r>
          </a:p>
          <a:p>
            <a:pPr lvl="1"/>
            <a:endParaRPr lang="en-US" dirty="0"/>
          </a:p>
          <a:p>
            <a:pPr lvl="1"/>
            <a:endParaRPr lang="en-US" dirty="0"/>
          </a:p>
        </p:txBody>
      </p:sp>
      <p:sp>
        <p:nvSpPr>
          <p:cNvPr id="3" name="Slide Number Placeholder 2">
            <a:extLst>
              <a:ext uri="{FF2B5EF4-FFF2-40B4-BE49-F238E27FC236}">
                <a16:creationId xmlns:a16="http://schemas.microsoft.com/office/drawing/2014/main" id="{3165CBBE-2F0E-4AB6-A201-B5EFD07D94B9}"/>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2307330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628-B3B7-4047-8570-B8E6196BA7A8}"/>
              </a:ext>
            </a:extLst>
          </p:cNvPr>
          <p:cNvSpPr>
            <a:spLocks noGrp="1"/>
          </p:cNvSpPr>
          <p:nvPr>
            <p:ph type="title"/>
          </p:nvPr>
        </p:nvSpPr>
        <p:spPr/>
        <p:txBody>
          <a:bodyPr/>
          <a:lstStyle/>
          <a:p>
            <a:r>
              <a:rPr lang="en-US" dirty="0"/>
              <a:t>Questions on ABAWD Manual, Pt 1</a:t>
            </a:r>
          </a:p>
        </p:txBody>
      </p:sp>
      <p:sp>
        <p:nvSpPr>
          <p:cNvPr id="4" name="Content Placeholder 3">
            <a:extLst>
              <a:ext uri="{FF2B5EF4-FFF2-40B4-BE49-F238E27FC236}">
                <a16:creationId xmlns:a16="http://schemas.microsoft.com/office/drawing/2014/main" id="{FBD80CAA-5E24-4DBF-BAB1-6FE0EB1268DF}"/>
              </a:ext>
            </a:extLst>
          </p:cNvPr>
          <p:cNvSpPr>
            <a:spLocks noGrp="1"/>
          </p:cNvSpPr>
          <p:nvPr>
            <p:ph idx="1"/>
          </p:nvPr>
        </p:nvSpPr>
        <p:spPr>
          <a:xfrm>
            <a:off x="536860" y="2415154"/>
            <a:ext cx="8336975" cy="4186981"/>
          </a:xfrm>
        </p:spPr>
        <p:txBody>
          <a:bodyPr/>
          <a:lstStyle/>
          <a:p>
            <a:r>
              <a:rPr lang="en-US" dirty="0"/>
              <a:t>Page 13: </a:t>
            </a:r>
          </a:p>
          <a:p>
            <a:pPr lvl="1"/>
            <a:r>
              <a:rPr lang="en-US" dirty="0"/>
              <a:t>Multiple ABAWDS in AU: </a:t>
            </a:r>
          </a:p>
          <a:p>
            <a:pPr lvl="2"/>
            <a:r>
              <a:rPr lang="en-US" dirty="0"/>
              <a:t>Safest is for each person to meet the 20/week 80 hours a month. The idea is that if Workfare is being used, one person cannot do all the volunteer hours, they must share the load.</a:t>
            </a:r>
          </a:p>
          <a:p>
            <a:pPr lvl="0"/>
            <a:r>
              <a:rPr lang="en-US" dirty="0"/>
              <a:t>Page 14: </a:t>
            </a:r>
          </a:p>
          <a:p>
            <a:pPr lvl="1"/>
            <a:r>
              <a:rPr lang="en-US" dirty="0"/>
              <a:t>“State approved Employment and Training programs for ABAWD Participation” There is a bulleted list that, at the end, that says “and others as they apply”—where can we find others that apply? </a:t>
            </a:r>
          </a:p>
          <a:p>
            <a:pPr lvl="2"/>
            <a:r>
              <a:rPr lang="en-US" sz="1800" dirty="0"/>
              <a:t>At this point there are no others.  See DSHS question #1</a:t>
            </a:r>
          </a:p>
          <a:p>
            <a:endParaRPr lang="en-US" dirty="0"/>
          </a:p>
        </p:txBody>
      </p:sp>
      <p:sp>
        <p:nvSpPr>
          <p:cNvPr id="3" name="Slide Number Placeholder 2">
            <a:extLst>
              <a:ext uri="{FF2B5EF4-FFF2-40B4-BE49-F238E27FC236}">
                <a16:creationId xmlns:a16="http://schemas.microsoft.com/office/drawing/2014/main" id="{3165CBBE-2F0E-4AB6-A201-B5EFD07D94B9}"/>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966493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628-B3B7-4047-8570-B8E6196BA7A8}"/>
              </a:ext>
            </a:extLst>
          </p:cNvPr>
          <p:cNvSpPr>
            <a:spLocks noGrp="1"/>
          </p:cNvSpPr>
          <p:nvPr>
            <p:ph type="title"/>
          </p:nvPr>
        </p:nvSpPr>
        <p:spPr/>
        <p:txBody>
          <a:bodyPr/>
          <a:lstStyle/>
          <a:p>
            <a:r>
              <a:rPr lang="en-US" dirty="0"/>
              <a:t>Questions on ABAWD Manual, pt2</a:t>
            </a:r>
          </a:p>
        </p:txBody>
      </p:sp>
      <p:sp>
        <p:nvSpPr>
          <p:cNvPr id="4" name="Content Placeholder 3">
            <a:extLst>
              <a:ext uri="{FF2B5EF4-FFF2-40B4-BE49-F238E27FC236}">
                <a16:creationId xmlns:a16="http://schemas.microsoft.com/office/drawing/2014/main" id="{FBD80CAA-5E24-4DBF-BAB1-6FE0EB1268DF}"/>
              </a:ext>
            </a:extLst>
          </p:cNvPr>
          <p:cNvSpPr>
            <a:spLocks noGrp="1"/>
          </p:cNvSpPr>
          <p:nvPr>
            <p:ph idx="1"/>
          </p:nvPr>
        </p:nvSpPr>
        <p:spPr/>
        <p:txBody>
          <a:bodyPr/>
          <a:lstStyle/>
          <a:p>
            <a:r>
              <a:rPr lang="en-US" dirty="0"/>
              <a:t>Page 15</a:t>
            </a:r>
          </a:p>
          <a:p>
            <a:pPr lvl="1"/>
            <a:r>
              <a:rPr lang="en-US" dirty="0"/>
              <a:t>“Enrolling in BFET or RISE before Basic Food Closes due to the three-month limit "Can you elaborate on the “until they are ready” part of this section?</a:t>
            </a:r>
          </a:p>
          <a:p>
            <a:pPr lvl="2"/>
            <a:r>
              <a:rPr lang="en-US" dirty="0"/>
              <a:t>ABAWDS cannot use BFET or RISE to requalify for their benefits.</a:t>
            </a:r>
          </a:p>
          <a:p>
            <a:r>
              <a:rPr lang="en-US" dirty="0"/>
              <a:t>Page 17</a:t>
            </a:r>
          </a:p>
          <a:p>
            <a:pPr lvl="1"/>
            <a:r>
              <a:rPr lang="en-US" dirty="0"/>
              <a:t>“regaining eligibility”. Does school (not BFET) count for the 80 hours of training in a 30-day period?- </a:t>
            </a:r>
          </a:p>
          <a:p>
            <a:pPr lvl="2"/>
            <a:r>
              <a:rPr lang="en-US" dirty="0"/>
              <a:t>No school does not count to regain eligibility. </a:t>
            </a:r>
          </a:p>
          <a:p>
            <a:pPr lvl="1"/>
            <a:endParaRPr lang="en-US" dirty="0"/>
          </a:p>
          <a:p>
            <a:endParaRPr lang="en-US" dirty="0"/>
          </a:p>
        </p:txBody>
      </p:sp>
      <p:sp>
        <p:nvSpPr>
          <p:cNvPr id="3" name="Slide Number Placeholder 2">
            <a:extLst>
              <a:ext uri="{FF2B5EF4-FFF2-40B4-BE49-F238E27FC236}">
                <a16:creationId xmlns:a16="http://schemas.microsoft.com/office/drawing/2014/main" id="{3165CBBE-2F0E-4AB6-A201-B5EFD07D94B9}"/>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3018844429"/>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Z7X6SQ3F62JH-64-78</_dlc_DocId>
    <_dlc_DocIdUrl xmlns="dbb9891f-5342-44b3-9004-2472729e727f">
      <Url>https://portal.sbctc.edu/sites/Intranet/publications/_layouts/15/DocIdRedir.aspx?ID=Z7X6SQ3F62JH-64-78</Url>
      <Description>Z7X6SQ3F62JH-64-78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E77C9D9-27EA-4988-8304-45C8213DE2CB}">
  <ds:schemaRefs>
    <ds:schemaRef ds:uri="http://schemas.microsoft.com/sharepoint/v3/contenttype/forms"/>
  </ds:schemaRefs>
</ds:datastoreItem>
</file>

<file path=customXml/itemProps2.xml><?xml version="1.0" encoding="utf-8"?>
<ds:datastoreItem xmlns:ds="http://schemas.openxmlformats.org/officeDocument/2006/customXml" ds:itemID="{C7D6A940-36FF-4CB3-B7C1-8A7054F11ACA}">
  <ds:schemaRefs>
    <ds:schemaRef ds:uri="http://purl.org/dc/terms/"/>
    <ds:schemaRef ds:uri="http://purl.org/dc/elements/1.1/"/>
    <ds:schemaRef ds:uri="http://schemas.microsoft.com/office/2006/documentManagement/types"/>
    <ds:schemaRef ds:uri="dbb9891f-5342-44b3-9004-2472729e727f"/>
    <ds:schemaRef ds:uri="http://schemas.microsoft.com/sharepoint/v4"/>
    <ds:schemaRef ds:uri="http://schemas.openxmlformats.org/package/2006/metadata/core-properties"/>
    <ds:schemaRef ds:uri="http://purl.org/dc/dcmitype/"/>
    <ds:schemaRef ds:uri="http://schemas.microsoft.com/office/infopath/2007/PartnerControls"/>
    <ds:schemaRef ds:uri="686bc730-dfb5-4557-ac43-64e2aeb71117"/>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F3370DF-98B4-452B-8DA2-78455D41B4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BE5EF79-1082-4748-9BA5-2D0E8E6B777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Agency PowerPoint template</Template>
  <TotalTime>1261</TotalTime>
  <Words>1421</Words>
  <Application>Microsoft Office PowerPoint</Application>
  <PresentationFormat>On-screen Show (4:3)</PresentationFormat>
  <Paragraphs>102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Franklin Gothic Book</vt:lpstr>
      <vt:lpstr>Franklin Gothic Medium</vt:lpstr>
      <vt:lpstr>Symbol</vt:lpstr>
      <vt:lpstr>Office Theme</vt:lpstr>
      <vt:lpstr>ABAWD Navigators </vt:lpstr>
      <vt:lpstr>Agenda</vt:lpstr>
      <vt:lpstr>DSHS Questions </vt:lpstr>
      <vt:lpstr>DSHS Questions, pt 1 </vt:lpstr>
      <vt:lpstr>DSHS Questions, pt 2</vt:lpstr>
      <vt:lpstr>Comments on ABAWD Manual</vt:lpstr>
      <vt:lpstr>Questions on ABAWD Manual</vt:lpstr>
      <vt:lpstr>Questions on ABAWD Manual, Pt 1</vt:lpstr>
      <vt:lpstr>Questions on ABAWD Manual, pt2</vt:lpstr>
      <vt:lpstr>Questions on ABAWD Manual, pt 3</vt:lpstr>
      <vt:lpstr>Questions on ABAWD Manual, pt 4</vt:lpstr>
      <vt:lpstr>Questions on ABAWD Manual, pt 5</vt:lpstr>
      <vt:lpstr>Questions on ABAWD Manual, pt 6</vt:lpstr>
      <vt:lpstr>Questions on ABAWD Manual, pt 7</vt:lpstr>
      <vt:lpstr>Questions on ABAWD Manual, pt 8</vt:lpstr>
      <vt:lpstr>Referral form Questions, pt 1</vt:lpstr>
      <vt:lpstr>Referral form Questions, pt 2</vt:lpstr>
      <vt:lpstr>Additional Questions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Kathi Medcalf</dc:creator>
  <cp:lastModifiedBy>Kathi Medcalf</cp:lastModifiedBy>
  <cp:revision>47</cp:revision>
  <dcterms:created xsi:type="dcterms:W3CDTF">2019-10-16T17:17:07Z</dcterms:created>
  <dcterms:modified xsi:type="dcterms:W3CDTF">2019-11-15T21:51:42Z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7eab2c9d-151f-4275-a68b-032ca01519fe</vt:lpwstr>
  </property>
</Properties>
</file>